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327" r:id="rId6"/>
    <p:sldId id="379" r:id="rId7"/>
    <p:sldId id="336" r:id="rId8"/>
    <p:sldId id="380" r:id="rId9"/>
    <p:sldId id="257" r:id="rId10"/>
    <p:sldId id="381" r:id="rId11"/>
    <p:sldId id="340" r:id="rId12"/>
    <p:sldId id="341" r:id="rId13"/>
    <p:sldId id="382" r:id="rId14"/>
    <p:sldId id="343" r:id="rId15"/>
    <p:sldId id="344" r:id="rId16"/>
    <p:sldId id="383" r:id="rId17"/>
    <p:sldId id="260" r:id="rId18"/>
    <p:sldId id="386" r:id="rId19"/>
    <p:sldId id="387" r:id="rId20"/>
    <p:sldId id="395" r:id="rId21"/>
    <p:sldId id="396" r:id="rId22"/>
    <p:sldId id="338" r:id="rId23"/>
    <p:sldId id="3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5E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4" autoAdjust="0"/>
    <p:restoredTop sz="90315" autoAdjust="0"/>
  </p:normalViewPr>
  <p:slideViewPr>
    <p:cSldViewPr snapToGrid="0">
      <p:cViewPr>
        <p:scale>
          <a:sx n="81" d="100"/>
          <a:sy n="81" d="100"/>
        </p:scale>
        <p:origin x="39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hir Gayan Wanigasekara" userId="96fe6de1-9825-43c5-84a9-452313126db5" providerId="ADAL" clId="{879941C5-A8E4-4D12-AA0D-4FE1487B62CA}"/>
    <pc:docChg chg="modSld sldOrd">
      <pc:chgData name="Randhir Gayan Wanigasekara" userId="96fe6de1-9825-43c5-84a9-452313126db5" providerId="ADAL" clId="{879941C5-A8E4-4D12-AA0D-4FE1487B62CA}" dt="2026-07-10T13:26:19.329" v="4" actId="729"/>
      <pc:docMkLst>
        <pc:docMk/>
      </pc:docMkLst>
      <pc:sldChg chg="modSp mod">
        <pc:chgData name="Randhir Gayan Wanigasekara" userId="96fe6de1-9825-43c5-84a9-452313126db5" providerId="ADAL" clId="{879941C5-A8E4-4D12-AA0D-4FE1487B62CA}" dt="2026-07-10T13:21:54.891" v="0" actId="114"/>
        <pc:sldMkLst>
          <pc:docMk/>
          <pc:sldMk cId="362972362" sldId="257"/>
        </pc:sldMkLst>
        <pc:spChg chg="mod">
          <ac:chgData name="Randhir Gayan Wanigasekara" userId="96fe6de1-9825-43c5-84a9-452313126db5" providerId="ADAL" clId="{879941C5-A8E4-4D12-AA0D-4FE1487B62CA}" dt="2026-07-10T13:21:54.891" v="0" actId="114"/>
          <ac:spMkLst>
            <pc:docMk/>
            <pc:sldMk cId="362972362" sldId="257"/>
            <ac:spMk id="10" creationId="{D633F586-D526-ED42-3A26-F79C835D2587}"/>
          </ac:spMkLst>
        </pc:spChg>
      </pc:sldChg>
      <pc:sldChg chg="ord">
        <pc:chgData name="Randhir Gayan Wanigasekara" userId="96fe6de1-9825-43c5-84a9-452313126db5" providerId="ADAL" clId="{879941C5-A8E4-4D12-AA0D-4FE1487B62CA}" dt="2026-07-10T13:22:31.824" v="2"/>
        <pc:sldMkLst>
          <pc:docMk/>
          <pc:sldMk cId="3265956485" sldId="338"/>
        </pc:sldMkLst>
      </pc:sldChg>
      <pc:sldChg chg="mod modShow">
        <pc:chgData name="Randhir Gayan Wanigasekara" userId="96fe6de1-9825-43c5-84a9-452313126db5" providerId="ADAL" clId="{879941C5-A8E4-4D12-AA0D-4FE1487B62CA}" dt="2026-07-10T13:26:16.312" v="3" actId="729"/>
        <pc:sldMkLst>
          <pc:docMk/>
          <pc:sldMk cId="3387563645" sldId="395"/>
        </pc:sldMkLst>
      </pc:sldChg>
      <pc:sldChg chg="mod modShow">
        <pc:chgData name="Randhir Gayan Wanigasekara" userId="96fe6de1-9825-43c5-84a9-452313126db5" providerId="ADAL" clId="{879941C5-A8E4-4D12-AA0D-4FE1487B62CA}" dt="2026-07-10T13:26:19.329" v="4" actId="729"/>
        <pc:sldMkLst>
          <pc:docMk/>
          <pc:sldMk cId="3793201913" sldId="396"/>
        </pc:sldMkLst>
      </pc:sldChg>
    </pc:docChg>
  </pc:docChgLst>
  <pc:docChgLst>
    <pc:chgData name="Zainnab Makele" userId="4cd45ab1-89c7-49d3-9047-d37d9a28c7eb" providerId="ADAL" clId="{318D0B39-1EE1-4A03-ACAC-58C798F0641A}"/>
    <pc:docChg chg="undo custSel modSld">
      <pc:chgData name="Zainnab Makele" userId="4cd45ab1-89c7-49d3-9047-d37d9a28c7eb" providerId="ADAL" clId="{318D0B39-1EE1-4A03-ACAC-58C798F0641A}" dt="2026-06-17T08:47:34.375" v="31" actId="113"/>
      <pc:docMkLst>
        <pc:docMk/>
      </pc:docMkLst>
      <pc:sldChg chg="addSp delSp modSp mod setBg">
        <pc:chgData name="Zainnab Makele" userId="4cd45ab1-89c7-49d3-9047-d37d9a28c7eb" providerId="ADAL" clId="{318D0B39-1EE1-4A03-ACAC-58C798F0641A}" dt="2026-06-17T08:46:44.961" v="30" actId="1076"/>
        <pc:sldMkLst>
          <pc:docMk/>
          <pc:sldMk cId="1985283858" sldId="385"/>
        </pc:sldMkLst>
        <pc:spChg chg="mod ord">
          <ac:chgData name="Zainnab Makele" userId="4cd45ab1-89c7-49d3-9047-d37d9a28c7eb" providerId="ADAL" clId="{318D0B39-1EE1-4A03-ACAC-58C798F0641A}" dt="2026-06-17T08:46:36.532" v="27" actId="1076"/>
          <ac:spMkLst>
            <pc:docMk/>
            <pc:sldMk cId="1985283858" sldId="385"/>
            <ac:spMk id="8" creationId="{1736F599-5583-E6CB-6BAD-2686A98EB4E7}"/>
          </ac:spMkLst>
        </pc:spChg>
        <pc:picChg chg="mod ord">
          <ac:chgData name="Zainnab Makele" userId="4cd45ab1-89c7-49d3-9047-d37d9a28c7eb" providerId="ADAL" clId="{318D0B39-1EE1-4A03-ACAC-58C798F0641A}" dt="2026-06-17T08:46:26.343" v="25" actId="1076"/>
          <ac:picMkLst>
            <pc:docMk/>
            <pc:sldMk cId="1985283858" sldId="385"/>
            <ac:picMk id="5" creationId="{993C96A4-23CC-48A9-AE3E-7419AF27E744}"/>
          </ac:picMkLst>
        </pc:picChg>
        <pc:picChg chg="add mod">
          <ac:chgData name="Zainnab Makele" userId="4cd45ab1-89c7-49d3-9047-d37d9a28c7eb" providerId="ADAL" clId="{318D0B39-1EE1-4A03-ACAC-58C798F0641A}" dt="2026-06-17T08:46:44.961" v="30" actId="1076"/>
          <ac:picMkLst>
            <pc:docMk/>
            <pc:sldMk cId="1985283858" sldId="385"/>
            <ac:picMk id="9" creationId="{801EAE2C-B7E4-A710-D97C-EC31699A658A}"/>
          </ac:picMkLst>
        </pc:picChg>
      </pc:sldChg>
      <pc:sldChg chg="modSp mod">
        <pc:chgData name="Zainnab Makele" userId="4cd45ab1-89c7-49d3-9047-d37d9a28c7eb" providerId="ADAL" clId="{318D0B39-1EE1-4A03-ACAC-58C798F0641A}" dt="2026-06-17T08:47:34.375" v="31" actId="113"/>
        <pc:sldMkLst>
          <pc:docMk/>
          <pc:sldMk cId="3630754981" sldId="387"/>
        </pc:sldMkLst>
        <pc:spChg chg="mod">
          <ac:chgData name="Zainnab Makele" userId="4cd45ab1-89c7-49d3-9047-d37d9a28c7eb" providerId="ADAL" clId="{318D0B39-1EE1-4A03-ACAC-58C798F0641A}" dt="2026-06-17T08:47:34.375" v="31" actId="113"/>
          <ac:spMkLst>
            <pc:docMk/>
            <pc:sldMk cId="3630754981" sldId="387"/>
            <ac:spMk id="4" creationId="{B7740A0D-FE87-63BF-925A-FBCCCEB14F4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46C70-D533-4FE2-B07B-50D52B2D2C00}"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FA0A8-6DFB-4A7D-8B02-CF9703B16F7E}" type="slidenum">
              <a:rPr lang="en-US" smtClean="0"/>
              <a:t>‹#›</a:t>
            </a:fld>
            <a:endParaRPr lang="en-US"/>
          </a:p>
        </p:txBody>
      </p:sp>
    </p:spTree>
    <p:extLst>
      <p:ext uri="{BB962C8B-B14F-4D97-AF65-F5344CB8AC3E}">
        <p14:creationId xmlns:p14="http://schemas.microsoft.com/office/powerpoint/2010/main" val="3099465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unhcr.org/about-unhcr/overview/1951-refugee-conventio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a:t>
            </a:fld>
            <a:endParaRPr lang="en-US"/>
          </a:p>
        </p:txBody>
      </p:sp>
    </p:spTree>
    <p:extLst>
      <p:ext uri="{BB962C8B-B14F-4D97-AF65-F5344CB8AC3E}">
        <p14:creationId xmlns:p14="http://schemas.microsoft.com/office/powerpoint/2010/main" val="1016045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Refugees may experience traumatic events in their countries of origin which may be what causes them to flee. Before being forced to flee, refugees may experience imprisonment, torture, loss of property, malnutrition, physical assault, extreme fear, rape and loss of livelihood. </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During flight, refugees may be separated from family members, witness torture, and/or lose close family members or friends and endure harsh environmental conditions.</a:t>
            </a:r>
            <a:endParaRPr kumimoji="0" lang="en-US" sz="1200" b="0" i="0" u="none" strike="noStrike" kern="1200" cap="none" spc="0" normalizeH="0" baseline="0" noProof="0" dirty="0">
              <a:ln>
                <a:noFill/>
              </a:ln>
              <a:solidFill>
                <a:prstClr val="black"/>
              </a:solidFill>
              <a:effectLst/>
              <a:uLnTx/>
              <a:uFillTx/>
              <a:latin typeface="+mn-lt"/>
              <a:ea typeface="+mn-ea"/>
              <a:cs typeface="Arial"/>
            </a:endParaRPr>
          </a:p>
          <a:p>
            <a:pPr marL="342900" marR="0" lvl="0" indent="-342900" algn="l" defTabSz="914400" rtl="0" eaLnBrk="1" fontAlgn="base"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srgbClr val="0079CC"/>
                </a:solidFill>
                <a:effectLst/>
                <a:uLnTx/>
                <a:uFillTx/>
                <a:latin typeface="+mn-lt"/>
                <a:ea typeface="+mn-ea"/>
                <a:cs typeface="+mn-cs"/>
              </a:rPr>
              <a:t>On their journey, refugees can experience extremely traumatic events. </a:t>
            </a:r>
          </a:p>
          <a:p>
            <a:pPr marL="342900" marR="0" lvl="0" indent="-342900" algn="l" defTabSz="914400" rtl="0" eaLnBrk="1" fontAlgn="base"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Arial"/>
              </a:rPr>
              <a:t>Some refugees may live in other countries of asylum before coming to the UK. In these countries they may also find themselves facing serious protection risks as well as a lack of integration prospects.</a:t>
            </a: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16</a:t>
            </a:fld>
            <a:endParaRPr lang="en-US"/>
          </a:p>
        </p:txBody>
      </p:sp>
    </p:spTree>
    <p:extLst>
      <p:ext uri="{BB962C8B-B14F-4D97-AF65-F5344CB8AC3E}">
        <p14:creationId xmlns:p14="http://schemas.microsoft.com/office/powerpoint/2010/main" val="4031223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Courage is lived every day by millions forced to flee</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Around 1 in every 70 people globally was forcibly displaced at the end of 2025 (117.8 million), many navigating fear, loss and uncertainty. This is nearly twice as many as were forcibly displaced a decade ago. Courage is not only in the moment someone is forced to flee, but continues in daily acts – navigating the asylum system, learning a new language, finding work, supporting a family far from home. Refugee Week invites us to </a:t>
            </a:r>
            <a:r>
              <a:rPr lang="en-US" sz="1200" b="0" i="0" kern="1200" dirty="0" err="1">
                <a:solidFill>
                  <a:schemeClr val="tx1"/>
                </a:solidFill>
                <a:effectLst/>
                <a:latin typeface="+mn-lt"/>
                <a:ea typeface="+mn-ea"/>
                <a:cs typeface="+mn-cs"/>
              </a:rPr>
              <a:t>recognise</a:t>
            </a:r>
            <a:r>
              <a:rPr lang="en-US" sz="1200" b="0" i="0" kern="1200" dirty="0">
                <a:solidFill>
                  <a:schemeClr val="tx1"/>
                </a:solidFill>
                <a:effectLst/>
                <a:latin typeface="+mn-lt"/>
                <a:ea typeface="+mn-ea"/>
                <a:cs typeface="+mn-cs"/>
              </a:rPr>
              <a:t> these everyday forms of courage and to connect them to our own lives – understanding that resilience and hope are shared human experiences. </a:t>
            </a:r>
          </a:p>
          <a:p>
            <a:pPr rtl="0" fontAlgn="base"/>
            <a:r>
              <a:rPr lang="en-US" sz="1200" b="1" i="0" kern="1200" dirty="0">
                <a:solidFill>
                  <a:schemeClr val="tx1"/>
                </a:solidFill>
                <a:effectLst/>
                <a:latin typeface="+mn-lt"/>
                <a:ea typeface="+mn-ea"/>
                <a:cs typeface="+mn-cs"/>
              </a:rPr>
              <a:t>Courage is part of the UK’s long tradition of offering protection</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The UK helped shape the Refugee Convention 75 years ago, showing global leadership rooted in fairness and compassion. That tradition continues today through asylum, resettlement schemes, community sponsorship and partnerships with countries hosting most of the world’s refugees. This is about having the courage to live up to that legacy, working with others to find practical solutions and to keep the promise of protection alive. </a:t>
            </a: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19</a:t>
            </a:fld>
            <a:endParaRPr lang="en-US"/>
          </a:p>
        </p:txBody>
      </p:sp>
    </p:spTree>
    <p:extLst>
      <p:ext uri="{BB962C8B-B14F-4D97-AF65-F5344CB8AC3E}">
        <p14:creationId xmlns:p14="http://schemas.microsoft.com/office/powerpoint/2010/main" val="1380849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20</a:t>
            </a:fld>
            <a:endParaRPr lang="en-US"/>
          </a:p>
        </p:txBody>
      </p:sp>
    </p:spTree>
    <p:extLst>
      <p:ext uri="{BB962C8B-B14F-4D97-AF65-F5344CB8AC3E}">
        <p14:creationId xmlns:p14="http://schemas.microsoft.com/office/powerpoint/2010/main" val="378098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Access to safety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sure refugees can reach safety and are not pushed back across a border is central to our work. People forced to flee must not be expelled or returned to situations where their life and freedom are at risk. This is the prohibition against refoulement, enshrined in the </a:t>
            </a:r>
            <a:r>
              <a:rPr lang="en-US" sz="1200" u="sng" kern="1200" dirty="0">
                <a:solidFill>
                  <a:schemeClr val="tx1"/>
                </a:solidFill>
                <a:effectLst/>
                <a:latin typeface="+mn-lt"/>
                <a:ea typeface="+mn-ea"/>
                <a:cs typeface="+mn-cs"/>
                <a:hlinkClick r:id="rId3" tooltip="The 1951 Refugee Convention"/>
              </a:rPr>
              <a:t>1951 Refugee Convention</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If we expect people might be fleeing across a border, our roving teams are out in vehicles in all kinds of terrain, sometimes 24 hours a day to help ensure refugees can reach safety. We monitor whether governments and armed groups are preventing refugees from entering a safe area. When necessary, we advocate with authorities and alert the media. We also try to make sure that people who do cross a border have a realistic chance to have their refugee status recognized.</a:t>
            </a:r>
          </a:p>
          <a:p>
            <a:endParaRPr lang="en-US" dirty="0"/>
          </a:p>
          <a:p>
            <a:r>
              <a:rPr lang="en-US" sz="1200" b="1" kern="1200" dirty="0">
                <a:solidFill>
                  <a:schemeClr val="tx1"/>
                </a:solidFill>
                <a:effectLst/>
                <a:latin typeface="+mn-lt"/>
                <a:ea typeface="+mn-ea"/>
                <a:cs typeface="+mn-cs"/>
              </a:rPr>
              <a:t>Protection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Protection underpins all UNHCR activities aimed at ensuring the rights of refugees, displaced and stateless people are recognized.</a:t>
            </a:r>
          </a:p>
          <a:p>
            <a:r>
              <a:rPr lang="en-US" sz="1200" kern="1200" dirty="0">
                <a:solidFill>
                  <a:schemeClr val="tx1"/>
                </a:solidFill>
                <a:effectLst/>
                <a:latin typeface="+mn-lt"/>
                <a:ea typeface="+mn-ea"/>
                <a:cs typeface="+mn-cs"/>
              </a:rPr>
              <a:t>We promote accession to the </a:t>
            </a:r>
            <a:r>
              <a:rPr lang="en-US" sz="1200" u="sng" kern="1200" dirty="0">
                <a:solidFill>
                  <a:schemeClr val="tx1"/>
                </a:solidFill>
                <a:effectLst/>
                <a:latin typeface="+mn-lt"/>
                <a:ea typeface="+mn-ea"/>
                <a:cs typeface="+mn-cs"/>
                <a:hlinkClick r:id="rId3" tooltip="The 1951 Refugee Convention"/>
              </a:rPr>
              <a:t>1951 Refugee Convention</a:t>
            </a:r>
            <a:r>
              <a:rPr lang="en-US" sz="1200" kern="1200" dirty="0">
                <a:solidFill>
                  <a:schemeClr val="tx1"/>
                </a:solidFill>
                <a:effectLst/>
                <a:latin typeface="+mn-lt"/>
                <a:ea typeface="+mn-ea"/>
                <a:cs typeface="+mn-cs"/>
              </a:rPr>
              <a:t> which outlines the international standards of treatment for refugees. We also support States to register displaced people and provide them with documentation, and support refugee status determination, which is the administrative process that decides if a person seeking international protection is considered a refugee under international, regional or national law.</a:t>
            </a:r>
          </a:p>
          <a:p>
            <a:r>
              <a:rPr lang="en-US" sz="1200" b="1" kern="1200" dirty="0">
                <a:solidFill>
                  <a:schemeClr val="tx1"/>
                </a:solidFill>
                <a:effectLst/>
                <a:latin typeface="+mn-lt"/>
                <a:ea typeface="+mn-ea"/>
                <a:cs typeface="+mn-cs"/>
              </a:rPr>
              <a:t>Advocacy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advocate for and work with governments to change laws and practices to better protect displaced people, creating change on national, regional and global levels. This helps ensure refugees, asylum-seekers and other forcibly displaced persons can access support and services, get documents, go to school, work and exercise other rights.</a:t>
            </a:r>
          </a:p>
          <a:p>
            <a:r>
              <a:rPr lang="en-US" sz="1200" kern="1200" dirty="0">
                <a:solidFill>
                  <a:schemeClr val="tx1"/>
                </a:solidFill>
                <a:effectLst/>
                <a:latin typeface="+mn-lt"/>
                <a:ea typeface="+mn-ea"/>
                <a:cs typeface="+mn-cs"/>
              </a:rPr>
              <a:t>Bringing about positive changes on national, regional and global levels can take years, but we accomplish it with the help of lawyers, judges, civil society organizations, politicians and students.</a:t>
            </a:r>
          </a:p>
          <a:p>
            <a:r>
              <a:rPr lang="en-US" sz="1200" b="1" kern="1200" dirty="0">
                <a:solidFill>
                  <a:schemeClr val="tx1"/>
                </a:solidFill>
                <a:effectLst/>
                <a:latin typeface="+mn-lt"/>
                <a:ea typeface="+mn-ea"/>
                <a:cs typeface="+mn-cs"/>
              </a:rPr>
              <a:t>Ending statelessness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also work to secure nationality for people who are stateless by advocating for change in laws and practices. One of the most important ways to achieve this is through nationality laws that allow children to become citizens of the country where they were born if they would otherwise be stateless. Birth registration is also critical.</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Likewise, we make sure people do not lose their nationality through changes to laws, when new states emerge or when there are changes to national borders.</a:t>
            </a:r>
          </a:p>
          <a:p>
            <a:endParaRPr lang="en-US" dirty="0"/>
          </a:p>
          <a:p>
            <a:r>
              <a:rPr lang="en-US" sz="1200" b="1" kern="1200" dirty="0">
                <a:solidFill>
                  <a:schemeClr val="tx1"/>
                </a:solidFill>
                <a:effectLst/>
                <a:latin typeface="+mn-lt"/>
                <a:ea typeface="+mn-ea"/>
                <a:cs typeface="+mn-cs"/>
              </a:rPr>
              <a:t>Building Futures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UNHCR helps them to rebuild their lives through access to education and work. This also helps displaced people to regain a sense of purpose and become part of the communities where they live.</a:t>
            </a:r>
          </a:p>
          <a:p>
            <a:r>
              <a:rPr lang="en-US" sz="1200" kern="1200" dirty="0">
                <a:solidFill>
                  <a:schemeClr val="tx1"/>
                </a:solidFill>
                <a:effectLst/>
                <a:latin typeface="+mn-lt"/>
                <a:ea typeface="+mn-ea"/>
                <a:cs typeface="+mn-cs"/>
              </a:rPr>
              <a:t>At the same time, we work with governments and the international community to find long-term solutions so refugees can find a place to call home. This can include support to integrate into the country where they have sought refuge, repatriation to their home country (when safe to do so), or resettlement in a third country.</a:t>
            </a: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3</a:t>
            </a:fld>
            <a:endParaRPr lang="en-US"/>
          </a:p>
        </p:txBody>
      </p:sp>
    </p:spTree>
    <p:extLst>
      <p:ext uri="{BB962C8B-B14F-4D97-AF65-F5344CB8AC3E}">
        <p14:creationId xmlns:p14="http://schemas.microsoft.com/office/powerpoint/2010/main" val="412137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122 countries  and territories and 382 office locations</a:t>
            </a:r>
          </a:p>
          <a:p>
            <a:endParaRPr lang="en-GB" dirty="0"/>
          </a:p>
        </p:txBody>
      </p:sp>
      <p:sp>
        <p:nvSpPr>
          <p:cNvPr id="4" name="Slide Number Placeholder 3"/>
          <p:cNvSpPr>
            <a:spLocks noGrp="1"/>
          </p:cNvSpPr>
          <p:nvPr>
            <p:ph type="sldNum" sz="quarter" idx="5"/>
          </p:nvPr>
        </p:nvSpPr>
        <p:spPr/>
        <p:txBody>
          <a:bodyPr/>
          <a:lstStyle/>
          <a:p>
            <a:fld id="{F3D63336-21E9-41A8-945A-F17347F209E4}" type="slidenum">
              <a:rPr lang="en-GB" smtClean="0"/>
              <a:t>4</a:t>
            </a:fld>
            <a:endParaRPr lang="en-GB"/>
          </a:p>
        </p:txBody>
      </p:sp>
    </p:spTree>
    <p:extLst>
      <p:ext uri="{BB962C8B-B14F-4D97-AF65-F5344CB8AC3E}">
        <p14:creationId xmlns:p14="http://schemas.microsoft.com/office/powerpoint/2010/main" val="2876308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From the ashes of the Second World War came a promise: that people forced to flee war, violence and persecution would not be left without protection, but met with safety. Seventy‑five years on, that promise matters more than ever — and it must be upheld. </a:t>
            </a:r>
          </a:p>
          <a:p>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A Lifesaving Tool, Not Just a Treaty. </a:t>
            </a:r>
            <a:r>
              <a:rPr lang="en-US" sz="1200" b="0" i="0" kern="1200" dirty="0">
                <a:solidFill>
                  <a:schemeClr val="tx1"/>
                </a:solidFill>
                <a:effectLst/>
                <a:latin typeface="+mn-lt"/>
                <a:ea typeface="+mn-ea"/>
                <a:cs typeface="+mn-cs"/>
              </a:rPr>
              <a:t>The Refugee Convention is more than a legal document. It is a practical, lifesaving tool — helping ensure that people fleeing war and persecution can find safety and are not sent back to danger. </a:t>
            </a:r>
          </a:p>
          <a:p>
            <a:pPr rtl="0" fontAlgn="base"/>
            <a:r>
              <a:rPr lang="en-US" sz="1200" b="0" i="0" kern="1200" dirty="0">
                <a:solidFill>
                  <a:schemeClr val="tx1"/>
                </a:solidFill>
                <a:effectLst/>
                <a:latin typeface="+mn-lt"/>
                <a:ea typeface="+mn-ea"/>
                <a:cs typeface="+mn-cs"/>
              </a:rPr>
              <a:t>It also </a:t>
            </a:r>
            <a:r>
              <a:rPr lang="en-US" sz="1200" b="0" i="0" kern="1200" dirty="0" err="1">
                <a:solidFill>
                  <a:schemeClr val="tx1"/>
                </a:solidFill>
                <a:effectLst/>
                <a:latin typeface="+mn-lt"/>
                <a:ea typeface="+mn-ea"/>
                <a:cs typeface="+mn-cs"/>
              </a:rPr>
              <a:t>recognises</a:t>
            </a:r>
            <a:r>
              <a:rPr lang="en-US" sz="1200" b="0" i="0" kern="1200" dirty="0">
                <a:solidFill>
                  <a:schemeClr val="tx1"/>
                </a:solidFill>
                <a:effectLst/>
                <a:latin typeface="+mn-lt"/>
                <a:ea typeface="+mn-ea"/>
                <a:cs typeface="+mn-cs"/>
              </a:rPr>
              <a:t> something essential: no country can manage displacement alone. Protection works best when countries work together, sharing responsibility and supporting one another. </a:t>
            </a:r>
          </a:p>
          <a:p>
            <a:pPr rtl="0" fontAlgn="base"/>
            <a:r>
              <a:rPr lang="en-US" sz="1200" b="1" i="0" kern="1200" dirty="0">
                <a:solidFill>
                  <a:schemeClr val="tx1"/>
                </a:solidFill>
                <a:effectLst/>
                <a:latin typeface="+mn-lt"/>
                <a:ea typeface="+mn-ea"/>
                <a:cs typeface="+mn-cs"/>
              </a:rPr>
              <a:t>Rules That Bring Order in a Changing World. </a:t>
            </a:r>
            <a:r>
              <a:rPr lang="en-US" sz="1200" b="0" i="0" kern="1200" dirty="0">
                <a:solidFill>
                  <a:schemeClr val="tx1"/>
                </a:solidFill>
                <a:effectLst/>
                <a:latin typeface="+mn-lt"/>
                <a:ea typeface="+mn-ea"/>
                <a:cs typeface="+mn-cs"/>
              </a:rPr>
              <a:t>Global displacement is rising, and the world is more complex than ever. The Refugee Convention provides a clear, agreed framework — setting out who qualifies for protection and the standards that apply. </a:t>
            </a:r>
          </a:p>
          <a:p>
            <a:pPr rtl="0" fontAlgn="base"/>
            <a:r>
              <a:rPr lang="en-US" sz="1200" b="0" i="0" kern="1200" dirty="0">
                <a:solidFill>
                  <a:schemeClr val="tx1"/>
                </a:solidFill>
                <a:effectLst/>
                <a:latin typeface="+mn-lt"/>
                <a:ea typeface="+mn-ea"/>
                <a:cs typeface="+mn-cs"/>
              </a:rPr>
              <a:t>It remains flexible and relevant today providing countries the tools to manage asylum systems in an orderly and predictable way, while maintaining control of their borders and systems. </a:t>
            </a:r>
          </a:p>
          <a:p>
            <a:pPr rtl="0" fontAlgn="base"/>
            <a:r>
              <a:rPr lang="en-US" sz="1200" b="0" i="0" kern="1200" dirty="0">
                <a:solidFill>
                  <a:schemeClr val="tx1"/>
                </a:solidFill>
                <a:effectLst/>
                <a:latin typeface="+mn-lt"/>
                <a:ea typeface="+mn-ea"/>
                <a:cs typeface="+mn-cs"/>
              </a:rPr>
              <a:t>What matters is how it is implemented in practice — with effective systems, fair decisions, and international cooperation. </a:t>
            </a:r>
          </a:p>
          <a:p>
            <a:pPr rtl="0" fontAlgn="base"/>
            <a:r>
              <a:rPr lang="en-US" sz="1200" b="1" i="0" kern="1200" dirty="0">
                <a:solidFill>
                  <a:schemeClr val="tx1"/>
                </a:solidFill>
                <a:effectLst/>
                <a:latin typeface="+mn-lt"/>
                <a:ea typeface="+mn-ea"/>
                <a:cs typeface="+mn-cs"/>
              </a:rPr>
              <a:t>A Tradition the UK Can Be Proud Of. </a:t>
            </a:r>
            <a:r>
              <a:rPr lang="en-US" sz="1200" b="0" i="0" kern="1200" dirty="0">
                <a:solidFill>
                  <a:schemeClr val="tx1"/>
                </a:solidFill>
                <a:effectLst/>
                <a:latin typeface="+mn-lt"/>
                <a:ea typeface="+mn-ea"/>
                <a:cs typeface="+mn-cs"/>
              </a:rPr>
              <a:t>The United Kingdom helped shape the Refugee Convention and has long played a leading role in offering protection to people forced to flee. </a:t>
            </a:r>
          </a:p>
          <a:p>
            <a:pPr rtl="0" fontAlgn="base"/>
            <a:r>
              <a:rPr lang="en-US" sz="1200" b="0" i="0" kern="1200" dirty="0">
                <a:solidFill>
                  <a:schemeClr val="tx1"/>
                </a:solidFill>
                <a:effectLst/>
                <a:latin typeface="+mn-lt"/>
                <a:ea typeface="+mn-ea"/>
                <a:cs typeface="+mn-cs"/>
              </a:rPr>
              <a:t>That tradition continues today — through asylum, resettlement schemes, community sponsorship, and longstanding partnerships with countries hosting the vast majority of the world’s refugees. It reflects the best of the UK: fairness, compassion, and a willingness to work with others to find practical solutions. </a:t>
            </a:r>
          </a:p>
          <a:p>
            <a:pPr rtl="0" fontAlgn="base"/>
            <a:r>
              <a:rPr lang="en-US" sz="1200" b="1" i="0" kern="1200" dirty="0">
                <a:solidFill>
                  <a:schemeClr val="tx1"/>
                </a:solidFill>
                <a:effectLst/>
                <a:latin typeface="+mn-lt"/>
                <a:ea typeface="+mn-ea"/>
                <a:cs typeface="+mn-cs"/>
              </a:rPr>
              <a:t>Protection Is Our First Line of </a:t>
            </a:r>
            <a:r>
              <a:rPr lang="en-US" sz="1200" b="1" i="0" kern="1200" dirty="0" err="1">
                <a:solidFill>
                  <a:schemeClr val="tx1"/>
                </a:solidFill>
                <a:effectLst/>
                <a:latin typeface="+mn-lt"/>
                <a:ea typeface="+mn-ea"/>
                <a:cs typeface="+mn-cs"/>
              </a:rPr>
              <a:t>Defence</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There is no substitute for the Refugee Convention. It remains as vital today as it was 75 years ago — not only to protect individuals, but to help prevent instability, reduce disorder, and support global security. </a:t>
            </a:r>
          </a:p>
          <a:p>
            <a:pPr rtl="0" fontAlgn="base"/>
            <a:r>
              <a:rPr lang="en-US" sz="1200" b="0" i="0" kern="1200" dirty="0">
                <a:solidFill>
                  <a:schemeClr val="tx1"/>
                </a:solidFill>
                <a:effectLst/>
                <a:latin typeface="+mn-lt"/>
                <a:ea typeface="+mn-ea"/>
                <a:cs typeface="+mn-cs"/>
              </a:rPr>
              <a:t>Strong protection systems, alongside safe pathways and international cooperation, are the best way to manage displacement in a way that is fair, controlled and sustainable. </a:t>
            </a:r>
          </a:p>
          <a:p>
            <a:pPr rtl="0" fontAlgn="base"/>
            <a:r>
              <a:rPr lang="en-US" sz="1200" b="0" i="0" kern="1200" dirty="0">
                <a:solidFill>
                  <a:schemeClr val="tx1"/>
                </a:solidFill>
                <a:effectLst/>
                <a:latin typeface="+mn-lt"/>
                <a:ea typeface="+mn-ea"/>
                <a:cs typeface="+mn-cs"/>
              </a:rPr>
              <a:t>Ultimately, the Convention is more than a framework for others — it is a safeguard for all of us. At any time, any of us could need its protection. </a:t>
            </a: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6</a:t>
            </a:fld>
            <a:endParaRPr lang="en-US"/>
          </a:p>
        </p:txBody>
      </p:sp>
    </p:spTree>
    <p:extLst>
      <p:ext uri="{BB962C8B-B14F-4D97-AF65-F5344CB8AC3E}">
        <p14:creationId xmlns:p14="http://schemas.microsoft.com/office/powerpoint/2010/main" val="3411998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total number of </a:t>
            </a:r>
            <a:r>
              <a:rPr lang="en-US" sz="1200" b="1" kern="1200" dirty="0">
                <a:solidFill>
                  <a:schemeClr val="tx1"/>
                </a:solidFill>
                <a:effectLst/>
                <a:latin typeface="+mn-lt"/>
                <a:ea typeface="+mn-ea"/>
                <a:cs typeface="+mn-cs"/>
              </a:rPr>
              <a:t>forcibly displaced</a:t>
            </a:r>
            <a:r>
              <a:rPr lang="en-US" sz="1200" kern="1200" dirty="0">
                <a:solidFill>
                  <a:schemeClr val="tx1"/>
                </a:solidFill>
                <a:effectLst/>
                <a:latin typeface="+mn-lt"/>
                <a:ea typeface="+mn-ea"/>
                <a:cs typeface="+mn-cs"/>
              </a:rPr>
              <a:t> people (117.8 million) encompasses refugees, asylum-seekers, other people in need of international protection and internally displaced people. It includes refugees and other displaced people not covered by UNHCR’s mandate and excludes other categories such as returnees and non-displaced stateless people.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category “Other people in need of international protection” was first introduced in mid-2022 reporting and refers to people who are outside their country or territory of origin, typically because they have been forcibly displaced across international borders, who have not been reported under other categories (asylum-seekers, refugees, people in refugee-like situations) but who likely need international protection, including protection against forced return, as well as access to basic services on a temporary or longer-term basis.“</a:t>
            </a:r>
          </a:p>
          <a:p>
            <a:r>
              <a:rPr lang="en-US" sz="1200" kern="1200" dirty="0">
                <a:solidFill>
                  <a:schemeClr val="tx1"/>
                </a:solidFill>
                <a:effectLst/>
                <a:latin typeface="+mn-lt"/>
                <a:ea typeface="+mn-ea"/>
                <a:cs typeface="+mn-cs"/>
              </a:rPr>
              <a:t>Other people in need of international protection are included in the global forced displacement total.</a:t>
            </a:r>
          </a:p>
          <a:p>
            <a:r>
              <a:rPr lang="en-US" sz="1200" kern="1200" dirty="0">
                <a:solidFill>
                  <a:schemeClr val="tx1"/>
                </a:solidFill>
                <a:effectLst/>
                <a:latin typeface="+mn-lt"/>
                <a:ea typeface="+mn-ea"/>
                <a:cs typeface="+mn-cs"/>
              </a:rPr>
              <a:t>Venezuelans previously designated as “Venezuelans displaced abroad” are included in this new category. This change has been made retroactively in UNHCR’s statistics since 2018 and the term Venezuelans displaced abroad will no longer be used.</a:t>
            </a: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7</a:t>
            </a:fld>
            <a:endParaRPr lang="en-US"/>
          </a:p>
        </p:txBody>
      </p:sp>
    </p:spTree>
    <p:extLst>
      <p:ext uri="{BB962C8B-B14F-4D97-AF65-F5344CB8AC3E}">
        <p14:creationId xmlns:p14="http://schemas.microsoft.com/office/powerpoint/2010/main" val="17265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More than seven in ten refugees and other people in need of international protection originated from the </a:t>
            </a:r>
          </a:p>
          <a:p>
            <a:r>
              <a:rPr lang="en-US" sz="1200" kern="1200" dirty="0">
                <a:solidFill>
                  <a:schemeClr val="tx1"/>
                </a:solidFill>
                <a:effectLst/>
                <a:latin typeface="+mn-lt"/>
                <a:ea typeface="+mn-ea"/>
                <a:cs typeface="+mn-cs"/>
              </a:rPr>
              <a:t>same six countries in 2025 as in 2024: </a:t>
            </a:r>
          </a:p>
          <a:p>
            <a:r>
              <a:rPr lang="en-US" sz="1200" kern="1200" dirty="0">
                <a:solidFill>
                  <a:schemeClr val="tx1"/>
                </a:solidFill>
                <a:effectLst/>
                <a:latin typeface="+mn-lt"/>
                <a:ea typeface="+mn-ea"/>
                <a:cs typeface="+mn-cs"/>
              </a:rPr>
              <a:t>Afghanistan, South Sudan, Sudan, Syria, Ukraine and Venezuela. </a:t>
            </a:r>
          </a:p>
          <a:p>
            <a:r>
              <a:rPr lang="en-US" sz="1200" kern="1200" dirty="0">
                <a:solidFill>
                  <a:schemeClr val="tx1"/>
                </a:solidFill>
                <a:effectLst/>
                <a:latin typeface="+mn-lt"/>
                <a:ea typeface="+mn-ea"/>
                <a:cs typeface="+mn-cs"/>
              </a:rPr>
              <a:t>The number of Afghan and Syrian refugees fell, while </a:t>
            </a:r>
          </a:p>
          <a:p>
            <a:r>
              <a:rPr lang="en-US" sz="1200" kern="1200" dirty="0">
                <a:solidFill>
                  <a:schemeClr val="tx1"/>
                </a:solidFill>
                <a:effectLst/>
                <a:latin typeface="+mn-lt"/>
                <a:ea typeface="+mn-ea"/>
                <a:cs typeface="+mn-cs"/>
              </a:rPr>
              <a:t>increases were observed in the reported statistics </a:t>
            </a:r>
          </a:p>
          <a:p>
            <a:r>
              <a:rPr lang="en-US" sz="1200" kern="1200" dirty="0">
                <a:solidFill>
                  <a:schemeClr val="tx1"/>
                </a:solidFill>
                <a:effectLst/>
                <a:latin typeface="+mn-lt"/>
                <a:ea typeface="+mn-ea"/>
                <a:cs typeface="+mn-cs"/>
              </a:rPr>
              <a:t>for refugees from South Sudan, Sudan, Ukraine </a:t>
            </a:r>
          </a:p>
          <a:p>
            <a:r>
              <a:rPr lang="en-US" sz="1200" kern="1200" dirty="0">
                <a:solidFill>
                  <a:schemeClr val="tx1"/>
                </a:solidFill>
                <a:effectLst/>
                <a:latin typeface="+mn-lt"/>
                <a:ea typeface="+mn-ea"/>
                <a:cs typeface="+mn-cs"/>
              </a:rPr>
              <a:t>and Venezuela, </a:t>
            </a:r>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10</a:t>
            </a:fld>
            <a:endParaRPr lang="en-US"/>
          </a:p>
        </p:txBody>
      </p:sp>
    </p:spTree>
    <p:extLst>
      <p:ext uri="{BB962C8B-B14F-4D97-AF65-F5344CB8AC3E}">
        <p14:creationId xmlns:p14="http://schemas.microsoft.com/office/powerpoint/2010/main" val="155871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Low-income countries continued to host a disproportionately large share of the world’s displaced people, in terms of their population and the resources available to them.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These countries represent 8 per cent of the global population and only 0.3 per cent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of global domestic product, yet they hosted 18 per cent of refugees. This included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very large refugee populations in Chad, the Democratic Republic of the Congo, South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Sudan, Sudan and Uganda. The share of refugees hosted in lower-middle-income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countries, including Bangladesh, Lebanon and Pakistan, remained at 17 per cent by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end-2025. The percentage of refugees hosted in upper-middle-income countries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decreased to 33 per cent from 37 per cent at end-2024, mainly due to the decrease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of refugees or other people in need of international protection in the Islamic Republic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of Iran. Other upper-middle-income countries hosting large number of refugees are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Türkiye, Colombia and Peru. High-income countries, which account for most of the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global wealth, hosted 29 per cent of refugees at end-2025. This was 2 per cent more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than at end-2024.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Least Developed Countries consist of 44 countries, including Bangladesh, Chad, the Democratic Republic of the Congo, Ethiopia, Rwanda, South Sudan, Sudan, Uganda, the United Republic of Tanzania and Yemen. Together, they account for 1.4 per cent of global gross domestic product, yet they were responsible for hosting nearly 26 per cent of all refugees worldwide.9At the end of 2025, the number of refugees in Least Developed Countries stood at 9.4 million, 12 per cent more than at end-2024 (8.4 million).</a:t>
            </a:r>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12</a:t>
            </a:fld>
            <a:endParaRPr lang="en-US"/>
          </a:p>
        </p:txBody>
      </p:sp>
    </p:spTree>
    <p:extLst>
      <p:ext uri="{BB962C8B-B14F-4D97-AF65-F5344CB8AC3E}">
        <p14:creationId xmlns:p14="http://schemas.microsoft.com/office/powerpoint/2010/main" val="176923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Sudan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Largest displacement situation globally.</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Fighting between the SAF, the RSF and allied armed groups intensified in Darfur and Kordofan states.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Repeated attacks against civilians.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Famine was confirmed in El Fasher and Kadugli towns while the risk of famine has also been reported for 20 areas.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Pockets of relative stability emerged in other parts of Sudan, largely in the east and in the capital Khartoum.</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Sudanese refugees and asylum-seekers globally surged by 35 per cent (mostly in Chad)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Ukraine</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Conflict started in 2022</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Civilian population and civilian infrastructure were repeatedly affected or targeted by an escalation in deadly aerial attacks in 2025</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Almost 5.3 million Ukrainian refugees remained displaced globally in 106 countries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DRC</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Worsening security and humanitarian conditions, particularly in South and North Kivu and </a:t>
            </a:r>
            <a:r>
              <a:rPr lang="en-US" sz="1200" b="1" kern="1200" dirty="0" err="1">
                <a:solidFill>
                  <a:schemeClr val="tx1"/>
                </a:solidFill>
                <a:effectLst/>
                <a:latin typeface="+mn-lt"/>
                <a:ea typeface="+mn-ea"/>
                <a:cs typeface="+mn-cs"/>
              </a:rPr>
              <a:t>Ituri</a:t>
            </a:r>
            <a:r>
              <a:rPr lang="en-US" sz="1200" b="1" kern="1200" dirty="0">
                <a:solidFill>
                  <a:schemeClr val="tx1"/>
                </a:solidFill>
                <a:effectLst/>
                <a:latin typeface="+mn-lt"/>
                <a:ea typeface="+mn-ea"/>
                <a:cs typeface="+mn-cs"/>
              </a:rPr>
              <a:t> Provinces.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Peace agreement signed in June 2025 and the agreement in November 2025 between the Congolese authorities and the non-state armed group M23, still have to translate into real improvements on the ground for the civilian population.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Repeated reports of attacks against civilians and other human rights violations, including conflict-related sexual violence, have been attributed to all parties to the conflict, including M23 and other militias.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Myanmar</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Complex and protracted humanitarian crisis in Myanmar continued in 2025, with armed conflict and ongoing clashes.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As of end-2025, 3.6 million people were internally displaced. A further 1.6 million were refugees or asylum-seekers of whom 289,500 have been displaced since February 2021</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6,500 have attempted to find safety and protection via dangerous sea routes. 890 were reported dead or missing in 2024, making this the deadliest route globally in 2025.</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0CFA0A8-6DFB-4A7D-8B02-CF9703B16F7E}" type="slidenum">
              <a:rPr lang="en-US" smtClean="0"/>
              <a:t>13</a:t>
            </a:fld>
            <a:endParaRPr lang="en-US"/>
          </a:p>
        </p:txBody>
      </p:sp>
    </p:spTree>
    <p:extLst>
      <p:ext uri="{BB962C8B-B14F-4D97-AF65-F5344CB8AC3E}">
        <p14:creationId xmlns:p14="http://schemas.microsoft.com/office/powerpoint/2010/main" val="1271847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92513" y="519113"/>
            <a:ext cx="2532062" cy="1423987"/>
          </a:xfrm>
        </p:spPr>
      </p:sp>
      <p:sp>
        <p:nvSpPr>
          <p:cNvPr id="3" name="Notes Placeholder 2"/>
          <p:cNvSpPr>
            <a:spLocks noGrp="1"/>
          </p:cNvSpPr>
          <p:nvPr>
            <p:ph type="body" idx="1"/>
          </p:nvPr>
        </p:nvSpPr>
        <p:spPr>
          <a:xfrm>
            <a:off x="992822" y="2861563"/>
            <a:ext cx="7942580" cy="2676585"/>
          </a:xfrm>
        </p:spPr>
        <p:txBody>
          <a:bodyPr/>
          <a:lstStyle/>
          <a:p>
            <a:endParaRPr lang="en-US" sz="2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8DEC28-9E9A-4273-89EA-0729800C21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644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1AC88-04F5-59EE-AD95-619F66C26C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BF2ABD-976E-6BF5-DF90-71A193C463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9CE78A-2F2E-5C50-086B-144453B94D36}"/>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5D2D547D-D93D-BEE3-4C86-716B765AC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5F7AC-424C-19E5-F1BB-E5E32A79A447}"/>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116507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F8384-3AF4-93FB-3C95-6C3A3510F6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8548FB-DDE4-7C36-A0FB-5CC31B4445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0F4AF-E3AB-AB54-0C74-BE49744179BF}"/>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25AD5574-E1F9-B51A-F1F1-239AB58F18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B13ACC-01D8-ED8A-A23A-4DD3B1BCD287}"/>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80722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06B982-A538-BE5E-E4B5-194BD9D1D1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7B6D40-8717-0B72-0736-19E8525188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C5E7B1-AE5F-9B18-D6AF-712765B1079E}"/>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34BAAF98-97C4-5321-3B04-91E56F0B2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33FCBC-B809-DE98-4822-D49D4564EB7A}"/>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347183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287E1-C5F0-D2ED-C300-B91DBEF95F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247FD4-D62D-D0E9-B05B-75FB247BA9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9A97D4-E562-7CAE-9488-28FD35398F19}"/>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167495AE-B2CB-AA43-7810-80C878EF9D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CC3D5-BAD9-CB53-D36E-35FC179F9511}"/>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174043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26FF9-F6B4-3DC8-7EA9-E728BE4D91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5C7617-12F7-2AB1-25F2-B2301B8706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BA76B4-E00D-9AF8-8C32-E7C393E2CF90}"/>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FF08C1C5-EB7C-8AF9-DCDC-EEFE4B92B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48D77-363B-30C2-4DE4-99A54C82A224}"/>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204729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43BDC-8A22-AA54-EAEF-183708AC78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4EEEA-98C2-CC52-CB6A-BB0F346AF9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D90E79-80A1-82DB-A276-9A52214574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A0A72F-BE64-42DE-32F9-88CBAA4264BB}"/>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6" name="Footer Placeholder 5">
            <a:extLst>
              <a:ext uri="{FF2B5EF4-FFF2-40B4-BE49-F238E27FC236}">
                <a16:creationId xmlns:a16="http://schemas.microsoft.com/office/drawing/2014/main" id="{340BEF14-CBEF-29D9-56D8-EC45C645A5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74B31-685E-5B83-527F-D7B108F93A07}"/>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84979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3E63-E53D-FFC9-77A7-A9C3A93A8D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35C2FE-4F27-16C3-362A-2E4C8026A3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C709A1-F652-70EB-3345-B908C7AD61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F45EA0-3AF6-860A-A28E-9AA364F63A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E6B82B-7B90-BB4B-C219-0A826925DB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226FA2-C163-C9BC-50AF-F282755B9576}"/>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8" name="Footer Placeholder 7">
            <a:extLst>
              <a:ext uri="{FF2B5EF4-FFF2-40B4-BE49-F238E27FC236}">
                <a16:creationId xmlns:a16="http://schemas.microsoft.com/office/drawing/2014/main" id="{0BDD76C2-456A-98D4-CFB1-55F44F53CB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0D7878-7B81-D0F1-3E52-1ABF73341670}"/>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70720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54DD1-27C8-E1E7-B380-C84F7C0600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48477A-01C5-D8DA-3C0F-A11FB76B91AB}"/>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4" name="Footer Placeholder 3">
            <a:extLst>
              <a:ext uri="{FF2B5EF4-FFF2-40B4-BE49-F238E27FC236}">
                <a16:creationId xmlns:a16="http://schemas.microsoft.com/office/drawing/2014/main" id="{BDBA940D-EBCA-A5F6-3553-389556BEB0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DE454F-A44B-190B-790D-E7C6CE294CE9}"/>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411366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FF35F-F89A-F3C8-E0BC-48F578C30DE3}"/>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3" name="Footer Placeholder 2">
            <a:extLst>
              <a:ext uri="{FF2B5EF4-FFF2-40B4-BE49-F238E27FC236}">
                <a16:creationId xmlns:a16="http://schemas.microsoft.com/office/drawing/2014/main" id="{802B9906-D93E-3EDB-017C-CE7304050E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649B3B-96B4-7BC8-AA92-5DD1BC0722E9}"/>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52163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97A63-FE13-036A-F0E8-082F1E81E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00796E-69A4-D5E8-966F-47CE949721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A32CF2-44BE-8332-2E09-947A527433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C47DC3-1DB6-9C42-F04E-C8A47D4CBBBC}"/>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6" name="Footer Placeholder 5">
            <a:extLst>
              <a:ext uri="{FF2B5EF4-FFF2-40B4-BE49-F238E27FC236}">
                <a16:creationId xmlns:a16="http://schemas.microsoft.com/office/drawing/2014/main" id="{C3E9205F-FEFB-7DFB-578B-9343D6E74E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AD06ED-5DDD-4FC3-9DF8-AA679F9B0CFF}"/>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227200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432BC-EA8E-6D73-80FD-A59E869A5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6A37F6-1674-7837-35F3-FAC71879AC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661DEC-0A52-802E-2234-77C76FE8B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779C6F-9943-213A-DD32-FFA5790E6682}"/>
              </a:ext>
            </a:extLst>
          </p:cNvPr>
          <p:cNvSpPr>
            <a:spLocks noGrp="1"/>
          </p:cNvSpPr>
          <p:nvPr>
            <p:ph type="dt" sz="half" idx="10"/>
          </p:nvPr>
        </p:nvSpPr>
        <p:spPr/>
        <p:txBody>
          <a:bodyPr/>
          <a:lstStyle/>
          <a:p>
            <a:fld id="{BE329E82-A600-480E-9DFF-43D70E6F66C0}" type="datetimeFigureOut">
              <a:rPr lang="en-US" smtClean="0"/>
              <a:t>7/10/2026</a:t>
            </a:fld>
            <a:endParaRPr lang="en-US"/>
          </a:p>
        </p:txBody>
      </p:sp>
      <p:sp>
        <p:nvSpPr>
          <p:cNvPr id="6" name="Footer Placeholder 5">
            <a:extLst>
              <a:ext uri="{FF2B5EF4-FFF2-40B4-BE49-F238E27FC236}">
                <a16:creationId xmlns:a16="http://schemas.microsoft.com/office/drawing/2014/main" id="{E3081864-FA5A-ED06-A500-95A41D751E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5BCADB-904E-4898-E75F-C7F540D13804}"/>
              </a:ext>
            </a:extLst>
          </p:cNvPr>
          <p:cNvSpPr>
            <a:spLocks noGrp="1"/>
          </p:cNvSpPr>
          <p:nvPr>
            <p:ph type="sldNum" sz="quarter" idx="12"/>
          </p:nvPr>
        </p:nvSpPr>
        <p:spPr/>
        <p:txBody>
          <a:bodyPr/>
          <a:lstStyle/>
          <a:p>
            <a:fld id="{D03A3090-D102-4290-8478-F1E1F8898BC3}" type="slidenum">
              <a:rPr lang="en-US" smtClean="0"/>
              <a:t>‹#›</a:t>
            </a:fld>
            <a:endParaRPr lang="en-US"/>
          </a:p>
        </p:txBody>
      </p:sp>
    </p:spTree>
    <p:extLst>
      <p:ext uri="{BB962C8B-B14F-4D97-AF65-F5344CB8AC3E}">
        <p14:creationId xmlns:p14="http://schemas.microsoft.com/office/powerpoint/2010/main" val="324941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08A8C7-B391-FB54-F195-56F4F4D5D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A76DB4-1762-D0EE-92C8-D59DEE6071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320D9A-ECD9-9E84-4D14-6D384B6B57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329E82-A600-480E-9DFF-43D70E6F66C0}" type="datetimeFigureOut">
              <a:rPr lang="en-US" smtClean="0"/>
              <a:t>7/10/2026</a:t>
            </a:fld>
            <a:endParaRPr lang="en-US"/>
          </a:p>
        </p:txBody>
      </p:sp>
      <p:sp>
        <p:nvSpPr>
          <p:cNvPr id="5" name="Footer Placeholder 4">
            <a:extLst>
              <a:ext uri="{FF2B5EF4-FFF2-40B4-BE49-F238E27FC236}">
                <a16:creationId xmlns:a16="http://schemas.microsoft.com/office/drawing/2014/main" id="{2BCC5ED9-09AF-90DB-D7CA-82A138BB82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2069BC-CA24-B6B2-FB0A-6369D883A0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3A3090-D102-4290-8478-F1E1F8898BC3}" type="slidenum">
              <a:rPr lang="en-US" smtClean="0"/>
              <a:t>‹#›</a:t>
            </a:fld>
            <a:endParaRPr lang="en-US"/>
          </a:p>
        </p:txBody>
      </p:sp>
    </p:spTree>
    <p:extLst>
      <p:ext uri="{BB962C8B-B14F-4D97-AF65-F5344CB8AC3E}">
        <p14:creationId xmlns:p14="http://schemas.microsoft.com/office/powerpoint/2010/main" val="3377807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Picture 13" descr="A blue logo with hands and a person in a circle&#10;&#10;AI-generated content may be incorrect.">
            <a:extLst>
              <a:ext uri="{FF2B5EF4-FFF2-40B4-BE49-F238E27FC236}">
                <a16:creationId xmlns:a16="http://schemas.microsoft.com/office/drawing/2014/main" id="{92619CA7-E2BC-59F4-6246-F7CA5B859D1E}"/>
              </a:ext>
            </a:extLst>
          </p:cNvPr>
          <p:cNvPicPr>
            <a:picLocks noChangeAspect="1"/>
          </p:cNvPicPr>
          <p:nvPr/>
        </p:nvPicPr>
        <p:blipFill>
          <a:blip r:embed="rId3">
            <a:extLst>
              <a:ext uri="{28A0092B-C50C-407E-A947-70E740481C1C}">
                <a14:useLocalDpi xmlns:a14="http://schemas.microsoft.com/office/drawing/2010/main" val="0"/>
              </a:ext>
            </a:extLst>
          </a:blip>
          <a:srcRect l="10270" r="10301"/>
          <a:stretch>
            <a:fillRect/>
          </a:stretch>
        </p:blipFill>
        <p:spPr>
          <a:xfrm>
            <a:off x="321734" y="557189"/>
            <a:ext cx="4276956" cy="5743616"/>
          </a:xfrm>
          <a:prstGeom prst="rect">
            <a:avLst/>
          </a:prstGeom>
        </p:spPr>
      </p:pic>
      <p:pic>
        <p:nvPicPr>
          <p:cNvPr id="5" name="Picture 4" descr="A person looking out of a window&#10;&#10;AI-generated content may be incorrect.">
            <a:extLst>
              <a:ext uri="{FF2B5EF4-FFF2-40B4-BE49-F238E27FC236}">
                <a16:creationId xmlns:a16="http://schemas.microsoft.com/office/drawing/2014/main" id="{3272F25A-F33E-E799-3882-1855A9C6B124}"/>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775080" y="0"/>
            <a:ext cx="8474855" cy="6858000"/>
          </a:xfrm>
          <a:prstGeom prst="rect">
            <a:avLst/>
          </a:prstGeom>
        </p:spPr>
      </p:pic>
    </p:spTree>
    <p:extLst>
      <p:ext uri="{BB962C8B-B14F-4D97-AF65-F5344CB8AC3E}">
        <p14:creationId xmlns:p14="http://schemas.microsoft.com/office/powerpoint/2010/main" val="133271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aph of different colored lines&#10;&#10;AI-generated content may be incorrect.">
            <a:extLst>
              <a:ext uri="{FF2B5EF4-FFF2-40B4-BE49-F238E27FC236}">
                <a16:creationId xmlns:a16="http://schemas.microsoft.com/office/drawing/2014/main" id="{3907C280-9817-3A4A-50EE-9281475CE64C}"/>
              </a:ext>
            </a:extLst>
          </p:cNvPr>
          <p:cNvPicPr>
            <a:picLocks noChangeAspect="1"/>
          </p:cNvPicPr>
          <p:nvPr/>
        </p:nvPicPr>
        <p:blipFill>
          <a:blip r:embed="rId3"/>
          <a:srcRect t="12221"/>
          <a:stretch>
            <a:fillRect/>
          </a:stretch>
        </p:blipFill>
        <p:spPr>
          <a:xfrm>
            <a:off x="789710" y="958355"/>
            <a:ext cx="10668303" cy="5899645"/>
          </a:xfrm>
          <a:prstGeom prst="rect">
            <a:avLst/>
          </a:prstGeom>
        </p:spPr>
      </p:pic>
      <p:sp>
        <p:nvSpPr>
          <p:cNvPr id="3" name="TextBox 2">
            <a:extLst>
              <a:ext uri="{FF2B5EF4-FFF2-40B4-BE49-F238E27FC236}">
                <a16:creationId xmlns:a16="http://schemas.microsoft.com/office/drawing/2014/main" id="{CBFC454E-C4B6-3CEE-0331-10F0667A07FE}"/>
              </a:ext>
            </a:extLst>
          </p:cNvPr>
          <p:cNvSpPr txBox="1"/>
          <p:nvPr/>
        </p:nvSpPr>
        <p:spPr>
          <a:xfrm>
            <a:off x="1" y="311726"/>
            <a:ext cx="7377544" cy="400110"/>
          </a:xfrm>
          <a:prstGeom prst="rect">
            <a:avLst/>
          </a:prstGeom>
          <a:solidFill>
            <a:srgbClr val="0070C0"/>
          </a:solidFill>
        </p:spPr>
        <p:txBody>
          <a:bodyPr wrap="square" rtlCol="0">
            <a:spAutoFit/>
          </a:bodyPr>
          <a:lstStyle/>
          <a:p>
            <a:pPr algn="ctr"/>
            <a:r>
              <a:rPr lang="en-US" sz="2000" b="1" dirty="0">
                <a:solidFill>
                  <a:schemeClr val="bg1"/>
                </a:solidFill>
              </a:rPr>
              <a:t>Where do refugees come from?</a:t>
            </a:r>
          </a:p>
        </p:txBody>
      </p:sp>
    </p:spTree>
    <p:extLst>
      <p:ext uri="{BB962C8B-B14F-4D97-AF65-F5344CB8AC3E}">
        <p14:creationId xmlns:p14="http://schemas.microsoft.com/office/powerpoint/2010/main" val="355053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different colored lines&#10;&#10;AI-generated content may be incorrect.">
            <a:extLst>
              <a:ext uri="{FF2B5EF4-FFF2-40B4-BE49-F238E27FC236}">
                <a16:creationId xmlns:a16="http://schemas.microsoft.com/office/drawing/2014/main" id="{523FD37F-F8E0-68DB-5EEF-CBF957A82C02}"/>
              </a:ext>
            </a:extLst>
          </p:cNvPr>
          <p:cNvPicPr>
            <a:picLocks noChangeAspect="1"/>
          </p:cNvPicPr>
          <p:nvPr/>
        </p:nvPicPr>
        <p:blipFill>
          <a:blip r:embed="rId2"/>
          <a:srcRect t="11244"/>
          <a:stretch>
            <a:fillRect/>
          </a:stretch>
        </p:blipFill>
        <p:spPr>
          <a:xfrm>
            <a:off x="183811" y="662350"/>
            <a:ext cx="10581172" cy="6195650"/>
          </a:xfrm>
          <a:prstGeom prst="rect">
            <a:avLst/>
          </a:prstGeom>
        </p:spPr>
      </p:pic>
      <p:sp>
        <p:nvSpPr>
          <p:cNvPr id="4" name="TextBox 3">
            <a:extLst>
              <a:ext uri="{FF2B5EF4-FFF2-40B4-BE49-F238E27FC236}">
                <a16:creationId xmlns:a16="http://schemas.microsoft.com/office/drawing/2014/main" id="{0468739A-624E-5B35-2CF0-64C9D372A257}"/>
              </a:ext>
            </a:extLst>
          </p:cNvPr>
          <p:cNvSpPr txBox="1"/>
          <p:nvPr/>
        </p:nvSpPr>
        <p:spPr>
          <a:xfrm>
            <a:off x="1" y="311726"/>
            <a:ext cx="7377544" cy="400110"/>
          </a:xfrm>
          <a:prstGeom prst="rect">
            <a:avLst/>
          </a:prstGeom>
          <a:solidFill>
            <a:srgbClr val="0070C0"/>
          </a:solidFill>
        </p:spPr>
        <p:txBody>
          <a:bodyPr wrap="square" rtlCol="0">
            <a:spAutoFit/>
          </a:bodyPr>
          <a:lstStyle/>
          <a:p>
            <a:pPr algn="ctr"/>
            <a:r>
              <a:rPr lang="en-US" sz="2000" b="1" dirty="0">
                <a:solidFill>
                  <a:schemeClr val="bg1"/>
                </a:solidFill>
              </a:rPr>
              <a:t>Where are refugees hosted?</a:t>
            </a:r>
          </a:p>
        </p:txBody>
      </p:sp>
    </p:spTree>
    <p:extLst>
      <p:ext uri="{BB962C8B-B14F-4D97-AF65-F5344CB8AC3E}">
        <p14:creationId xmlns:p14="http://schemas.microsoft.com/office/powerpoint/2010/main" val="342458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white and blue text&#10;&#10;AI-generated content may be incorrect.">
            <a:extLst>
              <a:ext uri="{FF2B5EF4-FFF2-40B4-BE49-F238E27FC236}">
                <a16:creationId xmlns:a16="http://schemas.microsoft.com/office/drawing/2014/main" id="{3980737D-9E31-E46F-D70F-C35B0CD89539}"/>
              </a:ext>
            </a:extLst>
          </p:cNvPr>
          <p:cNvPicPr>
            <a:picLocks noChangeAspect="1"/>
          </p:cNvPicPr>
          <p:nvPr/>
        </p:nvPicPr>
        <p:blipFill>
          <a:blip r:embed="rId3"/>
          <a:stretch>
            <a:fillRect/>
          </a:stretch>
        </p:blipFill>
        <p:spPr>
          <a:xfrm>
            <a:off x="484632" y="1328069"/>
            <a:ext cx="3517119" cy="4195716"/>
          </a:xfrm>
          <a:prstGeom prst="rect">
            <a:avLst/>
          </a:prstGeom>
        </p:spPr>
      </p:pic>
      <p:cxnSp>
        <p:nvCxnSpPr>
          <p:cNvPr id="38" name="Straight Connector 37">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3" name="Picture 32" descr="A group of people walking along a sandy shore&#10;&#10;AI-generated content may be incorrect.">
            <a:extLst>
              <a:ext uri="{FF2B5EF4-FFF2-40B4-BE49-F238E27FC236}">
                <a16:creationId xmlns:a16="http://schemas.microsoft.com/office/drawing/2014/main" id="{643446A9-FDED-B945-EC11-F469492D8B99}"/>
              </a:ext>
            </a:extLst>
          </p:cNvPr>
          <p:cNvPicPr>
            <a:picLocks noChangeAspect="1"/>
          </p:cNvPicPr>
          <p:nvPr/>
        </p:nvPicPr>
        <p:blipFill>
          <a:blip r:embed="rId4"/>
          <a:stretch>
            <a:fillRect/>
          </a:stretch>
        </p:blipFill>
        <p:spPr>
          <a:xfrm>
            <a:off x="4310676" y="2161326"/>
            <a:ext cx="3537345" cy="2529201"/>
          </a:xfrm>
          <a:prstGeom prst="rect">
            <a:avLst/>
          </a:prstGeom>
        </p:spPr>
      </p:pic>
      <p:cxnSp>
        <p:nvCxnSpPr>
          <p:cNvPr id="40" name="Straight Connector 39">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descr="A white background with blue text&#10;&#10;AI-generated content may be incorrect.">
            <a:extLst>
              <a:ext uri="{FF2B5EF4-FFF2-40B4-BE49-F238E27FC236}">
                <a16:creationId xmlns:a16="http://schemas.microsoft.com/office/drawing/2014/main" id="{D39018CD-7FE1-C5A4-6CF8-30510B7A1EC7}"/>
              </a:ext>
            </a:extLst>
          </p:cNvPr>
          <p:cNvPicPr>
            <a:picLocks noChangeAspect="1"/>
          </p:cNvPicPr>
          <p:nvPr/>
        </p:nvPicPr>
        <p:blipFill>
          <a:blip r:embed="rId5"/>
          <a:stretch>
            <a:fillRect/>
          </a:stretch>
        </p:blipFill>
        <p:spPr>
          <a:xfrm>
            <a:off x="8162336" y="1350907"/>
            <a:ext cx="3517120" cy="4150041"/>
          </a:xfrm>
          <a:prstGeom prst="rect">
            <a:avLst/>
          </a:prstGeom>
        </p:spPr>
      </p:pic>
    </p:spTree>
    <p:extLst>
      <p:ext uri="{BB962C8B-B14F-4D97-AF65-F5344CB8AC3E}">
        <p14:creationId xmlns:p14="http://schemas.microsoft.com/office/powerpoint/2010/main" val="180358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D7A48C5-1A46-A674-6AA3-E1DCF330F3AB}"/>
              </a:ext>
            </a:extLst>
          </p:cNvPr>
          <p:cNvSpPr txBox="1">
            <a:spLocks/>
          </p:cNvSpPr>
          <p:nvPr/>
        </p:nvSpPr>
        <p:spPr>
          <a:xfrm>
            <a:off x="0" y="335016"/>
            <a:ext cx="121920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Key displacement situations</a:t>
            </a:r>
          </a:p>
        </p:txBody>
      </p:sp>
      <p:pic>
        <p:nvPicPr>
          <p:cNvPr id="13" name="Picture 12">
            <a:extLst>
              <a:ext uri="{FF2B5EF4-FFF2-40B4-BE49-F238E27FC236}">
                <a16:creationId xmlns:a16="http://schemas.microsoft.com/office/drawing/2014/main" id="{D8010C7A-AD57-90AE-8CA7-9A6F7782A647}"/>
              </a:ext>
            </a:extLst>
          </p:cNvPr>
          <p:cNvPicPr>
            <a:picLocks noChangeAspect="1"/>
          </p:cNvPicPr>
          <p:nvPr/>
        </p:nvPicPr>
        <p:blipFill>
          <a:blip r:embed="rId3"/>
          <a:stretch>
            <a:fillRect/>
          </a:stretch>
        </p:blipFill>
        <p:spPr>
          <a:xfrm>
            <a:off x="628149" y="1268825"/>
            <a:ext cx="2915151" cy="1293242"/>
          </a:xfrm>
          <a:prstGeom prst="rect">
            <a:avLst/>
          </a:prstGeom>
        </p:spPr>
      </p:pic>
      <p:pic>
        <p:nvPicPr>
          <p:cNvPr id="15" name="Picture 14">
            <a:extLst>
              <a:ext uri="{FF2B5EF4-FFF2-40B4-BE49-F238E27FC236}">
                <a16:creationId xmlns:a16="http://schemas.microsoft.com/office/drawing/2014/main" id="{2ECF95C9-F845-2595-3A63-003AD3499683}"/>
              </a:ext>
            </a:extLst>
          </p:cNvPr>
          <p:cNvPicPr>
            <a:picLocks noChangeAspect="1"/>
          </p:cNvPicPr>
          <p:nvPr/>
        </p:nvPicPr>
        <p:blipFill>
          <a:blip r:embed="rId4"/>
          <a:stretch>
            <a:fillRect/>
          </a:stretch>
        </p:blipFill>
        <p:spPr>
          <a:xfrm>
            <a:off x="4599571" y="1398832"/>
            <a:ext cx="3001380" cy="1115730"/>
          </a:xfrm>
          <a:prstGeom prst="rect">
            <a:avLst/>
          </a:prstGeom>
        </p:spPr>
      </p:pic>
      <p:pic>
        <p:nvPicPr>
          <p:cNvPr id="3" name="Picture 2">
            <a:extLst>
              <a:ext uri="{FF2B5EF4-FFF2-40B4-BE49-F238E27FC236}">
                <a16:creationId xmlns:a16="http://schemas.microsoft.com/office/drawing/2014/main" id="{9B058BDD-ADAE-EE91-094A-E46173ACFB8D}"/>
              </a:ext>
            </a:extLst>
          </p:cNvPr>
          <p:cNvPicPr>
            <a:picLocks noChangeAspect="1"/>
          </p:cNvPicPr>
          <p:nvPr/>
        </p:nvPicPr>
        <p:blipFill>
          <a:blip r:embed="rId5"/>
          <a:stretch>
            <a:fillRect/>
          </a:stretch>
        </p:blipFill>
        <p:spPr>
          <a:xfrm>
            <a:off x="260990" y="2936831"/>
            <a:ext cx="5114047" cy="933827"/>
          </a:xfrm>
          <a:prstGeom prst="rect">
            <a:avLst/>
          </a:prstGeom>
        </p:spPr>
      </p:pic>
      <p:pic>
        <p:nvPicPr>
          <p:cNvPr id="2" name="Picture 1">
            <a:extLst>
              <a:ext uri="{FF2B5EF4-FFF2-40B4-BE49-F238E27FC236}">
                <a16:creationId xmlns:a16="http://schemas.microsoft.com/office/drawing/2014/main" id="{CF026935-05D4-105B-11BD-3BCAB376E806}"/>
              </a:ext>
            </a:extLst>
          </p:cNvPr>
          <p:cNvPicPr>
            <a:picLocks noChangeAspect="1"/>
          </p:cNvPicPr>
          <p:nvPr/>
        </p:nvPicPr>
        <p:blipFill>
          <a:blip r:embed="rId6"/>
          <a:stretch>
            <a:fillRect/>
          </a:stretch>
        </p:blipFill>
        <p:spPr>
          <a:xfrm>
            <a:off x="8648135" y="1332126"/>
            <a:ext cx="2504511" cy="958386"/>
          </a:xfrm>
          <a:prstGeom prst="rect">
            <a:avLst/>
          </a:prstGeom>
        </p:spPr>
      </p:pic>
      <p:pic>
        <p:nvPicPr>
          <p:cNvPr id="6" name="Picture 5">
            <a:extLst>
              <a:ext uri="{FF2B5EF4-FFF2-40B4-BE49-F238E27FC236}">
                <a16:creationId xmlns:a16="http://schemas.microsoft.com/office/drawing/2014/main" id="{59DF13A9-12DB-0B56-4C96-521F889EAA44}"/>
              </a:ext>
            </a:extLst>
          </p:cNvPr>
          <p:cNvPicPr>
            <a:picLocks noChangeAspect="1"/>
          </p:cNvPicPr>
          <p:nvPr/>
        </p:nvPicPr>
        <p:blipFill>
          <a:blip r:embed="rId7"/>
          <a:stretch>
            <a:fillRect/>
          </a:stretch>
        </p:blipFill>
        <p:spPr>
          <a:xfrm>
            <a:off x="6571922" y="2537198"/>
            <a:ext cx="3467428" cy="1382760"/>
          </a:xfrm>
          <a:prstGeom prst="rect">
            <a:avLst/>
          </a:prstGeom>
        </p:spPr>
      </p:pic>
      <p:pic>
        <p:nvPicPr>
          <p:cNvPr id="10" name="Picture 9">
            <a:extLst>
              <a:ext uri="{FF2B5EF4-FFF2-40B4-BE49-F238E27FC236}">
                <a16:creationId xmlns:a16="http://schemas.microsoft.com/office/drawing/2014/main" id="{8278D294-3ED2-CE7D-9D60-AD45FEA56C06}"/>
              </a:ext>
            </a:extLst>
          </p:cNvPr>
          <p:cNvPicPr>
            <a:picLocks noChangeAspect="1"/>
          </p:cNvPicPr>
          <p:nvPr/>
        </p:nvPicPr>
        <p:blipFill>
          <a:blip r:embed="rId8"/>
          <a:stretch>
            <a:fillRect/>
          </a:stretch>
        </p:blipFill>
        <p:spPr>
          <a:xfrm>
            <a:off x="5471743" y="3971789"/>
            <a:ext cx="3453182" cy="1277120"/>
          </a:xfrm>
          <a:prstGeom prst="rect">
            <a:avLst/>
          </a:prstGeom>
        </p:spPr>
      </p:pic>
      <p:pic>
        <p:nvPicPr>
          <p:cNvPr id="12" name="Picture 11">
            <a:extLst>
              <a:ext uri="{FF2B5EF4-FFF2-40B4-BE49-F238E27FC236}">
                <a16:creationId xmlns:a16="http://schemas.microsoft.com/office/drawing/2014/main" id="{7C09262A-BE0F-4157-EABE-395F5B3F4EAE}"/>
              </a:ext>
            </a:extLst>
          </p:cNvPr>
          <p:cNvPicPr>
            <a:picLocks noChangeAspect="1"/>
          </p:cNvPicPr>
          <p:nvPr/>
        </p:nvPicPr>
        <p:blipFill>
          <a:blip r:embed="rId9"/>
          <a:stretch>
            <a:fillRect/>
          </a:stretch>
        </p:blipFill>
        <p:spPr>
          <a:xfrm>
            <a:off x="9467588" y="4255377"/>
            <a:ext cx="2724412" cy="1293059"/>
          </a:xfrm>
          <a:prstGeom prst="rect">
            <a:avLst/>
          </a:prstGeom>
        </p:spPr>
      </p:pic>
      <p:pic>
        <p:nvPicPr>
          <p:cNvPr id="16" name="Picture 15">
            <a:extLst>
              <a:ext uri="{FF2B5EF4-FFF2-40B4-BE49-F238E27FC236}">
                <a16:creationId xmlns:a16="http://schemas.microsoft.com/office/drawing/2014/main" id="{2E031B7A-D4F2-B716-26D8-1FF9312AF819}"/>
              </a:ext>
            </a:extLst>
          </p:cNvPr>
          <p:cNvPicPr>
            <a:picLocks noChangeAspect="1"/>
          </p:cNvPicPr>
          <p:nvPr/>
        </p:nvPicPr>
        <p:blipFill>
          <a:blip r:embed="rId10"/>
          <a:stretch>
            <a:fillRect/>
          </a:stretch>
        </p:blipFill>
        <p:spPr>
          <a:xfrm>
            <a:off x="218963" y="5464144"/>
            <a:ext cx="4343623" cy="1187511"/>
          </a:xfrm>
          <a:prstGeom prst="rect">
            <a:avLst/>
          </a:prstGeom>
        </p:spPr>
      </p:pic>
      <p:pic>
        <p:nvPicPr>
          <p:cNvPr id="18" name="Picture 17">
            <a:extLst>
              <a:ext uri="{FF2B5EF4-FFF2-40B4-BE49-F238E27FC236}">
                <a16:creationId xmlns:a16="http://schemas.microsoft.com/office/drawing/2014/main" id="{D22F47B9-BEE6-D4AD-DD2B-A5A457CDB0EB}"/>
              </a:ext>
            </a:extLst>
          </p:cNvPr>
          <p:cNvPicPr>
            <a:picLocks noChangeAspect="1"/>
          </p:cNvPicPr>
          <p:nvPr/>
        </p:nvPicPr>
        <p:blipFill>
          <a:blip r:embed="rId11"/>
          <a:stretch>
            <a:fillRect/>
          </a:stretch>
        </p:blipFill>
        <p:spPr>
          <a:xfrm>
            <a:off x="1676400" y="3901164"/>
            <a:ext cx="3586494" cy="1480597"/>
          </a:xfrm>
          <a:prstGeom prst="rect">
            <a:avLst/>
          </a:prstGeom>
        </p:spPr>
      </p:pic>
      <p:pic>
        <p:nvPicPr>
          <p:cNvPr id="20" name="Picture 19">
            <a:extLst>
              <a:ext uri="{FF2B5EF4-FFF2-40B4-BE49-F238E27FC236}">
                <a16:creationId xmlns:a16="http://schemas.microsoft.com/office/drawing/2014/main" id="{8240110D-BB1E-ABA3-D1BC-0523E60A49E9}"/>
              </a:ext>
            </a:extLst>
          </p:cNvPr>
          <p:cNvPicPr>
            <a:picLocks noChangeAspect="1"/>
          </p:cNvPicPr>
          <p:nvPr/>
        </p:nvPicPr>
        <p:blipFill>
          <a:blip r:embed="rId12"/>
          <a:stretch>
            <a:fillRect/>
          </a:stretch>
        </p:blipFill>
        <p:spPr>
          <a:xfrm>
            <a:off x="4978044" y="5581651"/>
            <a:ext cx="6894279" cy="1190624"/>
          </a:xfrm>
          <a:prstGeom prst="rect">
            <a:avLst/>
          </a:prstGeom>
        </p:spPr>
      </p:pic>
    </p:spTree>
    <p:extLst>
      <p:ext uri="{BB962C8B-B14F-4D97-AF65-F5344CB8AC3E}">
        <p14:creationId xmlns:p14="http://schemas.microsoft.com/office/powerpoint/2010/main" val="81420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reading a book to children&#10;&#10;AI-generated content may be incorrect.">
            <a:extLst>
              <a:ext uri="{FF2B5EF4-FFF2-40B4-BE49-F238E27FC236}">
                <a16:creationId xmlns:a16="http://schemas.microsoft.com/office/drawing/2014/main" id="{6F39B115-4ACB-94D8-5BA5-6F3403A5DD59}"/>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1" y="10"/>
            <a:ext cx="9669642" cy="6857990"/>
          </a:xfrm>
          <a:prstGeom prst="rect">
            <a:avLst/>
          </a:prstGeom>
        </p:spPr>
      </p:pic>
      <p:sp>
        <p:nvSpPr>
          <p:cNvPr id="41" name="Rectangle 4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408F645-D9CF-458A-A432-4FE9FCD6146C}"/>
              </a:ext>
            </a:extLst>
          </p:cNvPr>
          <p:cNvSpPr>
            <a:spLocks noGrp="1"/>
          </p:cNvSpPr>
          <p:nvPr>
            <p:ph type="title"/>
          </p:nvPr>
        </p:nvSpPr>
        <p:spPr>
          <a:xfrm>
            <a:off x="960122" y="743077"/>
            <a:ext cx="3822189" cy="1899912"/>
          </a:xfrm>
        </p:spPr>
        <p:txBody>
          <a:bodyPr>
            <a:normAutofit/>
          </a:bodyPr>
          <a:lstStyle/>
          <a:p>
            <a:pPr>
              <a:spcBef>
                <a:spcPts val="2400"/>
              </a:spcBef>
            </a:pPr>
            <a:r>
              <a:rPr lang="en-US" sz="4000" b="1" dirty="0">
                <a:solidFill>
                  <a:schemeClr val="bg1"/>
                </a:solidFill>
                <a:latin typeface="+mn-lt"/>
              </a:rPr>
              <a:t>Durable Solutions</a:t>
            </a:r>
          </a:p>
        </p:txBody>
      </p:sp>
      <p:sp>
        <p:nvSpPr>
          <p:cNvPr id="6" name="Content Placeholder 2"/>
          <p:cNvSpPr>
            <a:spLocks noGrp="1"/>
          </p:cNvSpPr>
          <p:nvPr>
            <p:ph idx="1"/>
          </p:nvPr>
        </p:nvSpPr>
        <p:spPr>
          <a:xfrm>
            <a:off x="8202170" y="154297"/>
            <a:ext cx="3822189" cy="3742762"/>
          </a:xfrm>
        </p:spPr>
        <p:txBody>
          <a:bodyPr>
            <a:noAutofit/>
          </a:bodyPr>
          <a:lstStyle/>
          <a:p>
            <a:pPr>
              <a:buClrTx/>
            </a:pPr>
            <a:r>
              <a:rPr lang="en-US" sz="2000" b="1" dirty="0">
                <a:solidFill>
                  <a:srgbClr val="0070C0"/>
                </a:solidFill>
              </a:rPr>
              <a:t>Voluntary repatriation</a:t>
            </a:r>
            <a:r>
              <a:rPr lang="en-US" sz="2000" dirty="0"/>
              <a:t>, in which refugees return in safety and with dignity to their country of origin and re-avail themselves of national protection.</a:t>
            </a:r>
          </a:p>
          <a:p>
            <a:pPr>
              <a:buClrTx/>
            </a:pPr>
            <a:endParaRPr lang="en-US" sz="2000" dirty="0"/>
          </a:p>
          <a:p>
            <a:pPr>
              <a:buClrTx/>
            </a:pPr>
            <a:r>
              <a:rPr lang="en-US" sz="2000" b="1" dirty="0">
                <a:solidFill>
                  <a:srgbClr val="0070C0"/>
                </a:solidFill>
              </a:rPr>
              <a:t>Local integration</a:t>
            </a:r>
            <a:r>
              <a:rPr lang="en-US" sz="2000" dirty="0"/>
              <a:t>, in which refugees legally, economically and socially integrate in the host country, availing themselves of the national protection of the host government.</a:t>
            </a:r>
          </a:p>
          <a:p>
            <a:pPr>
              <a:buClrTx/>
            </a:pPr>
            <a:endParaRPr lang="en-US" sz="2000" dirty="0"/>
          </a:p>
          <a:p>
            <a:pPr>
              <a:buClrTx/>
            </a:pPr>
            <a:r>
              <a:rPr lang="en-US" sz="2000" b="1" dirty="0">
                <a:solidFill>
                  <a:srgbClr val="0070C0"/>
                </a:solidFill>
              </a:rPr>
              <a:t>Resettlement</a:t>
            </a:r>
            <a:r>
              <a:rPr lang="en-US" sz="2000" b="1" dirty="0"/>
              <a:t> </a:t>
            </a:r>
            <a:r>
              <a:rPr lang="en-US" sz="2000" dirty="0"/>
              <a:t>- the selection and transfer of refugees from a State in which they have sought protection to a third State that has agreed to admit them ‐ as refugees ‐ with permanent residence status.</a:t>
            </a:r>
            <a:endParaRPr lang="en-GB" sz="2000" dirty="0"/>
          </a:p>
        </p:txBody>
      </p:sp>
    </p:spTree>
    <p:extLst>
      <p:ext uri="{BB962C8B-B14F-4D97-AF65-F5344CB8AC3E}">
        <p14:creationId xmlns:p14="http://schemas.microsoft.com/office/powerpoint/2010/main" val="106571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703F-6837-7CFE-428C-406CE7CA5E2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DEC0446-668D-0CFB-0DC5-198A0B7E983F}"/>
              </a:ext>
            </a:extLst>
          </p:cNvPr>
          <p:cNvSpPr txBox="1">
            <a:spLocks/>
          </p:cNvSpPr>
          <p:nvPr/>
        </p:nvSpPr>
        <p:spPr>
          <a:xfrm>
            <a:off x="323156" y="0"/>
            <a:ext cx="2901307" cy="6858000"/>
          </a:xfrm>
          <a:prstGeom prst="rect">
            <a:avLst/>
          </a:prstGeom>
          <a:solidFill>
            <a:srgbClr val="E85E6E">
              <a:alpha val="25000"/>
            </a:srgbClr>
          </a:solidFill>
          <a:ln>
            <a:noFill/>
          </a:ln>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solidFill>
                <a:srgbClr val="0070C0"/>
              </a:solidFill>
            </a:endParaRPr>
          </a:p>
          <a:p>
            <a:pPr algn="ctr"/>
            <a:endParaRPr lang="en-US" sz="4000" dirty="0">
              <a:solidFill>
                <a:srgbClr val="0070C0"/>
              </a:solidFill>
            </a:endParaRPr>
          </a:p>
          <a:p>
            <a:pPr algn="ctr"/>
            <a:endParaRPr lang="en-US" sz="4000" dirty="0">
              <a:solidFill>
                <a:srgbClr val="0070C0"/>
              </a:solidFill>
            </a:endParaRPr>
          </a:p>
          <a:p>
            <a:pPr algn="ctr"/>
            <a:endParaRPr lang="en-US" sz="4000" dirty="0">
              <a:solidFill>
                <a:srgbClr val="0070C0"/>
              </a:solidFill>
            </a:endParaRPr>
          </a:p>
          <a:p>
            <a:pPr algn="ctr"/>
            <a:r>
              <a:rPr lang="en-US" sz="4000" dirty="0"/>
              <a:t>UK's forcibly displaced population in 2025</a:t>
            </a:r>
          </a:p>
          <a:p>
            <a:pPr algn="ctr"/>
            <a:endParaRPr lang="en-US" sz="4000" dirty="0"/>
          </a:p>
          <a:p>
            <a:pPr algn="ctr"/>
            <a:endParaRPr lang="en-US" sz="4000" dirty="0">
              <a:solidFill>
                <a:srgbClr val="0070C0"/>
              </a:solidFill>
            </a:endParaRPr>
          </a:p>
          <a:p>
            <a:pPr algn="ctr"/>
            <a:r>
              <a:rPr lang="en-US" sz="5800" dirty="0">
                <a:solidFill>
                  <a:srgbClr val="0070C0"/>
                </a:solidFill>
              </a:rPr>
              <a:t>726,220</a:t>
            </a:r>
            <a:r>
              <a:rPr lang="en-US" dirty="0"/>
              <a:t> </a:t>
            </a:r>
          </a:p>
          <a:p>
            <a:pPr algn="ctr"/>
            <a:r>
              <a:rPr lang="en-US" dirty="0"/>
              <a:t>total population that UNHCR protects or assists</a:t>
            </a:r>
            <a:endParaRPr lang="en-US" sz="4000" dirty="0"/>
          </a:p>
        </p:txBody>
      </p:sp>
      <p:sp>
        <p:nvSpPr>
          <p:cNvPr id="6" name="TextBox 5">
            <a:extLst>
              <a:ext uri="{FF2B5EF4-FFF2-40B4-BE49-F238E27FC236}">
                <a16:creationId xmlns:a16="http://schemas.microsoft.com/office/drawing/2014/main" id="{78BD10C0-329B-28BE-3DD9-7EAAD6B5C1BA}"/>
              </a:ext>
            </a:extLst>
          </p:cNvPr>
          <p:cNvSpPr txBox="1"/>
          <p:nvPr/>
        </p:nvSpPr>
        <p:spPr>
          <a:xfrm>
            <a:off x="7772091" y="1389246"/>
            <a:ext cx="3353109" cy="1631216"/>
          </a:xfrm>
          <a:prstGeom prst="rect">
            <a:avLst/>
          </a:prstGeom>
          <a:noFill/>
          <a:ln>
            <a:solidFill>
              <a:srgbClr val="0070C0"/>
            </a:solidFill>
          </a:ln>
        </p:spPr>
        <p:txBody>
          <a:bodyPr wrap="square" rtlCol="0">
            <a:spAutoFit/>
          </a:bodyPr>
          <a:lstStyle/>
          <a:p>
            <a:pPr algn="ctr"/>
            <a:r>
              <a:rPr lang="en-US" sz="4000" dirty="0">
                <a:solidFill>
                  <a:srgbClr val="0070C0"/>
                </a:solidFill>
              </a:rPr>
              <a:t>4,480 </a:t>
            </a:r>
          </a:p>
          <a:p>
            <a:pPr algn="ctr"/>
            <a:r>
              <a:rPr lang="en-US" sz="2000" dirty="0"/>
              <a:t>stateless persons who have been </a:t>
            </a:r>
            <a:r>
              <a:rPr lang="en-US" sz="2000" dirty="0" err="1"/>
              <a:t>recognised</a:t>
            </a:r>
            <a:r>
              <a:rPr lang="en-US" sz="2000" dirty="0"/>
              <a:t> as refugees or who sought asylum </a:t>
            </a:r>
          </a:p>
        </p:txBody>
      </p:sp>
      <p:sp>
        <p:nvSpPr>
          <p:cNvPr id="9" name="TextBox 8">
            <a:extLst>
              <a:ext uri="{FF2B5EF4-FFF2-40B4-BE49-F238E27FC236}">
                <a16:creationId xmlns:a16="http://schemas.microsoft.com/office/drawing/2014/main" id="{6E2A218D-542A-7B86-A257-9246AF76E0B4}"/>
              </a:ext>
            </a:extLst>
          </p:cNvPr>
          <p:cNvSpPr txBox="1"/>
          <p:nvPr/>
        </p:nvSpPr>
        <p:spPr>
          <a:xfrm>
            <a:off x="4228827" y="3805552"/>
            <a:ext cx="2609850" cy="2246769"/>
          </a:xfrm>
          <a:prstGeom prst="rect">
            <a:avLst/>
          </a:prstGeom>
          <a:noFill/>
          <a:ln>
            <a:solidFill>
              <a:srgbClr val="E85E6E"/>
            </a:solidFill>
          </a:ln>
        </p:spPr>
        <p:txBody>
          <a:bodyPr wrap="square" rtlCol="0">
            <a:spAutoFit/>
          </a:bodyPr>
          <a:lstStyle/>
          <a:p>
            <a:pPr algn="ctr"/>
            <a:r>
              <a:rPr lang="en-US" sz="4000" dirty="0">
                <a:solidFill>
                  <a:srgbClr val="0070C0"/>
                </a:solidFill>
              </a:rPr>
              <a:t>481</a:t>
            </a:r>
          </a:p>
          <a:p>
            <a:pPr algn="ctr"/>
            <a:r>
              <a:rPr lang="en-US" sz="2000" dirty="0"/>
              <a:t>stateless individuals </a:t>
            </a:r>
            <a:r>
              <a:rPr lang="en-US" sz="2000" dirty="0" err="1"/>
              <a:t>recognised</a:t>
            </a:r>
            <a:r>
              <a:rPr lang="en-US" sz="2000" dirty="0"/>
              <a:t> through the UK's stateless determination procedure</a:t>
            </a:r>
          </a:p>
        </p:txBody>
      </p:sp>
      <p:sp>
        <p:nvSpPr>
          <p:cNvPr id="10" name="TextBox 9">
            <a:extLst>
              <a:ext uri="{FF2B5EF4-FFF2-40B4-BE49-F238E27FC236}">
                <a16:creationId xmlns:a16="http://schemas.microsoft.com/office/drawing/2014/main" id="{3178C6F2-13E2-AA31-6313-673213FD9D6D}"/>
              </a:ext>
            </a:extLst>
          </p:cNvPr>
          <p:cNvSpPr txBox="1"/>
          <p:nvPr/>
        </p:nvSpPr>
        <p:spPr>
          <a:xfrm>
            <a:off x="7214453" y="4123177"/>
            <a:ext cx="4441658" cy="1508105"/>
          </a:xfrm>
          <a:prstGeom prst="rect">
            <a:avLst/>
          </a:prstGeom>
          <a:noFill/>
          <a:ln>
            <a:solidFill>
              <a:srgbClr val="E85E6E"/>
            </a:solidFill>
          </a:ln>
        </p:spPr>
        <p:txBody>
          <a:bodyPr wrap="square" rtlCol="0">
            <a:spAutoFit/>
          </a:bodyPr>
          <a:lstStyle/>
          <a:p>
            <a:pPr algn="ctr"/>
            <a:r>
              <a:rPr lang="en-US" sz="4000" dirty="0">
                <a:solidFill>
                  <a:srgbClr val="0070C0"/>
                </a:solidFill>
              </a:rPr>
              <a:t>144,747</a:t>
            </a:r>
          </a:p>
          <a:p>
            <a:pPr algn="ctr"/>
            <a:r>
              <a:rPr lang="en-US" sz="2000" dirty="0"/>
              <a:t>asylum-seekers</a:t>
            </a:r>
          </a:p>
          <a:p>
            <a:pPr algn="ctr"/>
            <a:r>
              <a:rPr lang="en-US" sz="1600" dirty="0"/>
              <a:t>48,758 asylum-seekers (relating to 35,744 cases) at the end of March 2026</a:t>
            </a:r>
          </a:p>
        </p:txBody>
      </p:sp>
      <p:sp>
        <p:nvSpPr>
          <p:cNvPr id="12" name="TextBox 11">
            <a:extLst>
              <a:ext uri="{FF2B5EF4-FFF2-40B4-BE49-F238E27FC236}">
                <a16:creationId xmlns:a16="http://schemas.microsoft.com/office/drawing/2014/main" id="{5920C259-91B1-CF4E-78EB-AAAFD49BA730}"/>
              </a:ext>
            </a:extLst>
          </p:cNvPr>
          <p:cNvSpPr txBox="1"/>
          <p:nvPr/>
        </p:nvSpPr>
        <p:spPr>
          <a:xfrm>
            <a:off x="4780665" y="1693233"/>
            <a:ext cx="2609850" cy="1631216"/>
          </a:xfrm>
          <a:prstGeom prst="rect">
            <a:avLst/>
          </a:prstGeom>
          <a:noFill/>
          <a:ln>
            <a:solidFill>
              <a:srgbClr val="E85E6E"/>
            </a:solidFill>
          </a:ln>
        </p:spPr>
        <p:txBody>
          <a:bodyPr wrap="square" rtlCol="0">
            <a:spAutoFit/>
          </a:bodyPr>
          <a:lstStyle/>
          <a:p>
            <a:pPr algn="ctr"/>
            <a:r>
              <a:rPr lang="en-US" sz="4000" dirty="0">
                <a:solidFill>
                  <a:srgbClr val="0070C0"/>
                </a:solidFill>
              </a:rPr>
              <a:t>581,000</a:t>
            </a:r>
          </a:p>
          <a:p>
            <a:pPr algn="ctr"/>
            <a:r>
              <a:rPr lang="en-US" sz="2000" dirty="0"/>
              <a:t>refugees and people in refugee like situations</a:t>
            </a:r>
          </a:p>
        </p:txBody>
      </p:sp>
      <p:sp>
        <p:nvSpPr>
          <p:cNvPr id="14" name="Title 1">
            <a:extLst>
              <a:ext uri="{FF2B5EF4-FFF2-40B4-BE49-F238E27FC236}">
                <a16:creationId xmlns:a16="http://schemas.microsoft.com/office/drawing/2014/main" id="{2C391ADA-5BE2-1D69-A194-F0F0A03651E3}"/>
              </a:ext>
            </a:extLst>
          </p:cNvPr>
          <p:cNvSpPr txBox="1">
            <a:spLocks/>
          </p:cNvSpPr>
          <p:nvPr/>
        </p:nvSpPr>
        <p:spPr>
          <a:xfrm>
            <a:off x="0" y="157162"/>
            <a:ext cx="123444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THE UK</a:t>
            </a:r>
          </a:p>
        </p:txBody>
      </p:sp>
    </p:spTree>
    <p:extLst>
      <p:ext uri="{BB962C8B-B14F-4D97-AF65-F5344CB8AC3E}">
        <p14:creationId xmlns:p14="http://schemas.microsoft.com/office/powerpoint/2010/main" val="40993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7740A0D-FE87-63BF-925A-FBCCCEB14F45}"/>
              </a:ext>
            </a:extLst>
          </p:cNvPr>
          <p:cNvSpPr>
            <a:spLocks noGrp="1"/>
          </p:cNvSpPr>
          <p:nvPr>
            <p:ph idx="1"/>
          </p:nvPr>
        </p:nvSpPr>
        <p:spPr>
          <a:xfrm>
            <a:off x="0" y="1215799"/>
            <a:ext cx="6126614" cy="4950958"/>
          </a:xfrm>
        </p:spPr>
        <p:txBody>
          <a:bodyPr vert="horz" lIns="91440" tIns="45720" rIns="91440" bIns="0" rtlCol="0">
            <a:normAutofit/>
          </a:bodyPr>
          <a:lstStyle/>
          <a:p>
            <a:pPr marL="456565" indent="-456565">
              <a:buFont typeface="Arial" panose="020B0604020202020204" pitchFamily="34" charset="0"/>
              <a:buChar char="•"/>
            </a:pPr>
            <a:endParaRPr lang="en-GB" sz="1100" dirty="0"/>
          </a:p>
          <a:p>
            <a:pPr marL="0" indent="0">
              <a:buNone/>
            </a:pPr>
            <a:r>
              <a:rPr lang="en-GB" sz="1800" dirty="0">
                <a:solidFill>
                  <a:srgbClr val="0070C0"/>
                </a:solidFill>
              </a:rPr>
              <a:t>Through regular or irregular migration:</a:t>
            </a:r>
            <a:endParaRPr lang="en-US" sz="1800" dirty="0">
              <a:solidFill>
                <a:srgbClr val="0070C0"/>
              </a:solidFill>
            </a:endParaRPr>
          </a:p>
          <a:p>
            <a:pPr marL="532765" indent="-380365"/>
            <a:r>
              <a:rPr lang="en-GB" sz="1800" b="0" i="0" dirty="0">
                <a:solidFill>
                  <a:srgbClr val="0070C0"/>
                </a:solidFill>
                <a:effectLst/>
              </a:rPr>
              <a:t>To claim asylum in the UK, a person must be </a:t>
            </a:r>
            <a:r>
              <a:rPr lang="en-GB" sz="1800" b="0" i="1" dirty="0">
                <a:solidFill>
                  <a:srgbClr val="0070C0"/>
                </a:solidFill>
                <a:effectLst/>
              </a:rPr>
              <a:t>in</a:t>
            </a:r>
            <a:r>
              <a:rPr lang="en-GB" sz="1800" b="0" i="0" dirty="0">
                <a:solidFill>
                  <a:srgbClr val="0070C0"/>
                </a:solidFill>
                <a:effectLst/>
              </a:rPr>
              <a:t> the UK.</a:t>
            </a:r>
            <a:endParaRPr lang="en-US" sz="1800" b="0" i="0" dirty="0">
              <a:solidFill>
                <a:srgbClr val="0070C0"/>
              </a:solidFill>
              <a:effectLst/>
            </a:endParaRPr>
          </a:p>
          <a:p>
            <a:pPr marL="532765" indent="-380365"/>
            <a:r>
              <a:rPr lang="en-US" sz="1800" dirty="0">
                <a:solidFill>
                  <a:srgbClr val="0070C0"/>
                </a:solidFill>
              </a:rPr>
              <a:t>Asylum-seekers may have:</a:t>
            </a:r>
          </a:p>
          <a:p>
            <a:pPr marL="1066152" lvl="1" indent="-380365"/>
            <a:r>
              <a:rPr lang="en-US" sz="1800" dirty="0">
                <a:solidFill>
                  <a:srgbClr val="0070C0"/>
                </a:solidFill>
              </a:rPr>
              <a:t>entered the UK on a visa and then claimed asylum on arrival or at a later time. </a:t>
            </a:r>
          </a:p>
          <a:p>
            <a:pPr marL="1066152" lvl="1" indent="-380365"/>
            <a:r>
              <a:rPr lang="en-US" sz="1800" dirty="0">
                <a:solidFill>
                  <a:srgbClr val="0070C0"/>
                </a:solidFill>
              </a:rPr>
              <a:t>entered the UK irregularly and then claimed asylum on arrival or at a later time. </a:t>
            </a:r>
          </a:p>
          <a:p>
            <a:pPr marL="1066152" lvl="1" indent="-380365"/>
            <a:r>
              <a:rPr lang="en-US" sz="1800" dirty="0">
                <a:solidFill>
                  <a:srgbClr val="0070C0"/>
                </a:solidFill>
              </a:rPr>
              <a:t>been trafficked to the UK and then claimed asylum on arrival or at a later time. </a:t>
            </a:r>
            <a:endParaRPr lang="en-US" sz="1800" b="0" i="0" dirty="0">
              <a:solidFill>
                <a:srgbClr val="0070C0"/>
              </a:solidFill>
              <a:effectLst/>
            </a:endParaRPr>
          </a:p>
          <a:p>
            <a:pPr marL="532765" indent="-380365"/>
            <a:r>
              <a:rPr lang="en-US" sz="1800" b="0" i="0" dirty="0">
                <a:solidFill>
                  <a:srgbClr val="0070C0"/>
                </a:solidFill>
                <a:effectLst/>
              </a:rPr>
              <a:t>UK Government is responsible for registering and determining asylum applications. </a:t>
            </a:r>
            <a:endParaRPr lang="en-US" sz="1800" dirty="0">
              <a:solidFill>
                <a:srgbClr val="0070C0"/>
              </a:solidFill>
              <a:cs typeface="Arial"/>
            </a:endParaRPr>
          </a:p>
          <a:p>
            <a:pPr marL="609600" lvl="1" indent="0">
              <a:buNone/>
            </a:pPr>
            <a:endParaRPr lang="en-US" sz="1800" b="0" i="0" dirty="0">
              <a:solidFill>
                <a:srgbClr val="0070C0"/>
              </a:solidFill>
              <a:effectLst/>
              <a:cs typeface="Arial"/>
            </a:endParaRPr>
          </a:p>
          <a:p>
            <a:pPr marL="0" indent="0">
              <a:buNone/>
            </a:pPr>
            <a:r>
              <a:rPr lang="en-GB" sz="1800" dirty="0">
                <a:solidFill>
                  <a:srgbClr val="0070C0"/>
                </a:solidFill>
              </a:rPr>
              <a:t>Through resettlement</a:t>
            </a:r>
          </a:p>
          <a:p>
            <a:pPr marL="0" indent="0">
              <a:buNone/>
            </a:pPr>
            <a:r>
              <a:rPr lang="en-GB" sz="1800" dirty="0">
                <a:solidFill>
                  <a:srgbClr val="0070C0"/>
                </a:solidFill>
              </a:rPr>
              <a:t>Through a safe and legal route</a:t>
            </a:r>
            <a:r>
              <a:rPr lang="en-GB" sz="1800" b="1" dirty="0">
                <a:solidFill>
                  <a:srgbClr val="0070C0"/>
                </a:solidFill>
              </a:rPr>
              <a:t> </a:t>
            </a:r>
            <a:r>
              <a:rPr lang="en-GB" sz="1800" dirty="0">
                <a:solidFill>
                  <a:srgbClr val="0070C0"/>
                </a:solidFill>
              </a:rPr>
              <a:t>(not all are for recognised refugees)</a:t>
            </a:r>
          </a:p>
          <a:p>
            <a:pPr marL="0" indent="0">
              <a:buNone/>
            </a:pPr>
            <a:r>
              <a:rPr lang="en-GB" sz="1800" dirty="0">
                <a:solidFill>
                  <a:srgbClr val="0070C0"/>
                </a:solidFill>
              </a:rPr>
              <a:t>	</a:t>
            </a:r>
            <a:endParaRPr lang="en-GB" sz="1100" b="1" dirty="0">
              <a:cs typeface="Arial"/>
            </a:endParaRPr>
          </a:p>
        </p:txBody>
      </p:sp>
      <p:pic>
        <p:nvPicPr>
          <p:cNvPr id="6" name="Picture 5">
            <a:extLst>
              <a:ext uri="{FF2B5EF4-FFF2-40B4-BE49-F238E27FC236}">
                <a16:creationId xmlns:a16="http://schemas.microsoft.com/office/drawing/2014/main" id="{EA993D21-AA36-D11E-5A4D-46A22E473F9B}"/>
              </a:ext>
            </a:extLst>
          </p:cNvPr>
          <p:cNvPicPr>
            <a:picLocks noChangeAspect="1"/>
          </p:cNvPicPr>
          <p:nvPr/>
        </p:nvPicPr>
        <p:blipFill>
          <a:blip r:embed="rId3"/>
          <a:srcRect r="28278"/>
          <a:stretch>
            <a:fillRect/>
          </a:stretch>
        </p:blipFill>
        <p:spPr>
          <a:xfrm>
            <a:off x="5721536" y="1"/>
            <a:ext cx="6470464" cy="6856412"/>
          </a:xfrm>
          <a:custGeom>
            <a:avLst/>
            <a:gdLst/>
            <a:ahLst/>
            <a:cxnLst/>
            <a:rect l="l" t="t" r="r" b="b"/>
            <a:pathLst>
              <a:path w="6470464" h="6856412">
                <a:moveTo>
                  <a:pt x="0" y="0"/>
                </a:moveTo>
                <a:lnTo>
                  <a:pt x="6470464" y="0"/>
                </a:lnTo>
                <a:lnTo>
                  <a:pt x="6470464" y="6856412"/>
                </a:lnTo>
                <a:lnTo>
                  <a:pt x="753" y="6856412"/>
                </a:lnTo>
                <a:lnTo>
                  <a:pt x="83736" y="6682434"/>
                </a:lnTo>
                <a:cubicBezTo>
                  <a:pt x="534353" y="5654674"/>
                  <a:pt x="777103" y="4561946"/>
                  <a:pt x="777103" y="3428997"/>
                </a:cubicBezTo>
                <a:cubicBezTo>
                  <a:pt x="777103" y="2296047"/>
                  <a:pt x="534353" y="1203318"/>
                  <a:pt x="83736" y="175558"/>
                </a:cubicBezTo>
                <a:close/>
              </a:path>
            </a:pathLst>
          </a:custGeom>
        </p:spPr>
      </p:pic>
      <p:sp>
        <p:nvSpPr>
          <p:cNvPr id="5" name="Title 1">
            <a:extLst>
              <a:ext uri="{FF2B5EF4-FFF2-40B4-BE49-F238E27FC236}">
                <a16:creationId xmlns:a16="http://schemas.microsoft.com/office/drawing/2014/main" id="{0218517D-994D-FFA8-99F3-E5A449B2B269}"/>
              </a:ext>
            </a:extLst>
          </p:cNvPr>
          <p:cNvSpPr txBox="1">
            <a:spLocks/>
          </p:cNvSpPr>
          <p:nvPr/>
        </p:nvSpPr>
        <p:spPr>
          <a:xfrm>
            <a:off x="0" y="348191"/>
            <a:ext cx="121920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ea typeface="+mj-ea"/>
                <a:cs typeface="+mj-cs"/>
              </a:rPr>
              <a:t>How refugees arrive in the UK</a:t>
            </a:r>
          </a:p>
        </p:txBody>
      </p:sp>
    </p:spTree>
    <p:extLst>
      <p:ext uri="{BB962C8B-B14F-4D97-AF65-F5344CB8AC3E}">
        <p14:creationId xmlns:p14="http://schemas.microsoft.com/office/powerpoint/2010/main" val="363075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450CF5-015F-6487-D808-A27004ECC016}"/>
              </a:ext>
            </a:extLst>
          </p:cNvPr>
          <p:cNvSpPr txBox="1">
            <a:spLocks/>
          </p:cNvSpPr>
          <p:nvPr/>
        </p:nvSpPr>
        <p:spPr>
          <a:xfrm>
            <a:off x="581024" y="557189"/>
            <a:ext cx="5155263" cy="5571899"/>
          </a:xfrm>
          <a:prstGeom prst="rect">
            <a:avLst/>
          </a:prstGeom>
        </p:spPr>
        <p:txBody>
          <a:bodyPr vert="horz" lIns="91440" tIns="45720" rIns="91440" bIns="45720" rtlCol="0" anchor="ctr">
            <a:normAutofit/>
          </a:bodyPr>
          <a:lstStyle>
            <a:lvl1pPr algn="l" defTabSz="609448" rtl="0" eaLnBrk="1" latinLnBrk="0" hangingPunct="1">
              <a:lnSpc>
                <a:spcPct val="90000"/>
              </a:lnSpc>
              <a:spcBef>
                <a:spcPct val="0"/>
              </a:spcBef>
              <a:buNone/>
              <a:defRPr sz="4799" b="1" kern="1200">
                <a:solidFill>
                  <a:schemeClr val="accent1"/>
                </a:solidFill>
                <a:latin typeface="+mj-lt"/>
                <a:ea typeface="+mj-ea"/>
                <a:cs typeface="+mj-cs"/>
              </a:defRPr>
            </a:lvl1pPr>
          </a:lstStyle>
          <a:p>
            <a:pPr marL="0" marR="0" lvl="0" indent="0" defTabSz="914400" fontAlgn="auto">
              <a:spcAft>
                <a:spcPts val="600"/>
              </a:spcAft>
              <a:buClrTx/>
              <a:buSzTx/>
              <a:tabLst/>
              <a:defRPr/>
            </a:pPr>
            <a:r>
              <a:rPr kumimoji="0" lang="en-US" sz="4400" b="1" i="0" u="none" strike="noStrike" cap="none" spc="0" normalizeH="0" baseline="0" noProof="0" dirty="0">
                <a:ln>
                  <a:noFill/>
                </a:ln>
                <a:solidFill>
                  <a:srgbClr val="0070C0"/>
                </a:solidFill>
                <a:effectLst/>
                <a:uLnTx/>
                <a:uFillTx/>
              </a:rPr>
              <a:t>Key considerations for those supporting refugees</a:t>
            </a:r>
          </a:p>
        </p:txBody>
      </p:sp>
      <p:sp>
        <p:nvSpPr>
          <p:cNvPr id="5" name="Content Placeholder 3">
            <a:extLst>
              <a:ext uri="{FF2B5EF4-FFF2-40B4-BE49-F238E27FC236}">
                <a16:creationId xmlns:a16="http://schemas.microsoft.com/office/drawing/2014/main" id="{E707A8D1-9330-BE4A-6279-B1A85066AA8F}"/>
              </a:ext>
            </a:extLst>
          </p:cNvPr>
          <p:cNvSpPr>
            <a:spLocks noGrp="1"/>
          </p:cNvSpPr>
          <p:nvPr>
            <p:ph idx="1"/>
          </p:nvPr>
        </p:nvSpPr>
        <p:spPr>
          <a:xfrm>
            <a:off x="6033450" y="490514"/>
            <a:ext cx="5158424" cy="5571899"/>
          </a:xfrm>
        </p:spPr>
        <p:txBody>
          <a:bodyPr vert="horz" lIns="91440" tIns="45720" rIns="91440" bIns="45720" rtlCol="0" anchor="ctr">
            <a:normAutofit/>
          </a:bodyPr>
          <a:lstStyle/>
          <a:p>
            <a:pPr marL="76334" lvl="0" indent="0" defTabSz="609448">
              <a:lnSpc>
                <a:spcPct val="100000"/>
              </a:lnSpc>
              <a:spcBef>
                <a:spcPct val="20000"/>
              </a:spcBef>
              <a:buClr>
                <a:srgbClr val="0072BC"/>
              </a:buClr>
              <a:buNone/>
              <a:defRPr/>
            </a:pPr>
            <a:r>
              <a:rPr lang="en-US" sz="2400" dirty="0">
                <a:solidFill>
                  <a:srgbClr val="0070C0"/>
                </a:solidFill>
                <a:cs typeface="Arial"/>
              </a:rPr>
              <a:t>Some asylum-seekers and newly-</a:t>
            </a:r>
            <a:r>
              <a:rPr lang="en-US" sz="2400" dirty="0" err="1">
                <a:solidFill>
                  <a:srgbClr val="0070C0"/>
                </a:solidFill>
                <a:cs typeface="Arial"/>
              </a:rPr>
              <a:t>recognised</a:t>
            </a:r>
            <a:r>
              <a:rPr lang="en-US" sz="2400" dirty="0">
                <a:solidFill>
                  <a:srgbClr val="0070C0"/>
                </a:solidFill>
                <a:cs typeface="Arial"/>
              </a:rPr>
              <a:t> refugees often face mental health issues once in the UK as a result of:</a:t>
            </a:r>
          </a:p>
          <a:p>
            <a:pPr marL="895350" lvl="1" indent="-285750" defTabSz="609448">
              <a:lnSpc>
                <a:spcPct val="100000"/>
              </a:lnSpc>
              <a:spcBef>
                <a:spcPct val="20000"/>
              </a:spcBef>
              <a:buClr>
                <a:srgbClr val="0072BC"/>
              </a:buClr>
              <a:defRPr/>
            </a:pPr>
            <a:r>
              <a:rPr lang="en-US" dirty="0">
                <a:solidFill>
                  <a:srgbClr val="0070C0"/>
                </a:solidFill>
                <a:cs typeface="Arial"/>
              </a:rPr>
              <a:t>Lack of access to work</a:t>
            </a:r>
          </a:p>
          <a:p>
            <a:pPr marL="895350" lvl="1" indent="-285750" defTabSz="609448">
              <a:lnSpc>
                <a:spcPct val="100000"/>
              </a:lnSpc>
              <a:spcBef>
                <a:spcPct val="20000"/>
              </a:spcBef>
              <a:buClr>
                <a:srgbClr val="0072BC"/>
              </a:buClr>
              <a:defRPr/>
            </a:pPr>
            <a:r>
              <a:rPr lang="en-US" dirty="0">
                <a:solidFill>
                  <a:srgbClr val="0070C0"/>
                </a:solidFill>
                <a:cs typeface="Arial"/>
              </a:rPr>
              <a:t>Separation from family</a:t>
            </a:r>
          </a:p>
          <a:p>
            <a:pPr marL="895350" lvl="1" indent="-285750" defTabSz="609448">
              <a:lnSpc>
                <a:spcPct val="100000"/>
              </a:lnSpc>
              <a:spcBef>
                <a:spcPct val="20000"/>
              </a:spcBef>
              <a:buClr>
                <a:srgbClr val="0072BC"/>
              </a:buClr>
              <a:defRPr/>
            </a:pPr>
            <a:r>
              <a:rPr lang="en-US" dirty="0">
                <a:solidFill>
                  <a:srgbClr val="0070C0"/>
                </a:solidFill>
                <a:cs typeface="Arial"/>
              </a:rPr>
              <a:t>Experiences in detention</a:t>
            </a:r>
          </a:p>
          <a:p>
            <a:pPr marL="895350" lvl="1" indent="-285750" defTabSz="609448">
              <a:lnSpc>
                <a:spcPct val="100000"/>
              </a:lnSpc>
              <a:spcBef>
                <a:spcPct val="20000"/>
              </a:spcBef>
              <a:buClr>
                <a:srgbClr val="0072BC"/>
              </a:buClr>
              <a:defRPr/>
            </a:pPr>
            <a:r>
              <a:rPr lang="en-US" dirty="0">
                <a:solidFill>
                  <a:srgbClr val="0070C0"/>
                </a:solidFill>
                <a:cs typeface="Arial"/>
              </a:rPr>
              <a:t>Social isolation</a:t>
            </a:r>
            <a:endParaRPr lang="en-US" dirty="0">
              <a:solidFill>
                <a:srgbClr val="0070C0"/>
              </a:solidFill>
            </a:endParaRPr>
          </a:p>
          <a:p>
            <a:pPr marL="895350" lvl="1" indent="-285750" defTabSz="609448">
              <a:lnSpc>
                <a:spcPct val="100000"/>
              </a:lnSpc>
              <a:spcBef>
                <a:spcPct val="20000"/>
              </a:spcBef>
              <a:buClr>
                <a:srgbClr val="0072BC"/>
              </a:buClr>
              <a:defRPr/>
            </a:pPr>
            <a:r>
              <a:rPr lang="en-US" dirty="0">
                <a:solidFill>
                  <a:srgbClr val="0070C0"/>
                </a:solidFill>
                <a:cs typeface="Arial"/>
              </a:rPr>
              <a:t>Experiences of exploitation</a:t>
            </a:r>
            <a:endParaRPr lang="en-US" dirty="0">
              <a:solidFill>
                <a:srgbClr val="0070C0"/>
              </a:solidFill>
            </a:endParaRPr>
          </a:p>
        </p:txBody>
      </p:sp>
    </p:spTree>
    <p:extLst>
      <p:ext uri="{BB962C8B-B14F-4D97-AF65-F5344CB8AC3E}">
        <p14:creationId xmlns:p14="http://schemas.microsoft.com/office/powerpoint/2010/main" val="33875636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0F476C-2DB6-F851-4680-077F66E744C9}"/>
              </a:ext>
            </a:extLst>
          </p:cNvPr>
          <p:cNvSpPr txBox="1">
            <a:spLocks/>
          </p:cNvSpPr>
          <p:nvPr/>
        </p:nvSpPr>
        <p:spPr>
          <a:xfrm>
            <a:off x="581024" y="557189"/>
            <a:ext cx="5155263" cy="5571899"/>
          </a:xfrm>
          <a:prstGeom prst="rect">
            <a:avLst/>
          </a:prstGeom>
        </p:spPr>
        <p:txBody>
          <a:bodyPr vert="horz" lIns="91440" tIns="45720" rIns="91440" bIns="45720" rtlCol="0" anchor="ctr">
            <a:normAutofit/>
          </a:bodyPr>
          <a:lstStyle>
            <a:lvl1pPr algn="l" defTabSz="609448" rtl="0" eaLnBrk="1" latinLnBrk="0" hangingPunct="1">
              <a:lnSpc>
                <a:spcPct val="90000"/>
              </a:lnSpc>
              <a:spcBef>
                <a:spcPct val="0"/>
              </a:spcBef>
              <a:buNone/>
              <a:defRPr sz="4799" b="1" kern="1200">
                <a:solidFill>
                  <a:schemeClr val="accent1"/>
                </a:solidFill>
                <a:latin typeface="+mj-lt"/>
                <a:ea typeface="+mj-ea"/>
                <a:cs typeface="+mj-cs"/>
              </a:defRPr>
            </a:lvl1pPr>
          </a:lstStyle>
          <a:p>
            <a:pPr marL="0" marR="0" lvl="0" indent="0" defTabSz="914400" fontAlgn="auto">
              <a:spcAft>
                <a:spcPts val="600"/>
              </a:spcAft>
              <a:buClrTx/>
              <a:buSzTx/>
              <a:tabLst/>
              <a:defRPr/>
            </a:pPr>
            <a:r>
              <a:rPr kumimoji="0" lang="en-US" sz="4400" b="1" i="0" u="none" strike="noStrike" cap="none" spc="0" normalizeH="0" baseline="0" noProof="0" dirty="0">
                <a:ln>
                  <a:noFill/>
                </a:ln>
                <a:solidFill>
                  <a:srgbClr val="0070C0"/>
                </a:solidFill>
                <a:effectLst/>
                <a:uLnTx/>
                <a:uFillTx/>
              </a:rPr>
              <a:t>Key considerations for those supporting refugees</a:t>
            </a:r>
          </a:p>
        </p:txBody>
      </p:sp>
      <p:sp>
        <p:nvSpPr>
          <p:cNvPr id="5" name="Content Placeholder 3">
            <a:extLst>
              <a:ext uri="{FF2B5EF4-FFF2-40B4-BE49-F238E27FC236}">
                <a16:creationId xmlns:a16="http://schemas.microsoft.com/office/drawing/2014/main" id="{D5ED7171-BEAE-88D9-A515-E989CE7BE6CD}"/>
              </a:ext>
            </a:extLst>
          </p:cNvPr>
          <p:cNvSpPr>
            <a:spLocks noGrp="1"/>
          </p:cNvSpPr>
          <p:nvPr>
            <p:ph idx="1"/>
          </p:nvPr>
        </p:nvSpPr>
        <p:spPr>
          <a:xfrm>
            <a:off x="6195375" y="557190"/>
            <a:ext cx="5120325" cy="3376636"/>
          </a:xfrm>
        </p:spPr>
        <p:txBody>
          <a:bodyPr vert="horz" lIns="91440" tIns="45720" rIns="91440" bIns="45720" rtlCol="0" anchor="ctr">
            <a:normAutofit/>
          </a:bodyPr>
          <a:lstStyle/>
          <a:p>
            <a:pPr marL="456565"/>
            <a:endParaRPr lang="en-US" sz="1700" dirty="0">
              <a:solidFill>
                <a:srgbClr val="FFFFFF"/>
              </a:solidFill>
            </a:endParaRPr>
          </a:p>
          <a:p>
            <a:pPr marL="227965" indent="0">
              <a:buNone/>
            </a:pPr>
            <a:r>
              <a:rPr lang="en-US" sz="1800" dirty="0">
                <a:solidFill>
                  <a:srgbClr val="0070C0"/>
                </a:solidFill>
              </a:rPr>
              <a:t>Women</a:t>
            </a:r>
          </a:p>
          <a:p>
            <a:pPr marL="227965" indent="0">
              <a:buNone/>
            </a:pPr>
            <a:r>
              <a:rPr lang="en-US" sz="1800" dirty="0">
                <a:solidFill>
                  <a:srgbClr val="0070C0"/>
                </a:solidFill>
              </a:rPr>
              <a:t>Studies on refugee integration in the UK have highlighted some of the issues that refugee and asylum-seeking women may face:</a:t>
            </a:r>
          </a:p>
          <a:p>
            <a:pPr marL="989965" lvl="1"/>
            <a:r>
              <a:rPr lang="en-US" sz="1800" dirty="0">
                <a:solidFill>
                  <a:srgbClr val="0070C0"/>
                </a:solidFill>
              </a:rPr>
              <a:t>Lack of affordable childcare; </a:t>
            </a:r>
          </a:p>
          <a:p>
            <a:pPr marL="989965" lvl="1"/>
            <a:r>
              <a:rPr lang="en-US" sz="1800" dirty="0">
                <a:solidFill>
                  <a:srgbClr val="0070C0"/>
                </a:solidFill>
              </a:rPr>
              <a:t>Safety (including domestic violence and harassment);</a:t>
            </a:r>
          </a:p>
          <a:p>
            <a:pPr marL="989965" lvl="1"/>
            <a:r>
              <a:rPr lang="en-US" sz="1800" dirty="0">
                <a:solidFill>
                  <a:srgbClr val="0070C0"/>
                </a:solidFill>
              </a:rPr>
              <a:t>Social isolation;</a:t>
            </a:r>
          </a:p>
          <a:p>
            <a:pPr marL="989965" lvl="1"/>
            <a:r>
              <a:rPr lang="en-US" sz="1800" dirty="0">
                <a:solidFill>
                  <a:srgbClr val="0070C0"/>
                </a:solidFill>
              </a:rPr>
              <a:t>Difficulties accessing female medical GP; and</a:t>
            </a:r>
          </a:p>
          <a:p>
            <a:pPr marL="989965" lvl="1"/>
            <a:r>
              <a:rPr lang="en-US" sz="1800" dirty="0">
                <a:solidFill>
                  <a:srgbClr val="0070C0"/>
                </a:solidFill>
              </a:rPr>
              <a:t>Gender discrimination in the </a:t>
            </a:r>
            <a:r>
              <a:rPr lang="en-US" sz="1800" dirty="0" err="1">
                <a:solidFill>
                  <a:srgbClr val="0070C0"/>
                </a:solidFill>
              </a:rPr>
              <a:t>labour</a:t>
            </a:r>
            <a:r>
              <a:rPr lang="en-US" sz="1800" dirty="0">
                <a:solidFill>
                  <a:srgbClr val="0070C0"/>
                </a:solidFill>
              </a:rPr>
              <a:t> market. </a:t>
            </a:r>
          </a:p>
          <a:p>
            <a:pPr marL="989965" lvl="1"/>
            <a:endParaRPr lang="en-US" sz="1700" dirty="0">
              <a:solidFill>
                <a:srgbClr val="0070C0"/>
              </a:solidFill>
            </a:endParaRPr>
          </a:p>
        </p:txBody>
      </p:sp>
      <p:sp>
        <p:nvSpPr>
          <p:cNvPr id="7" name="TextBox 6">
            <a:extLst>
              <a:ext uri="{FF2B5EF4-FFF2-40B4-BE49-F238E27FC236}">
                <a16:creationId xmlns:a16="http://schemas.microsoft.com/office/drawing/2014/main" id="{DACEC2B4-E622-F7CB-431E-B35E0906FA4D}"/>
              </a:ext>
            </a:extLst>
          </p:cNvPr>
          <p:cNvSpPr txBox="1"/>
          <p:nvPr/>
        </p:nvSpPr>
        <p:spPr>
          <a:xfrm>
            <a:off x="5629275" y="4518392"/>
            <a:ext cx="6096000" cy="1631216"/>
          </a:xfrm>
          <a:prstGeom prst="rect">
            <a:avLst/>
          </a:prstGeom>
          <a:noFill/>
        </p:spPr>
        <p:txBody>
          <a:bodyPr wrap="square">
            <a:spAutoFit/>
          </a:bodyPr>
          <a:lstStyle/>
          <a:p>
            <a:pPr marL="304165" indent="0">
              <a:buNone/>
            </a:pPr>
            <a:r>
              <a:rPr lang="en-US" sz="2800" dirty="0">
                <a:solidFill>
                  <a:srgbClr val="0070C0"/>
                </a:solidFill>
              </a:rPr>
              <a:t>	</a:t>
            </a:r>
            <a:r>
              <a:rPr lang="en-US" dirty="0">
                <a:solidFill>
                  <a:srgbClr val="0070C0"/>
                </a:solidFill>
              </a:rPr>
              <a:t>UASC</a:t>
            </a:r>
          </a:p>
          <a:p>
            <a:pPr marL="304165" indent="0">
              <a:buNone/>
            </a:pPr>
            <a:r>
              <a:rPr lang="en-US" dirty="0">
                <a:solidFill>
                  <a:srgbClr val="0070C0"/>
                </a:solidFill>
              </a:rPr>
              <a:t>	Often disoriented, frightened, hungry and 	exhausted on arrival.</a:t>
            </a:r>
          </a:p>
          <a:p>
            <a:r>
              <a:rPr lang="en-US" dirty="0">
                <a:solidFill>
                  <a:srgbClr val="0070C0"/>
                </a:solidFill>
              </a:rPr>
              <a:t>	Delays and disruption in access to education.</a:t>
            </a:r>
          </a:p>
          <a:p>
            <a:r>
              <a:rPr lang="en-US" dirty="0">
                <a:solidFill>
                  <a:srgbClr val="0070C0"/>
                </a:solidFill>
              </a:rPr>
              <a:t>	Many may need mental health support.</a:t>
            </a:r>
            <a:r>
              <a:rPr lang="en-US" dirty="0">
                <a:solidFill>
                  <a:srgbClr val="FFFFFF"/>
                </a:solidFill>
              </a:rPr>
              <a:t>.</a:t>
            </a:r>
          </a:p>
        </p:txBody>
      </p:sp>
    </p:spTree>
    <p:extLst>
      <p:ext uri="{BB962C8B-B14F-4D97-AF65-F5344CB8AC3E}">
        <p14:creationId xmlns:p14="http://schemas.microsoft.com/office/powerpoint/2010/main" val="37932019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8E045-1B46-2D96-D3A7-1EFFB9D30D3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8A0DA16-590B-C202-78EE-56F3942AA707}"/>
              </a:ext>
            </a:extLst>
          </p:cNvPr>
          <p:cNvSpPr txBox="1"/>
          <p:nvPr/>
        </p:nvSpPr>
        <p:spPr>
          <a:xfrm>
            <a:off x="0" y="2984430"/>
            <a:ext cx="3673642" cy="646331"/>
          </a:xfrm>
          <a:prstGeom prst="rect">
            <a:avLst/>
          </a:prstGeom>
          <a:solidFill>
            <a:srgbClr val="0070C0">
              <a:alpha val="25000"/>
            </a:srgbClr>
          </a:solidFill>
        </p:spPr>
        <p:txBody>
          <a:bodyPr wrap="square">
            <a:spAutoFit/>
          </a:bodyPr>
          <a:lstStyle/>
          <a:p>
            <a:pPr algn="ctr">
              <a:spcBef>
                <a:spcPts val="240"/>
              </a:spcBef>
              <a:spcAft>
                <a:spcPts val="240"/>
              </a:spcAft>
              <a:buNone/>
            </a:pPr>
            <a:r>
              <a:rPr lang="en-US" b="1" dirty="0">
                <a:solidFill>
                  <a:srgbClr val="0070C0"/>
                </a:solidFill>
              </a:rPr>
              <a:t>Courage is lived every day by millions forced to flee</a:t>
            </a:r>
            <a:endParaRPr lang="en-US" b="0" i="0" dirty="0">
              <a:solidFill>
                <a:srgbClr val="0070C0"/>
              </a:solidFill>
              <a:effectLst/>
              <a:latin typeface="Candor - Bold"/>
            </a:endParaRPr>
          </a:p>
        </p:txBody>
      </p:sp>
      <p:pic>
        <p:nvPicPr>
          <p:cNvPr id="8" name="Picture 7" descr="A group of women sitting on a couch&#10;&#10;AI-generated content may be incorrect.">
            <a:extLst>
              <a:ext uri="{FF2B5EF4-FFF2-40B4-BE49-F238E27FC236}">
                <a16:creationId xmlns:a16="http://schemas.microsoft.com/office/drawing/2014/main" id="{CC17FED4-F05B-8704-C572-DDF1134EB388}"/>
              </a:ext>
            </a:extLst>
          </p:cNvPr>
          <p:cNvPicPr>
            <a:picLocks noChangeAspect="1"/>
          </p:cNvPicPr>
          <p:nvPr/>
        </p:nvPicPr>
        <p:blipFill>
          <a:blip r:embed="rId3" cstate="screen">
            <a:alphaModFix amt="60000"/>
            <a:extLst>
              <a:ext uri="{28A0092B-C50C-407E-A947-70E740481C1C}">
                <a14:useLocalDpi xmlns:a14="http://schemas.microsoft.com/office/drawing/2010/main"/>
              </a:ext>
            </a:extLst>
          </a:blip>
          <a:srcRect/>
          <a:stretch>
            <a:fillRect/>
          </a:stretch>
        </p:blipFill>
        <p:spPr>
          <a:xfrm>
            <a:off x="3673642" y="0"/>
            <a:ext cx="8518358" cy="6858000"/>
          </a:xfrm>
          <a:prstGeom prst="rect">
            <a:avLst/>
          </a:prstGeom>
        </p:spPr>
      </p:pic>
      <p:sp>
        <p:nvSpPr>
          <p:cNvPr id="9" name="TextBox 8">
            <a:extLst>
              <a:ext uri="{FF2B5EF4-FFF2-40B4-BE49-F238E27FC236}">
                <a16:creationId xmlns:a16="http://schemas.microsoft.com/office/drawing/2014/main" id="{1FBF5FE2-BD7C-A431-2455-3D7B71ED694E}"/>
              </a:ext>
            </a:extLst>
          </p:cNvPr>
          <p:cNvSpPr txBox="1"/>
          <p:nvPr/>
        </p:nvSpPr>
        <p:spPr>
          <a:xfrm>
            <a:off x="0" y="4008617"/>
            <a:ext cx="3705726" cy="646331"/>
          </a:xfrm>
          <a:prstGeom prst="rect">
            <a:avLst/>
          </a:prstGeom>
          <a:solidFill>
            <a:srgbClr val="0070C0">
              <a:alpha val="25000"/>
            </a:srgbClr>
          </a:solidFill>
        </p:spPr>
        <p:txBody>
          <a:bodyPr wrap="square">
            <a:spAutoFit/>
          </a:bodyPr>
          <a:lstStyle/>
          <a:p>
            <a:pPr algn="ctr">
              <a:spcBef>
                <a:spcPts val="240"/>
              </a:spcBef>
              <a:spcAft>
                <a:spcPts val="240"/>
              </a:spcAft>
              <a:buNone/>
            </a:pPr>
            <a:r>
              <a:rPr lang="en-US" b="1" dirty="0">
                <a:solidFill>
                  <a:srgbClr val="0070C0"/>
                </a:solidFill>
              </a:rPr>
              <a:t>Courage is part of the UK’s long tradition of offering protection</a:t>
            </a:r>
            <a:r>
              <a:rPr lang="en-US" dirty="0">
                <a:solidFill>
                  <a:srgbClr val="0070C0"/>
                </a:solidFill>
              </a:rPr>
              <a:t> </a:t>
            </a:r>
            <a:endParaRPr lang="en-US" b="0" i="0" dirty="0">
              <a:solidFill>
                <a:srgbClr val="0070C0"/>
              </a:solidFill>
              <a:effectLst/>
              <a:latin typeface="Candor - Bold"/>
            </a:endParaRPr>
          </a:p>
        </p:txBody>
      </p:sp>
      <p:sp>
        <p:nvSpPr>
          <p:cNvPr id="10" name="TextBox 9">
            <a:extLst>
              <a:ext uri="{FF2B5EF4-FFF2-40B4-BE49-F238E27FC236}">
                <a16:creationId xmlns:a16="http://schemas.microsoft.com/office/drawing/2014/main" id="{6DC87955-0A0B-3BF9-D63F-F676E4F3D2CC}"/>
              </a:ext>
            </a:extLst>
          </p:cNvPr>
          <p:cNvSpPr txBox="1"/>
          <p:nvPr/>
        </p:nvSpPr>
        <p:spPr>
          <a:xfrm>
            <a:off x="448401" y="1545153"/>
            <a:ext cx="2768041" cy="769441"/>
          </a:xfrm>
          <a:prstGeom prst="rect">
            <a:avLst/>
          </a:prstGeom>
          <a:noFill/>
        </p:spPr>
        <p:txBody>
          <a:bodyPr wrap="square">
            <a:spAutoFit/>
          </a:bodyPr>
          <a:lstStyle/>
          <a:p>
            <a:pPr algn="ctr">
              <a:spcBef>
                <a:spcPts val="240"/>
              </a:spcBef>
              <a:spcAft>
                <a:spcPts val="240"/>
              </a:spcAft>
              <a:buNone/>
            </a:pPr>
            <a:r>
              <a:rPr lang="en-US" sz="4400" b="1" dirty="0">
                <a:solidFill>
                  <a:srgbClr val="0070C0"/>
                </a:solidFill>
              </a:rPr>
              <a:t>Courage</a:t>
            </a:r>
            <a:endParaRPr lang="en-US" sz="4400" b="0" i="0" dirty="0">
              <a:solidFill>
                <a:srgbClr val="0070C0"/>
              </a:solidFill>
              <a:effectLst/>
              <a:latin typeface="Candor - Bold"/>
            </a:endParaRPr>
          </a:p>
        </p:txBody>
      </p:sp>
      <p:sp>
        <p:nvSpPr>
          <p:cNvPr id="4" name="Title 1">
            <a:extLst>
              <a:ext uri="{FF2B5EF4-FFF2-40B4-BE49-F238E27FC236}">
                <a16:creationId xmlns:a16="http://schemas.microsoft.com/office/drawing/2014/main" id="{D85BF3E6-E7FC-8BB1-B257-CB6F4822D7CC}"/>
              </a:ext>
            </a:extLst>
          </p:cNvPr>
          <p:cNvSpPr txBox="1">
            <a:spLocks/>
          </p:cNvSpPr>
          <p:nvPr/>
        </p:nvSpPr>
        <p:spPr>
          <a:xfrm>
            <a:off x="0" y="335016"/>
            <a:ext cx="121920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mj-ea"/>
                <a:cs typeface="+mj-cs"/>
              </a:rPr>
              <a:t>Refugee Week</a:t>
            </a:r>
          </a:p>
        </p:txBody>
      </p:sp>
    </p:spTree>
    <p:extLst>
      <p:ext uri="{BB962C8B-B14F-4D97-AF65-F5344CB8AC3E}">
        <p14:creationId xmlns:p14="http://schemas.microsoft.com/office/powerpoint/2010/main" val="326595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44548" y="1605515"/>
            <a:ext cx="11727712" cy="5475768"/>
          </a:xfrm>
          <a:prstGeom prst="rect">
            <a:avLst/>
          </a:prstGeom>
        </p:spPr>
        <p:txBody>
          <a:bodyPr vert="horz" lIns="121920" tIns="60960" rIns="121920" bIns="0" rtlCol="0">
            <a:noAutofit/>
          </a:bodyPr>
          <a:lstStyle>
            <a:lvl1pPr marL="342900" indent="-342900" algn="l" defTabSz="457200" rtl="0" eaLnBrk="1" latinLnBrk="0" hangingPunct="1">
              <a:spcBef>
                <a:spcPct val="20000"/>
              </a:spcBef>
              <a:buClr>
                <a:schemeClr val="accent1"/>
              </a:buClr>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Clr>
                <a:schemeClr val="accent1"/>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chemeClr val="accent1"/>
              </a:buClr>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Clr>
                <a:schemeClr val="accent1"/>
              </a:buClr>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Clr>
                <a:schemeClr val="accent1"/>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
                <a:srgbClr val="0072BC"/>
              </a:buClr>
              <a:buSzTx/>
              <a:buFont typeface="Arial"/>
              <a:buNone/>
              <a:tabLst/>
              <a:defRPr/>
            </a:pPr>
            <a:r>
              <a:rPr kumimoji="0" lang="en-US" sz="2200" b="1" i="0" u="none" strike="noStrike" kern="1200" cap="none" spc="0" normalizeH="0" baseline="0" noProof="0" dirty="0">
                <a:ln>
                  <a:noFill/>
                </a:ln>
                <a:solidFill>
                  <a:srgbClr val="0079CC"/>
                </a:solidFill>
                <a:effectLst/>
                <a:uLnTx/>
                <a:uFillTx/>
                <a:cs typeface="Arial" panose="020B0604020202020204" pitchFamily="34" charset="0"/>
              </a:rPr>
              <a:t>UNHCR is the only United Nations agency with a mandate for the protection of refugees at the global level. UNHCR’s Statute, which was adopted by the General Assembly in 1950, defines UNHCR’s functions as:</a:t>
            </a:r>
          </a:p>
          <a:p>
            <a:pPr marL="342900" marR="0" lvl="0" indent="-342900" algn="ctr" defTabSz="457200" rtl="0" eaLnBrk="1" fontAlgn="auto" latinLnBrk="0" hangingPunct="1">
              <a:lnSpc>
                <a:spcPct val="100000"/>
              </a:lnSpc>
              <a:spcBef>
                <a:spcPct val="20000"/>
              </a:spcBef>
              <a:spcAft>
                <a:spcPts val="0"/>
              </a:spcAft>
              <a:buClr>
                <a:srgbClr val="0072BC"/>
              </a:buClr>
              <a:buSzTx/>
              <a:buFont typeface="Arial"/>
              <a:buChar char="•"/>
              <a:tabLst/>
              <a:defRPr/>
            </a:pPr>
            <a:r>
              <a:rPr kumimoji="0" lang="en-US" sz="2200" b="1" i="0" u="none" strike="noStrike" kern="1200" cap="none" spc="0" normalizeH="0" baseline="0" noProof="0" dirty="0">
                <a:ln>
                  <a:noFill/>
                </a:ln>
                <a:solidFill>
                  <a:srgbClr val="0079CC"/>
                </a:solidFill>
                <a:effectLst/>
                <a:uLnTx/>
                <a:uFillTx/>
                <a:cs typeface="Arial" panose="020B0604020202020204" pitchFamily="34" charset="0"/>
              </a:rPr>
              <a:t>providing international protection to </a:t>
            </a:r>
            <a:r>
              <a:rPr kumimoji="0" lang="en-US" sz="2200" b="1" i="0" u="none" strike="noStrike" kern="1200" cap="none" spc="0" normalizeH="0" baseline="0" noProof="0" dirty="0">
                <a:ln>
                  <a:noFill/>
                </a:ln>
                <a:solidFill>
                  <a:srgbClr val="E85E6E"/>
                </a:solidFill>
                <a:effectLst/>
                <a:uLnTx/>
                <a:uFillTx/>
                <a:cs typeface="Arial" panose="020B0604020202020204" pitchFamily="34" charset="0"/>
              </a:rPr>
              <a:t>refugees</a:t>
            </a:r>
            <a:r>
              <a:rPr kumimoji="0" lang="en-US" sz="2200" b="1" i="0" u="none" strike="noStrike" kern="1200" cap="none" spc="0" normalizeH="0" baseline="0" noProof="0" dirty="0">
                <a:ln>
                  <a:noFill/>
                </a:ln>
                <a:solidFill>
                  <a:srgbClr val="0079CC"/>
                </a:solidFill>
                <a:effectLst/>
                <a:uLnTx/>
                <a:uFillTx/>
                <a:cs typeface="Arial" panose="020B0604020202020204" pitchFamily="34" charset="0"/>
              </a:rPr>
              <a:t>; and</a:t>
            </a:r>
          </a:p>
          <a:p>
            <a:pPr marL="342900" marR="0" lvl="0" indent="-342900" algn="ctr" defTabSz="457200" rtl="0" eaLnBrk="1" fontAlgn="auto" latinLnBrk="0" hangingPunct="1">
              <a:lnSpc>
                <a:spcPct val="100000"/>
              </a:lnSpc>
              <a:spcBef>
                <a:spcPct val="20000"/>
              </a:spcBef>
              <a:spcAft>
                <a:spcPts val="0"/>
              </a:spcAft>
              <a:buClr>
                <a:srgbClr val="0072BC"/>
              </a:buClr>
              <a:buSzTx/>
              <a:buFont typeface="Arial"/>
              <a:buChar char="•"/>
              <a:tabLst/>
              <a:defRPr/>
            </a:pPr>
            <a:r>
              <a:rPr kumimoji="0" lang="en-US" sz="2200" b="1" i="0" u="none" strike="noStrike" kern="1200" cap="none" spc="0" normalizeH="0" baseline="0" noProof="0" dirty="0">
                <a:ln>
                  <a:noFill/>
                </a:ln>
                <a:solidFill>
                  <a:srgbClr val="0079CC"/>
                </a:solidFill>
                <a:effectLst/>
                <a:uLnTx/>
                <a:uFillTx/>
                <a:cs typeface="Arial" panose="020B0604020202020204" pitchFamily="34" charset="0"/>
              </a:rPr>
              <a:t>assisting governments in finding durable solutions for them.</a:t>
            </a:r>
          </a:p>
          <a:p>
            <a:pPr marL="0" lvl="0" indent="0" algn="ctr">
              <a:buClr>
                <a:srgbClr val="0072BC"/>
              </a:buClr>
              <a:buNone/>
              <a:defRPr/>
            </a:pPr>
            <a:endParaRPr lang="en-US" sz="2200" b="1" dirty="0">
              <a:solidFill>
                <a:srgbClr val="0079CC"/>
              </a:solidFill>
              <a:cs typeface="Arial" panose="020B0604020202020204" pitchFamily="34" charset="0"/>
            </a:endParaRPr>
          </a:p>
          <a:p>
            <a:pPr marL="0" lvl="0" indent="0" algn="ctr">
              <a:buClr>
                <a:srgbClr val="0072BC"/>
              </a:buClr>
              <a:buNone/>
              <a:defRPr/>
            </a:pPr>
            <a:r>
              <a:rPr lang="en-US" sz="2200" b="1" dirty="0">
                <a:solidFill>
                  <a:srgbClr val="0079CC"/>
                </a:solidFill>
                <a:cs typeface="Arial" panose="020B0604020202020204" pitchFamily="34" charset="0"/>
              </a:rPr>
              <a:t>Further, UNHCR’s Executive Committee and the UN General Assembly have </a:t>
            </a:r>
            <a:r>
              <a:rPr lang="en-US" sz="2200" b="1" dirty="0" err="1">
                <a:solidFill>
                  <a:srgbClr val="0079CC"/>
                </a:solidFill>
                <a:cs typeface="Arial" panose="020B0604020202020204" pitchFamily="34" charset="0"/>
              </a:rPr>
              <a:t>authorised</a:t>
            </a:r>
            <a:r>
              <a:rPr lang="en-US" sz="2200" b="1" dirty="0">
                <a:solidFill>
                  <a:srgbClr val="0079CC"/>
                </a:solidFill>
                <a:cs typeface="Arial" panose="020B0604020202020204" pitchFamily="34" charset="0"/>
              </a:rPr>
              <a:t> involvement with other groups. These include:</a:t>
            </a:r>
          </a:p>
          <a:p>
            <a:pPr algn="ctr">
              <a:buClr>
                <a:srgbClr val="0072BC"/>
              </a:buClr>
              <a:defRPr/>
            </a:pPr>
            <a:r>
              <a:rPr lang="en-US" sz="2200" b="1" dirty="0">
                <a:solidFill>
                  <a:srgbClr val="0079CC"/>
                </a:solidFill>
                <a:cs typeface="Arial" panose="020B0604020202020204" pitchFamily="34" charset="0"/>
              </a:rPr>
              <a:t> former refugees who have returned to their homeland </a:t>
            </a:r>
            <a:r>
              <a:rPr lang="en-US" sz="2200" b="1" dirty="0">
                <a:solidFill>
                  <a:srgbClr val="E85E6E"/>
                </a:solidFill>
                <a:cs typeface="Arial" panose="020B0604020202020204" pitchFamily="34" charset="0"/>
              </a:rPr>
              <a:t>(returnees)</a:t>
            </a:r>
            <a:r>
              <a:rPr lang="en-US" sz="2200" b="1" dirty="0">
                <a:solidFill>
                  <a:srgbClr val="0079CC"/>
                </a:solidFill>
                <a:cs typeface="Arial" panose="020B0604020202020204" pitchFamily="34" charset="0"/>
              </a:rPr>
              <a:t>; </a:t>
            </a:r>
          </a:p>
          <a:p>
            <a:pPr algn="ctr">
              <a:buClr>
                <a:srgbClr val="0072BC"/>
              </a:buClr>
              <a:defRPr/>
            </a:pPr>
            <a:r>
              <a:rPr lang="en-US" sz="2200" b="1" dirty="0">
                <a:solidFill>
                  <a:srgbClr val="E85E6E"/>
                </a:solidFill>
                <a:cs typeface="Arial" panose="020B0604020202020204" pitchFamily="34" charset="0"/>
              </a:rPr>
              <a:t>internally displaced people</a:t>
            </a:r>
            <a:r>
              <a:rPr lang="en-US" sz="2200" b="1" dirty="0">
                <a:solidFill>
                  <a:srgbClr val="0079CC"/>
                </a:solidFill>
                <a:cs typeface="Arial" panose="020B0604020202020204" pitchFamily="34" charset="0"/>
              </a:rPr>
              <a:t>; and </a:t>
            </a:r>
          </a:p>
          <a:p>
            <a:pPr algn="ctr">
              <a:buClr>
                <a:srgbClr val="0072BC"/>
              </a:buClr>
              <a:defRPr/>
            </a:pPr>
            <a:r>
              <a:rPr lang="en-US" sz="2200" b="1" dirty="0">
                <a:solidFill>
                  <a:srgbClr val="0079CC"/>
                </a:solidFill>
                <a:cs typeface="Arial" panose="020B0604020202020204" pitchFamily="34" charset="0"/>
              </a:rPr>
              <a:t>persons who are </a:t>
            </a:r>
            <a:r>
              <a:rPr lang="en-US" sz="2200" b="1" dirty="0">
                <a:solidFill>
                  <a:srgbClr val="E85E6E"/>
                </a:solidFill>
                <a:cs typeface="Arial" panose="020B0604020202020204" pitchFamily="34" charset="0"/>
              </a:rPr>
              <a:t>stateless </a:t>
            </a:r>
            <a:r>
              <a:rPr lang="en-US" sz="2200" b="1" dirty="0">
                <a:solidFill>
                  <a:srgbClr val="0079CC"/>
                </a:solidFill>
                <a:cs typeface="Arial" panose="020B0604020202020204" pitchFamily="34" charset="0"/>
              </a:rPr>
              <a:t>or whose nationality is disputed. </a:t>
            </a:r>
          </a:p>
          <a:p>
            <a:pPr marL="342900" marR="0" lvl="0" indent="-342900" algn="ctr" defTabSz="457200" rtl="0" eaLnBrk="1" fontAlgn="auto" latinLnBrk="0" hangingPunct="1">
              <a:lnSpc>
                <a:spcPct val="100000"/>
              </a:lnSpc>
              <a:spcBef>
                <a:spcPct val="20000"/>
              </a:spcBef>
              <a:spcAft>
                <a:spcPts val="0"/>
              </a:spcAft>
              <a:buClr>
                <a:srgbClr val="0072BC"/>
              </a:buClr>
              <a:buSzTx/>
              <a:buFont typeface="Arial"/>
              <a:buChar char="•"/>
              <a:tabLst/>
              <a:defRPr/>
            </a:pPr>
            <a:endParaRPr kumimoji="0" lang="en-US" sz="2200" b="1" i="0" u="none" strike="noStrike" kern="1200" cap="none" spc="0" normalizeH="0" baseline="0" noProof="0" dirty="0">
              <a:ln>
                <a:noFill/>
              </a:ln>
              <a:solidFill>
                <a:srgbClr val="0079CC"/>
              </a:solidFill>
              <a:effectLst/>
              <a:uLnTx/>
              <a:uFillTx/>
              <a:ea typeface="+mn-ea"/>
              <a:cs typeface="+mn-cs"/>
            </a:endParaRPr>
          </a:p>
          <a:p>
            <a:pPr marL="0" marR="0" lvl="0" indent="0" algn="ctr" defTabSz="457200" rtl="0" eaLnBrk="1" fontAlgn="auto" latinLnBrk="0" hangingPunct="1">
              <a:lnSpc>
                <a:spcPct val="100000"/>
              </a:lnSpc>
              <a:spcBef>
                <a:spcPct val="20000"/>
              </a:spcBef>
              <a:spcAft>
                <a:spcPts val="0"/>
              </a:spcAft>
              <a:buClr>
                <a:srgbClr val="0072BC"/>
              </a:buClr>
              <a:buSzTx/>
              <a:buNone/>
              <a:tabLst/>
              <a:defRPr/>
            </a:pPr>
            <a:endParaRPr lang="en-US" sz="2200" b="1" dirty="0">
              <a:solidFill>
                <a:srgbClr val="0079CC"/>
              </a:solidFill>
            </a:endParaRPr>
          </a:p>
        </p:txBody>
      </p:sp>
      <p:sp>
        <p:nvSpPr>
          <p:cNvPr id="5" name="Title 1">
            <a:extLst>
              <a:ext uri="{FF2B5EF4-FFF2-40B4-BE49-F238E27FC236}">
                <a16:creationId xmlns:a16="http://schemas.microsoft.com/office/drawing/2014/main" id="{534D0753-909D-4243-9D96-738473DFAF80}"/>
              </a:ext>
            </a:extLst>
          </p:cNvPr>
          <p:cNvSpPr txBox="1">
            <a:spLocks/>
          </p:cNvSpPr>
          <p:nvPr/>
        </p:nvSpPr>
        <p:spPr>
          <a:xfrm>
            <a:off x="0" y="335016"/>
            <a:ext cx="121920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UNHCR</a:t>
            </a:r>
          </a:p>
        </p:txBody>
      </p:sp>
    </p:spTree>
    <p:extLst>
      <p:ext uri="{BB962C8B-B14F-4D97-AF65-F5344CB8AC3E}">
        <p14:creationId xmlns:p14="http://schemas.microsoft.com/office/powerpoint/2010/main" val="150683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3C96A4-23CC-48A9-AE3E-7419AF27E744}"/>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1736F599-5583-E6CB-6BAD-2686A98EB4E7}"/>
              </a:ext>
            </a:extLst>
          </p:cNvPr>
          <p:cNvSpPr txBox="1"/>
          <p:nvPr/>
        </p:nvSpPr>
        <p:spPr>
          <a:xfrm>
            <a:off x="3619500" y="4695825"/>
            <a:ext cx="2819400" cy="707886"/>
          </a:xfrm>
          <a:prstGeom prst="rect">
            <a:avLst/>
          </a:prstGeom>
          <a:noFill/>
        </p:spPr>
        <p:txBody>
          <a:bodyPr wrap="square" rtlCol="0">
            <a:spAutoFit/>
          </a:bodyPr>
          <a:lstStyle/>
          <a:p>
            <a:pPr algn="ctr"/>
            <a:r>
              <a:rPr lang="en-US" sz="4000" b="1" dirty="0">
                <a:solidFill>
                  <a:schemeClr val="bg1"/>
                </a:solidFill>
              </a:rPr>
              <a:t>Thank you</a:t>
            </a:r>
          </a:p>
        </p:txBody>
      </p:sp>
      <p:pic>
        <p:nvPicPr>
          <p:cNvPr id="9" name="Picture 8" descr="A blue logo with hands and a person in a circle&#10;&#10;AI-generated content may be incorrect.">
            <a:extLst>
              <a:ext uri="{FF2B5EF4-FFF2-40B4-BE49-F238E27FC236}">
                <a16:creationId xmlns:a16="http://schemas.microsoft.com/office/drawing/2014/main" id="{801EAE2C-B7E4-A710-D97C-EC31699A658A}"/>
              </a:ext>
            </a:extLst>
          </p:cNvPr>
          <p:cNvPicPr>
            <a:picLocks noChangeAspect="1"/>
          </p:cNvPicPr>
          <p:nvPr/>
        </p:nvPicPr>
        <p:blipFill>
          <a:blip r:embed="rId4">
            <a:extLst>
              <a:ext uri="{28A0092B-C50C-407E-A947-70E740481C1C}">
                <a14:useLocalDpi xmlns:a14="http://schemas.microsoft.com/office/drawing/2010/main" val="0"/>
              </a:ext>
            </a:extLst>
          </a:blip>
          <a:srcRect l="10270" r="10301"/>
          <a:stretch>
            <a:fillRect/>
          </a:stretch>
        </p:blipFill>
        <p:spPr>
          <a:xfrm>
            <a:off x="7085223" y="0"/>
            <a:ext cx="5106777" cy="6858000"/>
          </a:xfrm>
          <a:prstGeom prst="rect">
            <a:avLst/>
          </a:prstGeom>
        </p:spPr>
      </p:pic>
    </p:spTree>
    <p:extLst>
      <p:ext uri="{BB962C8B-B14F-4D97-AF65-F5344CB8AC3E}">
        <p14:creationId xmlns:p14="http://schemas.microsoft.com/office/powerpoint/2010/main" val="198528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32CF59-2BEF-1815-7797-5C223F3C31DE}"/>
              </a:ext>
            </a:extLst>
          </p:cNvPr>
          <p:cNvPicPr>
            <a:picLocks noChangeAspect="1"/>
          </p:cNvPicPr>
          <p:nvPr/>
        </p:nvPicPr>
        <p:blipFill>
          <a:blip r:embed="rId3"/>
          <a:stretch>
            <a:fillRect/>
          </a:stretch>
        </p:blipFill>
        <p:spPr>
          <a:xfrm>
            <a:off x="3608029" y="1588202"/>
            <a:ext cx="5468347" cy="3390375"/>
          </a:xfrm>
          <a:prstGeom prst="rect">
            <a:avLst/>
          </a:prstGeom>
        </p:spPr>
      </p:pic>
      <p:sp>
        <p:nvSpPr>
          <p:cNvPr id="4" name="Title 1">
            <a:extLst>
              <a:ext uri="{FF2B5EF4-FFF2-40B4-BE49-F238E27FC236}">
                <a16:creationId xmlns:a16="http://schemas.microsoft.com/office/drawing/2014/main" id="{25587187-17D5-1568-B572-04287AEE7246}"/>
              </a:ext>
            </a:extLst>
          </p:cNvPr>
          <p:cNvSpPr txBox="1">
            <a:spLocks/>
          </p:cNvSpPr>
          <p:nvPr/>
        </p:nvSpPr>
        <p:spPr>
          <a:xfrm>
            <a:off x="1" y="281853"/>
            <a:ext cx="3848986"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What we do</a:t>
            </a:r>
          </a:p>
        </p:txBody>
      </p:sp>
      <p:sp>
        <p:nvSpPr>
          <p:cNvPr id="5" name="TextBox 4">
            <a:extLst>
              <a:ext uri="{FF2B5EF4-FFF2-40B4-BE49-F238E27FC236}">
                <a16:creationId xmlns:a16="http://schemas.microsoft.com/office/drawing/2014/main" id="{A3BA7ACB-CB69-5FE3-8378-399FAE8B060F}"/>
              </a:ext>
            </a:extLst>
          </p:cNvPr>
          <p:cNvSpPr txBox="1"/>
          <p:nvPr/>
        </p:nvSpPr>
        <p:spPr>
          <a:xfrm>
            <a:off x="1071418" y="1089891"/>
            <a:ext cx="988291" cy="923330"/>
          </a:xfrm>
          <a:prstGeom prst="rect">
            <a:avLst/>
          </a:prstGeom>
          <a:noFill/>
        </p:spPr>
        <p:txBody>
          <a:bodyPr wrap="square" rtlCol="0">
            <a:spAutoFit/>
          </a:bodyPr>
          <a:lstStyle/>
          <a:p>
            <a:pPr algn="ctr"/>
            <a:r>
              <a:rPr lang="en-US" b="1" dirty="0">
                <a:solidFill>
                  <a:schemeClr val="bg1"/>
                </a:solidFill>
              </a:rPr>
              <a:t>Access to safety</a:t>
            </a:r>
          </a:p>
        </p:txBody>
      </p:sp>
      <p:sp>
        <p:nvSpPr>
          <p:cNvPr id="6" name="Oval 5">
            <a:extLst>
              <a:ext uri="{FF2B5EF4-FFF2-40B4-BE49-F238E27FC236}">
                <a16:creationId xmlns:a16="http://schemas.microsoft.com/office/drawing/2014/main" id="{536A483B-2560-9272-682E-96867003717E}"/>
              </a:ext>
            </a:extLst>
          </p:cNvPr>
          <p:cNvSpPr/>
          <p:nvPr/>
        </p:nvSpPr>
        <p:spPr>
          <a:xfrm>
            <a:off x="2556860" y="1114808"/>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04B980E-E685-47BF-212E-F8857A607A91}"/>
              </a:ext>
            </a:extLst>
          </p:cNvPr>
          <p:cNvSpPr/>
          <p:nvPr/>
        </p:nvSpPr>
        <p:spPr>
          <a:xfrm>
            <a:off x="310169" y="2669954"/>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B970EA0-39DF-B020-D341-ED19DBB9EF48}"/>
              </a:ext>
            </a:extLst>
          </p:cNvPr>
          <p:cNvSpPr txBox="1"/>
          <p:nvPr/>
        </p:nvSpPr>
        <p:spPr>
          <a:xfrm>
            <a:off x="2568904" y="1453950"/>
            <a:ext cx="1214581" cy="523220"/>
          </a:xfrm>
          <a:prstGeom prst="rect">
            <a:avLst/>
          </a:prstGeom>
          <a:noFill/>
        </p:spPr>
        <p:txBody>
          <a:bodyPr wrap="square" rtlCol="0">
            <a:spAutoFit/>
          </a:bodyPr>
          <a:lstStyle/>
          <a:p>
            <a:pPr algn="ctr"/>
            <a:r>
              <a:rPr lang="en-US" sz="1400" b="1" dirty="0">
                <a:solidFill>
                  <a:schemeClr val="bg1"/>
                </a:solidFill>
              </a:rPr>
              <a:t>Settlements &amp; Shelter</a:t>
            </a:r>
          </a:p>
        </p:txBody>
      </p:sp>
      <p:sp>
        <p:nvSpPr>
          <p:cNvPr id="10" name="TextBox 9">
            <a:extLst>
              <a:ext uri="{FF2B5EF4-FFF2-40B4-BE49-F238E27FC236}">
                <a16:creationId xmlns:a16="http://schemas.microsoft.com/office/drawing/2014/main" id="{F14D133F-242B-D52B-91E8-0BAA01DDBCBC}"/>
              </a:ext>
            </a:extLst>
          </p:cNvPr>
          <p:cNvSpPr txBox="1"/>
          <p:nvPr/>
        </p:nvSpPr>
        <p:spPr>
          <a:xfrm>
            <a:off x="143130" y="3102666"/>
            <a:ext cx="1557334" cy="307777"/>
          </a:xfrm>
          <a:prstGeom prst="rect">
            <a:avLst/>
          </a:prstGeom>
          <a:noFill/>
        </p:spPr>
        <p:txBody>
          <a:bodyPr wrap="square" rtlCol="0">
            <a:spAutoFit/>
          </a:bodyPr>
          <a:lstStyle/>
          <a:p>
            <a:pPr algn="ctr"/>
            <a:r>
              <a:rPr lang="en-US" sz="1400" b="1" dirty="0">
                <a:solidFill>
                  <a:schemeClr val="bg1"/>
                </a:solidFill>
              </a:rPr>
              <a:t>CBI</a:t>
            </a:r>
          </a:p>
        </p:txBody>
      </p:sp>
      <p:sp>
        <p:nvSpPr>
          <p:cNvPr id="11" name="Oval 10">
            <a:extLst>
              <a:ext uri="{FF2B5EF4-FFF2-40B4-BE49-F238E27FC236}">
                <a16:creationId xmlns:a16="http://schemas.microsoft.com/office/drawing/2014/main" id="{CE33688C-25A6-8F92-2EE0-EE52A2F932A5}"/>
              </a:ext>
            </a:extLst>
          </p:cNvPr>
          <p:cNvSpPr/>
          <p:nvPr/>
        </p:nvSpPr>
        <p:spPr>
          <a:xfrm>
            <a:off x="2473911" y="3530674"/>
            <a:ext cx="1300180" cy="1274404"/>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41018D0-7404-9854-4251-4930F5C826E2}"/>
              </a:ext>
            </a:extLst>
          </p:cNvPr>
          <p:cNvSpPr txBox="1"/>
          <p:nvPr/>
        </p:nvSpPr>
        <p:spPr>
          <a:xfrm>
            <a:off x="2465989" y="3914485"/>
            <a:ext cx="1394691" cy="523220"/>
          </a:xfrm>
          <a:prstGeom prst="rect">
            <a:avLst/>
          </a:prstGeom>
          <a:noFill/>
        </p:spPr>
        <p:txBody>
          <a:bodyPr wrap="square" rtlCol="0">
            <a:spAutoFit/>
          </a:bodyPr>
          <a:lstStyle/>
          <a:p>
            <a:pPr algn="ctr"/>
            <a:r>
              <a:rPr lang="en-US" sz="1400" b="1" dirty="0">
                <a:solidFill>
                  <a:schemeClr val="bg1"/>
                </a:solidFill>
              </a:rPr>
              <a:t>Coordinating assistance</a:t>
            </a:r>
          </a:p>
        </p:txBody>
      </p:sp>
      <p:sp>
        <p:nvSpPr>
          <p:cNvPr id="13" name="Oval 12">
            <a:extLst>
              <a:ext uri="{FF2B5EF4-FFF2-40B4-BE49-F238E27FC236}">
                <a16:creationId xmlns:a16="http://schemas.microsoft.com/office/drawing/2014/main" id="{4FBBA13F-5032-FF90-C492-5B4D12F666A5}"/>
              </a:ext>
            </a:extLst>
          </p:cNvPr>
          <p:cNvSpPr/>
          <p:nvPr/>
        </p:nvSpPr>
        <p:spPr>
          <a:xfrm>
            <a:off x="4021685" y="4752753"/>
            <a:ext cx="1039413" cy="959401"/>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4EB6F71-2B0C-4062-E51A-16A91C384666}"/>
              </a:ext>
            </a:extLst>
          </p:cNvPr>
          <p:cNvSpPr/>
          <p:nvPr/>
        </p:nvSpPr>
        <p:spPr>
          <a:xfrm>
            <a:off x="5008903" y="5348177"/>
            <a:ext cx="1072920" cy="978195"/>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E1866F8-72A2-8712-BB10-BD931F58CE3F}"/>
              </a:ext>
            </a:extLst>
          </p:cNvPr>
          <p:cNvSpPr txBox="1"/>
          <p:nvPr/>
        </p:nvSpPr>
        <p:spPr>
          <a:xfrm>
            <a:off x="4838993" y="5648572"/>
            <a:ext cx="1394691" cy="307777"/>
          </a:xfrm>
          <a:prstGeom prst="rect">
            <a:avLst/>
          </a:prstGeom>
          <a:noFill/>
        </p:spPr>
        <p:txBody>
          <a:bodyPr wrap="square" rtlCol="0">
            <a:spAutoFit/>
          </a:bodyPr>
          <a:lstStyle/>
          <a:p>
            <a:pPr algn="ctr"/>
            <a:r>
              <a:rPr lang="en-US" sz="1400" b="1" dirty="0">
                <a:solidFill>
                  <a:schemeClr val="bg1"/>
                </a:solidFill>
              </a:rPr>
              <a:t>Advocacy</a:t>
            </a:r>
          </a:p>
        </p:txBody>
      </p:sp>
      <p:sp>
        <p:nvSpPr>
          <p:cNvPr id="17" name="Oval 16">
            <a:extLst>
              <a:ext uri="{FF2B5EF4-FFF2-40B4-BE49-F238E27FC236}">
                <a16:creationId xmlns:a16="http://schemas.microsoft.com/office/drawing/2014/main" id="{46D85958-C30F-62D8-0678-200F85FEAC80}"/>
              </a:ext>
            </a:extLst>
          </p:cNvPr>
          <p:cNvSpPr/>
          <p:nvPr/>
        </p:nvSpPr>
        <p:spPr>
          <a:xfrm>
            <a:off x="6253017" y="5314949"/>
            <a:ext cx="1147907" cy="1114425"/>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E57FD11-FB84-DEB3-D0E4-1DF3FFC6CF85}"/>
              </a:ext>
            </a:extLst>
          </p:cNvPr>
          <p:cNvSpPr txBox="1"/>
          <p:nvPr/>
        </p:nvSpPr>
        <p:spPr>
          <a:xfrm>
            <a:off x="6271397" y="5507235"/>
            <a:ext cx="1094510" cy="692497"/>
          </a:xfrm>
          <a:prstGeom prst="rect">
            <a:avLst/>
          </a:prstGeom>
          <a:noFill/>
        </p:spPr>
        <p:txBody>
          <a:bodyPr wrap="square" rtlCol="0">
            <a:spAutoFit/>
          </a:bodyPr>
          <a:lstStyle/>
          <a:p>
            <a:pPr algn="ctr"/>
            <a:r>
              <a:rPr lang="en-US" sz="1300" b="1" dirty="0">
                <a:solidFill>
                  <a:schemeClr val="bg1"/>
                </a:solidFill>
              </a:rPr>
              <a:t>Advice on mixed movements</a:t>
            </a:r>
          </a:p>
        </p:txBody>
      </p:sp>
      <p:sp>
        <p:nvSpPr>
          <p:cNvPr id="19" name="Oval 18">
            <a:extLst>
              <a:ext uri="{FF2B5EF4-FFF2-40B4-BE49-F238E27FC236}">
                <a16:creationId xmlns:a16="http://schemas.microsoft.com/office/drawing/2014/main" id="{B3D657C1-8074-5BB5-DC44-6957C2E332DF}"/>
              </a:ext>
            </a:extLst>
          </p:cNvPr>
          <p:cNvSpPr/>
          <p:nvPr/>
        </p:nvSpPr>
        <p:spPr>
          <a:xfrm>
            <a:off x="8796776" y="2188804"/>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E867C44-44A2-0BA4-6E6E-C83962184A0A}"/>
              </a:ext>
            </a:extLst>
          </p:cNvPr>
          <p:cNvSpPr/>
          <p:nvPr/>
        </p:nvSpPr>
        <p:spPr>
          <a:xfrm>
            <a:off x="10019735" y="1503701"/>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B3B8664-ECA3-0CAC-FEF9-7DF6214E13F2}"/>
              </a:ext>
            </a:extLst>
          </p:cNvPr>
          <p:cNvSpPr/>
          <p:nvPr/>
        </p:nvSpPr>
        <p:spPr>
          <a:xfrm>
            <a:off x="8659088" y="450112"/>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CFA5694-BC43-7EAA-A22F-BCC0E8FF0ABE}"/>
              </a:ext>
            </a:extLst>
          </p:cNvPr>
          <p:cNvSpPr txBox="1"/>
          <p:nvPr/>
        </p:nvSpPr>
        <p:spPr>
          <a:xfrm>
            <a:off x="8597228" y="903766"/>
            <a:ext cx="1394691" cy="307777"/>
          </a:xfrm>
          <a:prstGeom prst="rect">
            <a:avLst/>
          </a:prstGeom>
          <a:noFill/>
        </p:spPr>
        <p:txBody>
          <a:bodyPr wrap="square" rtlCol="0">
            <a:spAutoFit/>
          </a:bodyPr>
          <a:lstStyle/>
          <a:p>
            <a:pPr algn="ctr"/>
            <a:r>
              <a:rPr lang="en-US" sz="1400" b="1" dirty="0">
                <a:solidFill>
                  <a:schemeClr val="bg1"/>
                </a:solidFill>
              </a:rPr>
              <a:t>Education</a:t>
            </a:r>
          </a:p>
        </p:txBody>
      </p:sp>
      <p:sp>
        <p:nvSpPr>
          <p:cNvPr id="23" name="TextBox 22">
            <a:extLst>
              <a:ext uri="{FF2B5EF4-FFF2-40B4-BE49-F238E27FC236}">
                <a16:creationId xmlns:a16="http://schemas.microsoft.com/office/drawing/2014/main" id="{04F0D0CF-E3AF-2C30-22A0-D4C123158C26}"/>
              </a:ext>
            </a:extLst>
          </p:cNvPr>
          <p:cNvSpPr txBox="1"/>
          <p:nvPr/>
        </p:nvSpPr>
        <p:spPr>
          <a:xfrm>
            <a:off x="9906107" y="1929970"/>
            <a:ext cx="1394691" cy="307777"/>
          </a:xfrm>
          <a:prstGeom prst="rect">
            <a:avLst/>
          </a:prstGeom>
          <a:noFill/>
        </p:spPr>
        <p:txBody>
          <a:bodyPr wrap="square" rtlCol="0">
            <a:spAutoFit/>
          </a:bodyPr>
          <a:lstStyle/>
          <a:p>
            <a:pPr algn="ctr"/>
            <a:r>
              <a:rPr lang="en-US" sz="1400" b="1" dirty="0">
                <a:solidFill>
                  <a:schemeClr val="bg1"/>
                </a:solidFill>
              </a:rPr>
              <a:t>Livelihoods</a:t>
            </a:r>
          </a:p>
        </p:txBody>
      </p:sp>
      <p:sp>
        <p:nvSpPr>
          <p:cNvPr id="24" name="TextBox 23">
            <a:extLst>
              <a:ext uri="{FF2B5EF4-FFF2-40B4-BE49-F238E27FC236}">
                <a16:creationId xmlns:a16="http://schemas.microsoft.com/office/drawing/2014/main" id="{FDAE1671-20A5-E460-07F5-D0C4DE999265}"/>
              </a:ext>
            </a:extLst>
          </p:cNvPr>
          <p:cNvSpPr txBox="1"/>
          <p:nvPr/>
        </p:nvSpPr>
        <p:spPr>
          <a:xfrm>
            <a:off x="8690988" y="2531943"/>
            <a:ext cx="1394691" cy="523220"/>
          </a:xfrm>
          <a:prstGeom prst="rect">
            <a:avLst/>
          </a:prstGeom>
          <a:noFill/>
        </p:spPr>
        <p:txBody>
          <a:bodyPr wrap="square" rtlCol="0">
            <a:spAutoFit/>
          </a:bodyPr>
          <a:lstStyle/>
          <a:p>
            <a:pPr algn="ctr"/>
            <a:r>
              <a:rPr lang="en-US" sz="1400" b="1" dirty="0">
                <a:solidFill>
                  <a:schemeClr val="bg1"/>
                </a:solidFill>
              </a:rPr>
              <a:t>Long term solutions</a:t>
            </a:r>
          </a:p>
        </p:txBody>
      </p:sp>
      <p:sp>
        <p:nvSpPr>
          <p:cNvPr id="25" name="Oval 24">
            <a:extLst>
              <a:ext uri="{FF2B5EF4-FFF2-40B4-BE49-F238E27FC236}">
                <a16:creationId xmlns:a16="http://schemas.microsoft.com/office/drawing/2014/main" id="{715CFECE-ECCC-5EE1-001E-B6F2A37B7D66}"/>
              </a:ext>
            </a:extLst>
          </p:cNvPr>
          <p:cNvSpPr/>
          <p:nvPr/>
        </p:nvSpPr>
        <p:spPr>
          <a:xfrm>
            <a:off x="7387693" y="5104273"/>
            <a:ext cx="1192782" cy="1062611"/>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BDD9B51-BBB9-475A-45B6-796FE0FEF6F4}"/>
              </a:ext>
            </a:extLst>
          </p:cNvPr>
          <p:cNvSpPr txBox="1"/>
          <p:nvPr/>
        </p:nvSpPr>
        <p:spPr>
          <a:xfrm>
            <a:off x="7306500" y="5314450"/>
            <a:ext cx="1394691" cy="523220"/>
          </a:xfrm>
          <a:prstGeom prst="rect">
            <a:avLst/>
          </a:prstGeom>
          <a:noFill/>
        </p:spPr>
        <p:txBody>
          <a:bodyPr wrap="square" rtlCol="0">
            <a:spAutoFit/>
          </a:bodyPr>
          <a:lstStyle/>
          <a:p>
            <a:pPr algn="ctr"/>
            <a:r>
              <a:rPr lang="en-US" sz="1400" b="1" dirty="0">
                <a:solidFill>
                  <a:schemeClr val="bg1"/>
                </a:solidFill>
              </a:rPr>
              <a:t>Ending statelessness</a:t>
            </a:r>
          </a:p>
        </p:txBody>
      </p:sp>
      <p:sp>
        <p:nvSpPr>
          <p:cNvPr id="27" name="Oval 26">
            <a:extLst>
              <a:ext uri="{FF2B5EF4-FFF2-40B4-BE49-F238E27FC236}">
                <a16:creationId xmlns:a16="http://schemas.microsoft.com/office/drawing/2014/main" id="{01D41771-498F-8F07-1C8E-439A15739441}"/>
              </a:ext>
            </a:extLst>
          </p:cNvPr>
          <p:cNvSpPr/>
          <p:nvPr/>
        </p:nvSpPr>
        <p:spPr>
          <a:xfrm>
            <a:off x="930080" y="1290191"/>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DEBC4DC-2721-3F36-D2E3-56F47CFA6C81}"/>
              </a:ext>
            </a:extLst>
          </p:cNvPr>
          <p:cNvSpPr txBox="1"/>
          <p:nvPr/>
        </p:nvSpPr>
        <p:spPr>
          <a:xfrm>
            <a:off x="1037842" y="1390774"/>
            <a:ext cx="988291" cy="923330"/>
          </a:xfrm>
          <a:prstGeom prst="rect">
            <a:avLst/>
          </a:prstGeom>
          <a:noFill/>
        </p:spPr>
        <p:txBody>
          <a:bodyPr wrap="square" rtlCol="0">
            <a:spAutoFit/>
          </a:bodyPr>
          <a:lstStyle/>
          <a:p>
            <a:pPr algn="ctr"/>
            <a:r>
              <a:rPr lang="en-US" b="1" dirty="0">
                <a:solidFill>
                  <a:schemeClr val="bg1"/>
                </a:solidFill>
              </a:rPr>
              <a:t>Access to safety</a:t>
            </a:r>
          </a:p>
        </p:txBody>
      </p:sp>
      <p:sp>
        <p:nvSpPr>
          <p:cNvPr id="29" name="Oval 28">
            <a:extLst>
              <a:ext uri="{FF2B5EF4-FFF2-40B4-BE49-F238E27FC236}">
                <a16:creationId xmlns:a16="http://schemas.microsoft.com/office/drawing/2014/main" id="{EF01FBF1-A69C-8200-4BE3-9083003CB299}"/>
              </a:ext>
            </a:extLst>
          </p:cNvPr>
          <p:cNvSpPr/>
          <p:nvPr/>
        </p:nvSpPr>
        <p:spPr>
          <a:xfrm>
            <a:off x="996426" y="3692559"/>
            <a:ext cx="1228437" cy="1173018"/>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049B223-C3A6-CF13-1303-03C010147A3A}"/>
              </a:ext>
            </a:extLst>
          </p:cNvPr>
          <p:cNvSpPr txBox="1"/>
          <p:nvPr/>
        </p:nvSpPr>
        <p:spPr>
          <a:xfrm>
            <a:off x="1025821" y="4129750"/>
            <a:ext cx="1214581" cy="307777"/>
          </a:xfrm>
          <a:prstGeom prst="rect">
            <a:avLst/>
          </a:prstGeom>
          <a:noFill/>
        </p:spPr>
        <p:txBody>
          <a:bodyPr wrap="square" rtlCol="0">
            <a:spAutoFit/>
          </a:bodyPr>
          <a:lstStyle/>
          <a:p>
            <a:pPr algn="ctr"/>
            <a:r>
              <a:rPr lang="en-US" sz="1400" b="1" dirty="0">
                <a:solidFill>
                  <a:schemeClr val="bg1"/>
                </a:solidFill>
              </a:rPr>
              <a:t>WASH</a:t>
            </a:r>
          </a:p>
        </p:txBody>
      </p:sp>
      <p:sp>
        <p:nvSpPr>
          <p:cNvPr id="31" name="TextBox 30">
            <a:extLst>
              <a:ext uri="{FF2B5EF4-FFF2-40B4-BE49-F238E27FC236}">
                <a16:creationId xmlns:a16="http://schemas.microsoft.com/office/drawing/2014/main" id="{3EFCAA4D-454E-8653-DB5D-3F6F5DA15F96}"/>
              </a:ext>
            </a:extLst>
          </p:cNvPr>
          <p:cNvSpPr txBox="1"/>
          <p:nvPr/>
        </p:nvSpPr>
        <p:spPr>
          <a:xfrm>
            <a:off x="3843077" y="5089255"/>
            <a:ext cx="1394691" cy="307777"/>
          </a:xfrm>
          <a:prstGeom prst="rect">
            <a:avLst/>
          </a:prstGeom>
          <a:noFill/>
        </p:spPr>
        <p:txBody>
          <a:bodyPr wrap="square" rtlCol="0">
            <a:spAutoFit/>
          </a:bodyPr>
          <a:lstStyle/>
          <a:p>
            <a:pPr algn="ctr"/>
            <a:r>
              <a:rPr lang="en-US" sz="1400" b="1" dirty="0">
                <a:solidFill>
                  <a:schemeClr val="bg1"/>
                </a:solidFill>
              </a:rPr>
              <a:t>Protection</a:t>
            </a:r>
          </a:p>
        </p:txBody>
      </p:sp>
      <p:cxnSp>
        <p:nvCxnSpPr>
          <p:cNvPr id="3" name="Straight Connector 2">
            <a:extLst>
              <a:ext uri="{FF2B5EF4-FFF2-40B4-BE49-F238E27FC236}">
                <a16:creationId xmlns:a16="http://schemas.microsoft.com/office/drawing/2014/main" id="{80DFC08C-8FC5-FF01-4F60-A1B9C0120698}"/>
              </a:ext>
            </a:extLst>
          </p:cNvPr>
          <p:cNvCxnSpPr/>
          <p:nvPr/>
        </p:nvCxnSpPr>
        <p:spPr>
          <a:xfrm flipH="1" flipV="1">
            <a:off x="3533775" y="1895475"/>
            <a:ext cx="733425" cy="37147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76F2DCC2-EFCD-BC50-B88C-5659C7CAE72F}"/>
              </a:ext>
            </a:extLst>
          </p:cNvPr>
          <p:cNvCxnSpPr/>
          <p:nvPr/>
        </p:nvCxnSpPr>
        <p:spPr>
          <a:xfrm flipH="1" flipV="1">
            <a:off x="2000250" y="2162175"/>
            <a:ext cx="2352675" cy="37147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4E21FDD-3709-197C-A554-55C4D6D605DC}"/>
              </a:ext>
            </a:extLst>
          </p:cNvPr>
          <p:cNvCxnSpPr/>
          <p:nvPr/>
        </p:nvCxnSpPr>
        <p:spPr>
          <a:xfrm flipH="1">
            <a:off x="1276350" y="2590800"/>
            <a:ext cx="3190875" cy="44767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851998A-78BC-8AF6-FC34-70C4E36B2F5B}"/>
              </a:ext>
            </a:extLst>
          </p:cNvPr>
          <p:cNvCxnSpPr>
            <a:cxnSpLocks/>
          </p:cNvCxnSpPr>
          <p:nvPr/>
        </p:nvCxnSpPr>
        <p:spPr>
          <a:xfrm flipH="1">
            <a:off x="1895475" y="2590800"/>
            <a:ext cx="2609850" cy="127635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C1316784-6D56-D744-3508-CE3DB27D9C6B}"/>
              </a:ext>
            </a:extLst>
          </p:cNvPr>
          <p:cNvCxnSpPr/>
          <p:nvPr/>
        </p:nvCxnSpPr>
        <p:spPr>
          <a:xfrm flipH="1">
            <a:off x="3305175" y="2628900"/>
            <a:ext cx="1238250" cy="114300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6715164-65F5-43F7-1BEC-FB0508750CB3}"/>
              </a:ext>
            </a:extLst>
          </p:cNvPr>
          <p:cNvCxnSpPr>
            <a:cxnSpLocks/>
          </p:cNvCxnSpPr>
          <p:nvPr/>
        </p:nvCxnSpPr>
        <p:spPr>
          <a:xfrm flipV="1">
            <a:off x="4695825" y="4667250"/>
            <a:ext cx="1152525" cy="21907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4DFFB76-1888-B982-DF7A-B7512249BCE4}"/>
              </a:ext>
            </a:extLst>
          </p:cNvPr>
          <p:cNvCxnSpPr/>
          <p:nvPr/>
        </p:nvCxnSpPr>
        <p:spPr>
          <a:xfrm flipV="1">
            <a:off x="5743575" y="4695825"/>
            <a:ext cx="238125" cy="77152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E3B9F46-5066-7091-39B9-C4EC6586A741}"/>
              </a:ext>
            </a:extLst>
          </p:cNvPr>
          <p:cNvCxnSpPr/>
          <p:nvPr/>
        </p:nvCxnSpPr>
        <p:spPr>
          <a:xfrm flipH="1" flipV="1">
            <a:off x="6619875" y="4800600"/>
            <a:ext cx="114300" cy="64770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2032448C-43A3-4FFC-B78E-88C754C546A2}"/>
              </a:ext>
            </a:extLst>
          </p:cNvPr>
          <p:cNvCxnSpPr/>
          <p:nvPr/>
        </p:nvCxnSpPr>
        <p:spPr>
          <a:xfrm flipH="1" flipV="1">
            <a:off x="6867525" y="4667250"/>
            <a:ext cx="762000" cy="64770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A684CC0-BD3A-2FCF-F189-DB54EE323FB3}"/>
              </a:ext>
            </a:extLst>
          </p:cNvPr>
          <p:cNvCxnSpPr/>
          <p:nvPr/>
        </p:nvCxnSpPr>
        <p:spPr>
          <a:xfrm flipV="1">
            <a:off x="8277225" y="1228725"/>
            <a:ext cx="790575" cy="657225"/>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A7D9867E-8DFB-07FC-309D-09CFB91CBEF5}"/>
              </a:ext>
            </a:extLst>
          </p:cNvPr>
          <p:cNvCxnSpPr/>
          <p:nvPr/>
        </p:nvCxnSpPr>
        <p:spPr>
          <a:xfrm flipV="1">
            <a:off x="8391525" y="1800225"/>
            <a:ext cx="1962150" cy="32385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61202A2-9BC0-6010-AA0D-E185B36F0361}"/>
              </a:ext>
            </a:extLst>
          </p:cNvPr>
          <p:cNvCxnSpPr/>
          <p:nvPr/>
        </p:nvCxnSpPr>
        <p:spPr>
          <a:xfrm>
            <a:off x="8401050" y="2390775"/>
            <a:ext cx="723900" cy="13335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280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pushing a stack of blankets&#10;&#10;AI-generated content may be incorrect.">
            <a:extLst>
              <a:ext uri="{FF2B5EF4-FFF2-40B4-BE49-F238E27FC236}">
                <a16:creationId xmlns:a16="http://schemas.microsoft.com/office/drawing/2014/main" id="{769A3469-4FBD-C772-E985-492A174BB5C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04999" y="0"/>
            <a:ext cx="10287001" cy="6858000"/>
          </a:xfrm>
          <a:prstGeom prst="rect">
            <a:avLst/>
          </a:prstGeom>
        </p:spPr>
      </p:pic>
      <p:sp>
        <p:nvSpPr>
          <p:cNvPr id="8" name="Title 1">
            <a:extLst>
              <a:ext uri="{FF2B5EF4-FFF2-40B4-BE49-F238E27FC236}">
                <a16:creationId xmlns:a16="http://schemas.microsoft.com/office/drawing/2014/main" id="{AD3C95F6-2B0E-4168-A6CB-0970F6A0C7F3}"/>
              </a:ext>
            </a:extLst>
          </p:cNvPr>
          <p:cNvSpPr txBox="1">
            <a:spLocks/>
          </p:cNvSpPr>
          <p:nvPr/>
        </p:nvSpPr>
        <p:spPr>
          <a:xfrm>
            <a:off x="1" y="281853"/>
            <a:ext cx="3848986"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Global Pre</a:t>
            </a:r>
            <a:r>
              <a:rPr lang="en-US" sz="3200" dirty="0">
                <a:solidFill>
                  <a:srgbClr val="FFFFFF"/>
                </a:solidFill>
              </a:rPr>
              <a:t>s</a:t>
            </a:r>
            <a:r>
              <a:rPr kumimoji="0" lang="en-US" sz="3200" b="1" i="0" u="none" strike="noStrike" kern="1200" cap="none" spc="0" normalizeH="0" baseline="0" noProof="0" dirty="0" err="1">
                <a:ln>
                  <a:noFill/>
                </a:ln>
                <a:solidFill>
                  <a:srgbClr val="FFFFFF"/>
                </a:solidFill>
                <a:effectLst/>
                <a:uLnTx/>
                <a:uFillTx/>
                <a:ea typeface="+mj-ea"/>
                <a:cs typeface="+mj-cs"/>
              </a:rPr>
              <a:t>en</a:t>
            </a:r>
            <a:r>
              <a:rPr lang="en-US" sz="3200" dirty="0" err="1">
                <a:solidFill>
                  <a:srgbClr val="FFFFFF"/>
                </a:solidFill>
              </a:rPr>
              <a:t>ce</a:t>
            </a:r>
            <a:r>
              <a:rPr lang="en-US" sz="3200" dirty="0">
                <a:solidFill>
                  <a:srgbClr val="FFFFFF"/>
                </a:solidFill>
              </a:rPr>
              <a:t> </a:t>
            </a:r>
            <a:endParaRPr kumimoji="0" lang="en-US" sz="3200" b="1" i="0" u="none" strike="noStrike" kern="1200" cap="none" spc="0" normalizeH="0" baseline="0" noProof="0" dirty="0">
              <a:ln>
                <a:noFill/>
              </a:ln>
              <a:solidFill>
                <a:srgbClr val="FFFFFF"/>
              </a:solidFill>
              <a:effectLst/>
              <a:uLnTx/>
              <a:uFillTx/>
              <a:ea typeface="+mj-ea"/>
              <a:cs typeface="+mj-cs"/>
            </a:endParaRPr>
          </a:p>
        </p:txBody>
      </p:sp>
      <p:pic>
        <p:nvPicPr>
          <p:cNvPr id="4" name="Picture 3">
            <a:extLst>
              <a:ext uri="{FF2B5EF4-FFF2-40B4-BE49-F238E27FC236}">
                <a16:creationId xmlns:a16="http://schemas.microsoft.com/office/drawing/2014/main" id="{9C1F71D2-EED8-3B3E-66EF-5A49F14FA7CE}"/>
              </a:ext>
            </a:extLst>
          </p:cNvPr>
          <p:cNvPicPr>
            <a:picLocks noChangeAspect="1"/>
          </p:cNvPicPr>
          <p:nvPr/>
        </p:nvPicPr>
        <p:blipFill>
          <a:blip r:embed="rId4"/>
          <a:stretch>
            <a:fillRect/>
          </a:stretch>
        </p:blipFill>
        <p:spPr>
          <a:xfrm>
            <a:off x="318977" y="1425255"/>
            <a:ext cx="2119233" cy="3545510"/>
          </a:xfrm>
          <a:prstGeom prst="rect">
            <a:avLst/>
          </a:prstGeom>
        </p:spPr>
      </p:pic>
      <p:pic>
        <p:nvPicPr>
          <p:cNvPr id="6" name="Picture 5">
            <a:extLst>
              <a:ext uri="{FF2B5EF4-FFF2-40B4-BE49-F238E27FC236}">
                <a16:creationId xmlns:a16="http://schemas.microsoft.com/office/drawing/2014/main" id="{100BB849-4495-B6C3-0199-0330E987CD80}"/>
              </a:ext>
            </a:extLst>
          </p:cNvPr>
          <p:cNvPicPr>
            <a:picLocks noChangeAspect="1"/>
          </p:cNvPicPr>
          <p:nvPr/>
        </p:nvPicPr>
        <p:blipFill>
          <a:blip r:embed="rId5"/>
          <a:stretch>
            <a:fillRect/>
          </a:stretch>
        </p:blipFill>
        <p:spPr>
          <a:xfrm>
            <a:off x="265814" y="5280794"/>
            <a:ext cx="3048425" cy="895475"/>
          </a:xfrm>
          <a:prstGeom prst="rect">
            <a:avLst/>
          </a:prstGeom>
        </p:spPr>
      </p:pic>
      <p:pic>
        <p:nvPicPr>
          <p:cNvPr id="10" name="Picture 9">
            <a:extLst>
              <a:ext uri="{FF2B5EF4-FFF2-40B4-BE49-F238E27FC236}">
                <a16:creationId xmlns:a16="http://schemas.microsoft.com/office/drawing/2014/main" id="{5229E7D4-6135-BC5F-B3AA-288342807D2B}"/>
              </a:ext>
            </a:extLst>
          </p:cNvPr>
          <p:cNvPicPr>
            <a:picLocks noChangeAspect="1"/>
          </p:cNvPicPr>
          <p:nvPr/>
        </p:nvPicPr>
        <p:blipFill>
          <a:blip r:embed="rId6"/>
          <a:stretch>
            <a:fillRect/>
          </a:stretch>
        </p:blipFill>
        <p:spPr>
          <a:xfrm>
            <a:off x="8108645" y="1286539"/>
            <a:ext cx="3762900" cy="2395868"/>
          </a:xfrm>
          <a:prstGeom prst="rect">
            <a:avLst/>
          </a:prstGeom>
        </p:spPr>
      </p:pic>
    </p:spTree>
    <p:extLst>
      <p:ext uri="{BB962C8B-B14F-4D97-AF65-F5344CB8AC3E}">
        <p14:creationId xmlns:p14="http://schemas.microsoft.com/office/powerpoint/2010/main" val="4623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group of men sitting around a table&#10;&#10;AI-generated content may be incorrect.">
            <a:extLst>
              <a:ext uri="{FF2B5EF4-FFF2-40B4-BE49-F238E27FC236}">
                <a16:creationId xmlns:a16="http://schemas.microsoft.com/office/drawing/2014/main" id="{646FEA96-091E-FDD7-30E4-CC76096915E7}"/>
              </a:ext>
            </a:extLst>
          </p:cNvPr>
          <p:cNvPicPr>
            <a:picLocks noChangeAspect="1"/>
          </p:cNvPicPr>
          <p:nvPr/>
        </p:nvPicPr>
        <p:blipFill>
          <a:blip r:embed="rId2"/>
          <a:srcRect r="444"/>
          <a:stretch>
            <a:fillRect/>
          </a:stretch>
        </p:blipFill>
        <p:spPr>
          <a:xfrm>
            <a:off x="20" y="10"/>
            <a:ext cx="12191980" cy="6857990"/>
          </a:xfrm>
          <a:prstGeom prst="rect">
            <a:avLst/>
          </a:prstGeom>
        </p:spPr>
      </p:pic>
      <p:sp>
        <p:nvSpPr>
          <p:cNvPr id="11" name="Freeform: Shape 10">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group of people in a narrow alley&#10;&#10;AI-generated content may be incorrect.">
            <a:extLst>
              <a:ext uri="{FF2B5EF4-FFF2-40B4-BE49-F238E27FC236}">
                <a16:creationId xmlns:a16="http://schemas.microsoft.com/office/drawing/2014/main" id="{C0DC8D96-0C70-5D40-F9F9-DA732CF5E125}"/>
              </a:ext>
            </a:extLst>
          </p:cNvPr>
          <p:cNvPicPr>
            <a:picLocks noChangeAspect="1"/>
          </p:cNvPicPr>
          <p:nvPr/>
        </p:nvPicPr>
        <p:blipFill>
          <a:blip r:embed="rId3"/>
          <a:srcRect r="21726"/>
          <a:stretch>
            <a:fillRect/>
          </a:stretch>
        </p:blipFill>
        <p:spPr>
          <a:xfrm>
            <a:off x="5063089" y="1"/>
            <a:ext cx="7128913" cy="6853457"/>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sp>
        <p:nvSpPr>
          <p:cNvPr id="13" name="TextBox 12">
            <a:extLst>
              <a:ext uri="{FF2B5EF4-FFF2-40B4-BE49-F238E27FC236}">
                <a16:creationId xmlns:a16="http://schemas.microsoft.com/office/drawing/2014/main" id="{DDA8FADE-718A-1739-16C4-6C5147F78C3C}"/>
              </a:ext>
            </a:extLst>
          </p:cNvPr>
          <p:cNvSpPr txBox="1"/>
          <p:nvPr/>
        </p:nvSpPr>
        <p:spPr>
          <a:xfrm>
            <a:off x="10395284" y="1505636"/>
            <a:ext cx="1652337" cy="1815882"/>
          </a:xfrm>
          <a:prstGeom prst="rect">
            <a:avLst/>
          </a:prstGeom>
          <a:noFill/>
        </p:spPr>
        <p:txBody>
          <a:bodyPr wrap="square">
            <a:spAutoFit/>
          </a:bodyPr>
          <a:lstStyle/>
          <a:p>
            <a:r>
              <a:rPr lang="en-US" sz="1600" b="1" i="0" dirty="0">
                <a:solidFill>
                  <a:schemeClr val="bg1"/>
                </a:solidFill>
                <a:effectLst/>
                <a:latin typeface="+mj-lt"/>
                <a:cs typeface="Arial" panose="020B0604020202020204" pitchFamily="34" charset="0"/>
              </a:rPr>
              <a:t>Refugees from Eastern Europe pictured in a camp in Germany after the Second World War</a:t>
            </a:r>
            <a:endParaRPr lang="en-US" sz="1600" b="1" dirty="0">
              <a:solidFill>
                <a:schemeClr val="bg1"/>
              </a:solidFill>
              <a:latin typeface="+mj-lt"/>
              <a:cs typeface="Arial" panose="020B0604020202020204" pitchFamily="34" charset="0"/>
            </a:endParaRPr>
          </a:p>
        </p:txBody>
      </p:sp>
      <p:sp>
        <p:nvSpPr>
          <p:cNvPr id="19" name="TextBox 18">
            <a:extLst>
              <a:ext uri="{FF2B5EF4-FFF2-40B4-BE49-F238E27FC236}">
                <a16:creationId xmlns:a16="http://schemas.microsoft.com/office/drawing/2014/main" id="{B731441D-BB39-22A3-8F88-8F12627F473A}"/>
              </a:ext>
            </a:extLst>
          </p:cNvPr>
          <p:cNvSpPr txBox="1"/>
          <p:nvPr/>
        </p:nvSpPr>
        <p:spPr>
          <a:xfrm>
            <a:off x="601579" y="6342331"/>
            <a:ext cx="4050632" cy="338554"/>
          </a:xfrm>
          <a:prstGeom prst="rect">
            <a:avLst/>
          </a:prstGeom>
          <a:noFill/>
        </p:spPr>
        <p:txBody>
          <a:bodyPr wrap="square">
            <a:spAutoFit/>
          </a:bodyPr>
          <a:lstStyle/>
          <a:p>
            <a:r>
              <a:rPr lang="en-US" sz="1600" b="1" i="0" dirty="0">
                <a:solidFill>
                  <a:schemeClr val="bg1"/>
                </a:solidFill>
                <a:effectLst/>
                <a:latin typeface="+mj-lt"/>
                <a:cs typeface="Arial" panose="020B0604020202020204" pitchFamily="34" charset="0"/>
              </a:rPr>
              <a:t>Signing of the Refugee Convention</a:t>
            </a:r>
            <a:endParaRPr lang="en-US" sz="1600" b="1" dirty="0">
              <a:solidFill>
                <a:schemeClr val="bg1"/>
              </a:solidFill>
              <a:latin typeface="+mj-lt"/>
              <a:cs typeface="Arial" panose="020B0604020202020204" pitchFamily="34" charset="0"/>
            </a:endParaRPr>
          </a:p>
        </p:txBody>
      </p:sp>
      <p:sp>
        <p:nvSpPr>
          <p:cNvPr id="21" name="Title 1">
            <a:extLst>
              <a:ext uri="{FF2B5EF4-FFF2-40B4-BE49-F238E27FC236}">
                <a16:creationId xmlns:a16="http://schemas.microsoft.com/office/drawing/2014/main" id="{D4CEAD00-18FC-D148-4D51-59BB93F95C15}"/>
              </a:ext>
            </a:extLst>
          </p:cNvPr>
          <p:cNvSpPr txBox="1">
            <a:spLocks/>
          </p:cNvSpPr>
          <p:nvPr/>
        </p:nvSpPr>
        <p:spPr>
          <a:xfrm>
            <a:off x="0" y="335016"/>
            <a:ext cx="121920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75th Anniversary of the Refugee Convention</a:t>
            </a:r>
          </a:p>
        </p:txBody>
      </p:sp>
    </p:spTree>
    <p:extLst>
      <p:ext uri="{BB962C8B-B14F-4D97-AF65-F5344CB8AC3E}">
        <p14:creationId xmlns:p14="http://schemas.microsoft.com/office/powerpoint/2010/main" val="265608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5827FFF-ECB7-06EB-10DD-AA60AA52721F}"/>
              </a:ext>
            </a:extLst>
          </p:cNvPr>
          <p:cNvPicPr>
            <a:picLocks noChangeAspect="1"/>
          </p:cNvPicPr>
          <p:nvPr/>
        </p:nvPicPr>
        <p:blipFill>
          <a:blip r:embed="rId3"/>
          <a:stretch>
            <a:fillRect/>
          </a:stretch>
        </p:blipFill>
        <p:spPr>
          <a:xfrm>
            <a:off x="763232" y="1484789"/>
            <a:ext cx="2148661" cy="3199992"/>
          </a:xfrm>
          <a:prstGeom prst="rect">
            <a:avLst/>
          </a:prstGeom>
        </p:spPr>
      </p:pic>
      <p:sp>
        <p:nvSpPr>
          <p:cNvPr id="10" name="TextBox 9">
            <a:extLst>
              <a:ext uri="{FF2B5EF4-FFF2-40B4-BE49-F238E27FC236}">
                <a16:creationId xmlns:a16="http://schemas.microsoft.com/office/drawing/2014/main" id="{D633F586-D526-ED42-3A26-F79C835D2587}"/>
              </a:ext>
            </a:extLst>
          </p:cNvPr>
          <p:cNvSpPr txBox="1"/>
          <p:nvPr/>
        </p:nvSpPr>
        <p:spPr>
          <a:xfrm>
            <a:off x="3924960" y="649627"/>
            <a:ext cx="3931863" cy="5632311"/>
          </a:xfrm>
          <a:prstGeom prst="rect">
            <a:avLst/>
          </a:prstGeom>
          <a:noFill/>
        </p:spPr>
        <p:txBody>
          <a:bodyPr wrap="square">
            <a:spAutoFit/>
          </a:bodyPr>
          <a:lstStyle/>
          <a:p>
            <a:pPr algn="ctr"/>
            <a:r>
              <a:rPr lang="en-US" dirty="0">
                <a:solidFill>
                  <a:srgbClr val="0070C0"/>
                </a:solidFill>
              </a:rPr>
              <a:t>The 1951 Convention provides the internationally recognized definition of a refugee and outlines the legal protection, rights and assistance a refugee is entitled to receive.</a:t>
            </a:r>
          </a:p>
          <a:p>
            <a:pPr algn="ctr"/>
            <a:endParaRPr lang="en-US" dirty="0">
              <a:solidFill>
                <a:srgbClr val="0070C0"/>
              </a:solidFill>
            </a:endParaRPr>
          </a:p>
          <a:p>
            <a:pPr algn="ctr"/>
            <a:r>
              <a:rPr lang="en-US" dirty="0">
                <a:solidFill>
                  <a:srgbClr val="0070C0"/>
                </a:solidFill>
              </a:rPr>
              <a:t>UNHCR serves as the ‘guardian’ of these documents. We also help governments translate them into national laws to ensure refugees are protected and can exercise their rights.</a:t>
            </a:r>
          </a:p>
          <a:p>
            <a:pPr algn="ctr"/>
            <a:endParaRPr lang="en-US" dirty="0">
              <a:solidFill>
                <a:srgbClr val="0070C0"/>
              </a:solidFill>
            </a:endParaRPr>
          </a:p>
          <a:p>
            <a:pPr algn="ctr"/>
            <a:r>
              <a:rPr lang="en-US" dirty="0">
                <a:solidFill>
                  <a:srgbClr val="0070C0"/>
                </a:solidFill>
              </a:rPr>
              <a:t>The core principle of the 1951 Convention is non-</a:t>
            </a:r>
            <a:r>
              <a:rPr lang="en-US" i="1" dirty="0">
                <a:solidFill>
                  <a:srgbClr val="0070C0"/>
                </a:solidFill>
              </a:rPr>
              <a:t>refoulement</a:t>
            </a:r>
            <a:r>
              <a:rPr lang="en-US" dirty="0">
                <a:solidFill>
                  <a:srgbClr val="0070C0"/>
                </a:solidFill>
              </a:rPr>
              <a:t>, which asserts that a refugee should not be returned to a country where they face serious threats to their life or freedom.</a:t>
            </a:r>
          </a:p>
          <a:p>
            <a:endParaRPr lang="en-US" b="0" i="0" dirty="0">
              <a:solidFill>
                <a:srgbClr val="000000"/>
              </a:solidFill>
              <a:effectLst/>
              <a:latin typeface="ProximaNova"/>
            </a:endParaRPr>
          </a:p>
          <a:p>
            <a:endParaRPr lang="en-US" dirty="0"/>
          </a:p>
        </p:txBody>
      </p:sp>
      <p:sp>
        <p:nvSpPr>
          <p:cNvPr id="11" name="TextBox 10">
            <a:extLst>
              <a:ext uri="{FF2B5EF4-FFF2-40B4-BE49-F238E27FC236}">
                <a16:creationId xmlns:a16="http://schemas.microsoft.com/office/drawing/2014/main" id="{E6E0E372-E742-121A-B124-8095A00CD033}"/>
              </a:ext>
            </a:extLst>
          </p:cNvPr>
          <p:cNvSpPr txBox="1"/>
          <p:nvPr/>
        </p:nvSpPr>
        <p:spPr>
          <a:xfrm>
            <a:off x="8841344" y="1857991"/>
            <a:ext cx="2481943" cy="2585323"/>
          </a:xfrm>
          <a:prstGeom prst="rect">
            <a:avLst/>
          </a:prstGeom>
          <a:noFill/>
        </p:spPr>
        <p:txBody>
          <a:bodyPr wrap="square" rtlCol="0">
            <a:spAutoFit/>
          </a:bodyPr>
          <a:lstStyle/>
          <a:p>
            <a:pPr algn="ctr"/>
            <a:r>
              <a:rPr lang="en-GB" b="1" dirty="0">
                <a:solidFill>
                  <a:srgbClr val="0070C0"/>
                </a:solidFill>
              </a:rPr>
              <a:t>A Lifesaving Tool.</a:t>
            </a:r>
          </a:p>
          <a:p>
            <a:pPr algn="ctr"/>
            <a:endParaRPr lang="en-GB" b="1" dirty="0">
              <a:solidFill>
                <a:srgbClr val="0070C0"/>
              </a:solidFill>
            </a:endParaRPr>
          </a:p>
          <a:p>
            <a:pPr algn="ctr"/>
            <a:r>
              <a:rPr lang="en-GB" b="1" dirty="0">
                <a:solidFill>
                  <a:srgbClr val="0070C0"/>
                </a:solidFill>
              </a:rPr>
              <a:t>Rules That Bring Order in a Changing World. </a:t>
            </a:r>
          </a:p>
          <a:p>
            <a:pPr algn="ctr"/>
            <a:endParaRPr lang="en-GB" b="1" dirty="0">
              <a:solidFill>
                <a:srgbClr val="0070C0"/>
              </a:solidFill>
            </a:endParaRPr>
          </a:p>
          <a:p>
            <a:pPr algn="ctr"/>
            <a:r>
              <a:rPr lang="en-GB" b="1" dirty="0">
                <a:solidFill>
                  <a:srgbClr val="0070C0"/>
                </a:solidFill>
              </a:rPr>
              <a:t>Protection Is Our First Line of Defence. </a:t>
            </a:r>
          </a:p>
          <a:p>
            <a:endParaRPr lang="en-US" dirty="0"/>
          </a:p>
        </p:txBody>
      </p:sp>
    </p:spTree>
    <p:extLst>
      <p:ext uri="{BB962C8B-B14F-4D97-AF65-F5344CB8AC3E}">
        <p14:creationId xmlns:p14="http://schemas.microsoft.com/office/powerpoint/2010/main" val="36297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9107F6-9EDC-F165-304F-95C769D0D46E}"/>
              </a:ext>
            </a:extLst>
          </p:cNvPr>
          <p:cNvSpPr txBox="1">
            <a:spLocks/>
          </p:cNvSpPr>
          <p:nvPr/>
        </p:nvSpPr>
        <p:spPr>
          <a:xfrm>
            <a:off x="323156" y="0"/>
            <a:ext cx="2901307" cy="6858000"/>
          </a:xfrm>
          <a:prstGeom prst="rect">
            <a:avLst/>
          </a:prstGeom>
          <a:solidFill>
            <a:srgbClr val="E85E6E">
              <a:alpha val="25000"/>
            </a:srgbClr>
          </a:solidFill>
          <a:ln>
            <a:noFill/>
          </a:ln>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solidFill>
                <a:srgbClr val="0070C0"/>
              </a:solidFill>
            </a:endParaRPr>
          </a:p>
          <a:p>
            <a:pPr algn="ctr"/>
            <a:endParaRPr lang="en-US" sz="4000" dirty="0">
              <a:solidFill>
                <a:srgbClr val="0070C0"/>
              </a:solidFill>
            </a:endParaRPr>
          </a:p>
          <a:p>
            <a:pPr algn="ctr"/>
            <a:endParaRPr lang="en-US" sz="4000" dirty="0">
              <a:solidFill>
                <a:srgbClr val="0070C0"/>
              </a:solidFill>
            </a:endParaRPr>
          </a:p>
          <a:p>
            <a:pPr algn="ctr"/>
            <a:endParaRPr lang="en-US" sz="4000" dirty="0">
              <a:solidFill>
                <a:srgbClr val="0070C0"/>
              </a:solidFill>
            </a:endParaRPr>
          </a:p>
          <a:p>
            <a:pPr algn="ctr"/>
            <a:r>
              <a:rPr lang="en-US" sz="4000" dirty="0">
                <a:solidFill>
                  <a:srgbClr val="0070C0"/>
                </a:solidFill>
              </a:rPr>
              <a:t>Total forcibly displaced: 117.8 million at end of 2025</a:t>
            </a:r>
          </a:p>
        </p:txBody>
      </p:sp>
      <p:sp>
        <p:nvSpPr>
          <p:cNvPr id="5" name="Content Placeholder 2">
            <a:extLst>
              <a:ext uri="{FF2B5EF4-FFF2-40B4-BE49-F238E27FC236}">
                <a16:creationId xmlns:a16="http://schemas.microsoft.com/office/drawing/2014/main" id="{ED02396E-A1A0-EDFF-3129-B3D2D1FF2867}"/>
              </a:ext>
            </a:extLst>
          </p:cNvPr>
          <p:cNvSpPr>
            <a:spLocks noGrp="1"/>
          </p:cNvSpPr>
          <p:nvPr>
            <p:ph idx="1"/>
          </p:nvPr>
        </p:nvSpPr>
        <p:spPr>
          <a:xfrm>
            <a:off x="807427" y="5363883"/>
            <a:ext cx="10761937" cy="1494117"/>
          </a:xfrm>
        </p:spPr>
        <p:txBody>
          <a:bodyPr vert="horz" lIns="91440" tIns="45720" rIns="91440" bIns="45720" rtlCol="0" anchor="b">
            <a:normAutofit/>
          </a:bodyPr>
          <a:lstStyle/>
          <a:p>
            <a:pPr marL="0" indent="0">
              <a:buNone/>
            </a:pPr>
            <a:r>
              <a:rPr lang="en-US" sz="2000" kern="1200" dirty="0">
                <a:solidFill>
                  <a:srgbClr val="0070C0"/>
                </a:solidFill>
                <a:latin typeface="+mn-lt"/>
                <a:ea typeface="+mn-ea"/>
                <a:cs typeface="+mn-cs"/>
              </a:rPr>
              <a:t>One in every 70 people, or 1.4 per cent of the entire world’s population, is now forcibly displaced</a:t>
            </a:r>
          </a:p>
        </p:txBody>
      </p:sp>
      <p:sp>
        <p:nvSpPr>
          <p:cNvPr id="6" name="TextBox 5">
            <a:extLst>
              <a:ext uri="{FF2B5EF4-FFF2-40B4-BE49-F238E27FC236}">
                <a16:creationId xmlns:a16="http://schemas.microsoft.com/office/drawing/2014/main" id="{14244946-34A2-F9F0-D2E5-C9EFE4FCC6AE}"/>
              </a:ext>
            </a:extLst>
          </p:cNvPr>
          <p:cNvSpPr txBox="1"/>
          <p:nvPr/>
        </p:nvSpPr>
        <p:spPr>
          <a:xfrm>
            <a:off x="6380748" y="4038235"/>
            <a:ext cx="3894223" cy="1323439"/>
          </a:xfrm>
          <a:prstGeom prst="rect">
            <a:avLst/>
          </a:prstGeom>
          <a:noFill/>
          <a:ln>
            <a:solidFill>
              <a:srgbClr val="0070C0"/>
            </a:solidFill>
          </a:ln>
        </p:spPr>
        <p:txBody>
          <a:bodyPr wrap="square" rtlCol="0">
            <a:spAutoFit/>
          </a:bodyPr>
          <a:lstStyle/>
          <a:p>
            <a:pPr algn="ctr"/>
            <a:r>
              <a:rPr lang="en-US" sz="4000" dirty="0">
                <a:solidFill>
                  <a:srgbClr val="0070C0"/>
                </a:solidFill>
              </a:rPr>
              <a:t>7.2 million </a:t>
            </a:r>
            <a:r>
              <a:rPr lang="en-US" sz="2000" dirty="0"/>
              <a:t>other people in need of international protection </a:t>
            </a:r>
          </a:p>
        </p:txBody>
      </p:sp>
      <p:sp>
        <p:nvSpPr>
          <p:cNvPr id="8" name="TextBox 7">
            <a:extLst>
              <a:ext uri="{FF2B5EF4-FFF2-40B4-BE49-F238E27FC236}">
                <a16:creationId xmlns:a16="http://schemas.microsoft.com/office/drawing/2014/main" id="{0CC404C9-F718-B9AA-521A-9ADA04155A11}"/>
              </a:ext>
            </a:extLst>
          </p:cNvPr>
          <p:cNvSpPr txBox="1"/>
          <p:nvPr/>
        </p:nvSpPr>
        <p:spPr>
          <a:xfrm>
            <a:off x="3466463" y="3402156"/>
            <a:ext cx="2609850" cy="2554545"/>
          </a:xfrm>
          <a:prstGeom prst="rect">
            <a:avLst/>
          </a:prstGeom>
          <a:noFill/>
          <a:ln>
            <a:solidFill>
              <a:srgbClr val="0070C0"/>
            </a:solidFill>
          </a:ln>
        </p:spPr>
        <p:txBody>
          <a:bodyPr wrap="square" rtlCol="0">
            <a:spAutoFit/>
          </a:bodyPr>
          <a:lstStyle/>
          <a:p>
            <a:pPr algn="ctr"/>
            <a:r>
              <a:rPr lang="en-US" sz="4000" dirty="0">
                <a:solidFill>
                  <a:srgbClr val="0070C0"/>
                </a:solidFill>
              </a:rPr>
              <a:t>4.5 million </a:t>
            </a:r>
            <a:r>
              <a:rPr lang="en-US" sz="2000" dirty="0"/>
              <a:t>people estimated to be stateless. The true number is likely to be much higher as many stateless populations are unregistered</a:t>
            </a:r>
          </a:p>
        </p:txBody>
      </p:sp>
      <p:sp>
        <p:nvSpPr>
          <p:cNvPr id="9" name="TextBox 8">
            <a:extLst>
              <a:ext uri="{FF2B5EF4-FFF2-40B4-BE49-F238E27FC236}">
                <a16:creationId xmlns:a16="http://schemas.microsoft.com/office/drawing/2014/main" id="{22F29A1F-6E08-3257-D5CC-88F85E6DEFA4}"/>
              </a:ext>
            </a:extLst>
          </p:cNvPr>
          <p:cNvSpPr txBox="1"/>
          <p:nvPr/>
        </p:nvSpPr>
        <p:spPr>
          <a:xfrm>
            <a:off x="7055154" y="2217820"/>
            <a:ext cx="2609850" cy="1631216"/>
          </a:xfrm>
          <a:prstGeom prst="rect">
            <a:avLst/>
          </a:prstGeom>
          <a:noFill/>
          <a:ln>
            <a:solidFill>
              <a:srgbClr val="E85E6E"/>
            </a:solidFill>
          </a:ln>
        </p:spPr>
        <p:txBody>
          <a:bodyPr wrap="square" rtlCol="0">
            <a:spAutoFit/>
          </a:bodyPr>
          <a:lstStyle/>
          <a:p>
            <a:pPr algn="ctr"/>
            <a:r>
              <a:rPr lang="en-US" sz="4000" dirty="0">
                <a:solidFill>
                  <a:srgbClr val="0070C0"/>
                </a:solidFill>
              </a:rPr>
              <a:t>6 million </a:t>
            </a:r>
          </a:p>
          <a:p>
            <a:pPr algn="ctr"/>
            <a:r>
              <a:rPr lang="en-US" sz="2000" dirty="0"/>
              <a:t>Palestinian refugees under UNRWA's mandate</a:t>
            </a:r>
          </a:p>
        </p:txBody>
      </p:sp>
      <p:sp>
        <p:nvSpPr>
          <p:cNvPr id="10" name="TextBox 9">
            <a:extLst>
              <a:ext uri="{FF2B5EF4-FFF2-40B4-BE49-F238E27FC236}">
                <a16:creationId xmlns:a16="http://schemas.microsoft.com/office/drawing/2014/main" id="{74C20BC9-E929-A329-DFEA-1E548716C63A}"/>
              </a:ext>
            </a:extLst>
          </p:cNvPr>
          <p:cNvSpPr txBox="1"/>
          <p:nvPr/>
        </p:nvSpPr>
        <p:spPr>
          <a:xfrm>
            <a:off x="7454656" y="5511922"/>
            <a:ext cx="4441658" cy="707886"/>
          </a:xfrm>
          <a:prstGeom prst="rect">
            <a:avLst/>
          </a:prstGeom>
          <a:noFill/>
          <a:ln>
            <a:solidFill>
              <a:srgbClr val="E85E6E"/>
            </a:solidFill>
          </a:ln>
        </p:spPr>
        <p:txBody>
          <a:bodyPr wrap="square" rtlCol="0">
            <a:spAutoFit/>
          </a:bodyPr>
          <a:lstStyle/>
          <a:p>
            <a:pPr algn="ctr"/>
            <a:r>
              <a:rPr lang="en-US" sz="4000" dirty="0">
                <a:solidFill>
                  <a:srgbClr val="0070C0"/>
                </a:solidFill>
              </a:rPr>
              <a:t>9 million </a:t>
            </a:r>
            <a:r>
              <a:rPr lang="en-US" sz="2000" dirty="0"/>
              <a:t>asylum-seekers</a:t>
            </a:r>
          </a:p>
        </p:txBody>
      </p:sp>
      <p:sp>
        <p:nvSpPr>
          <p:cNvPr id="11" name="TextBox 10">
            <a:extLst>
              <a:ext uri="{FF2B5EF4-FFF2-40B4-BE49-F238E27FC236}">
                <a16:creationId xmlns:a16="http://schemas.microsoft.com/office/drawing/2014/main" id="{B6D27A1E-847D-3229-6781-EAE539EDD85D}"/>
              </a:ext>
            </a:extLst>
          </p:cNvPr>
          <p:cNvSpPr txBox="1"/>
          <p:nvPr/>
        </p:nvSpPr>
        <p:spPr>
          <a:xfrm>
            <a:off x="7754534" y="1052352"/>
            <a:ext cx="4030581" cy="1015663"/>
          </a:xfrm>
          <a:prstGeom prst="rect">
            <a:avLst/>
          </a:prstGeom>
          <a:noFill/>
          <a:ln>
            <a:solidFill>
              <a:srgbClr val="0070C0"/>
            </a:solidFill>
          </a:ln>
        </p:spPr>
        <p:txBody>
          <a:bodyPr wrap="square" rtlCol="0">
            <a:spAutoFit/>
          </a:bodyPr>
          <a:lstStyle/>
          <a:p>
            <a:pPr algn="ctr"/>
            <a:r>
              <a:rPr lang="en-US" sz="4000" dirty="0">
                <a:solidFill>
                  <a:srgbClr val="0070C0"/>
                </a:solidFill>
              </a:rPr>
              <a:t>68.7 million </a:t>
            </a:r>
            <a:r>
              <a:rPr lang="en-US" sz="2000" dirty="0"/>
              <a:t>internally displaced people</a:t>
            </a:r>
          </a:p>
        </p:txBody>
      </p:sp>
      <p:sp>
        <p:nvSpPr>
          <p:cNvPr id="12" name="TextBox 11">
            <a:extLst>
              <a:ext uri="{FF2B5EF4-FFF2-40B4-BE49-F238E27FC236}">
                <a16:creationId xmlns:a16="http://schemas.microsoft.com/office/drawing/2014/main" id="{FB2555FE-0183-609F-F810-91B8507179B1}"/>
              </a:ext>
            </a:extLst>
          </p:cNvPr>
          <p:cNvSpPr txBox="1"/>
          <p:nvPr/>
        </p:nvSpPr>
        <p:spPr>
          <a:xfrm>
            <a:off x="3936924" y="1455456"/>
            <a:ext cx="2609850" cy="1323439"/>
          </a:xfrm>
          <a:prstGeom prst="rect">
            <a:avLst/>
          </a:prstGeom>
          <a:noFill/>
          <a:ln>
            <a:solidFill>
              <a:srgbClr val="E85E6E"/>
            </a:solidFill>
          </a:ln>
        </p:spPr>
        <p:txBody>
          <a:bodyPr wrap="square" rtlCol="0">
            <a:spAutoFit/>
          </a:bodyPr>
          <a:lstStyle/>
          <a:p>
            <a:pPr algn="ctr"/>
            <a:r>
              <a:rPr lang="en-US" sz="4000" dirty="0">
                <a:solidFill>
                  <a:srgbClr val="0070C0"/>
                </a:solidFill>
              </a:rPr>
              <a:t>27 million </a:t>
            </a:r>
            <a:r>
              <a:rPr lang="en-US" sz="2000" dirty="0"/>
              <a:t>refugees under UNHCR's mandate</a:t>
            </a:r>
          </a:p>
        </p:txBody>
      </p:sp>
      <p:sp>
        <p:nvSpPr>
          <p:cNvPr id="14" name="Title 1">
            <a:extLst>
              <a:ext uri="{FF2B5EF4-FFF2-40B4-BE49-F238E27FC236}">
                <a16:creationId xmlns:a16="http://schemas.microsoft.com/office/drawing/2014/main" id="{8F3CBBF9-C418-A44A-6E08-0BF17C9F2850}"/>
              </a:ext>
            </a:extLst>
          </p:cNvPr>
          <p:cNvSpPr txBox="1">
            <a:spLocks/>
          </p:cNvSpPr>
          <p:nvPr/>
        </p:nvSpPr>
        <p:spPr>
          <a:xfrm>
            <a:off x="0" y="157162"/>
            <a:ext cx="12344400" cy="737327"/>
          </a:xfrm>
          <a:prstGeom prst="rect">
            <a:avLst/>
          </a:prstGeom>
          <a:solidFill>
            <a:srgbClr val="0079CC"/>
          </a:solidFill>
        </p:spPr>
        <p:txBody>
          <a:bodyPr vert="horz" lIns="0" tIns="0" rIns="0" bIns="0" rtlCol="0" anchor="ctr" anchorCtr="0">
            <a:no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marL="0" marR="0" lvl="0" indent="0" algn="ctr" defTabSz="609585" rtl="0" eaLnBrk="1" fontAlgn="auto" latinLnBrk="0" hangingPunct="1">
              <a:lnSpc>
                <a:spcPct val="100000"/>
              </a:lnSpc>
              <a:spcBef>
                <a:spcPts val="24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mj-ea"/>
                <a:cs typeface="+mj-cs"/>
              </a:rPr>
              <a:t>Global</a:t>
            </a:r>
            <a:r>
              <a:rPr lang="en-US" sz="3200" dirty="0">
                <a:solidFill>
                  <a:srgbClr val="FFFFFF"/>
                </a:solidFill>
              </a:rPr>
              <a:t> Trends</a:t>
            </a:r>
            <a:endParaRPr kumimoji="0" lang="en-US" sz="3200" b="1" i="0" u="none" strike="noStrike" kern="1200" cap="none" spc="0" normalizeH="0" baseline="0" noProof="0" dirty="0">
              <a:ln>
                <a:noFill/>
              </a:ln>
              <a:solidFill>
                <a:srgbClr val="FFFFFF"/>
              </a:solidFill>
              <a:effectLst/>
              <a:uLnTx/>
              <a:uFillTx/>
              <a:ea typeface="+mj-ea"/>
              <a:cs typeface="+mj-cs"/>
            </a:endParaRPr>
          </a:p>
        </p:txBody>
      </p:sp>
    </p:spTree>
    <p:extLst>
      <p:ext uri="{BB962C8B-B14F-4D97-AF65-F5344CB8AC3E}">
        <p14:creationId xmlns:p14="http://schemas.microsoft.com/office/powerpoint/2010/main" val="298239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erson in a scarf outside of a house&#10;&#10;AI-generated content may be incorrect.">
            <a:extLst>
              <a:ext uri="{FF2B5EF4-FFF2-40B4-BE49-F238E27FC236}">
                <a16:creationId xmlns:a16="http://schemas.microsoft.com/office/drawing/2014/main" id="{68EE8C3F-3B60-AFE7-E659-DAFA2C67CB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224"/>
            <a:ext cx="12192000" cy="6843776"/>
          </a:xfrm>
          <a:prstGeom prst="rect">
            <a:avLst/>
          </a:prstGeom>
        </p:spPr>
      </p:pic>
      <p:pic>
        <p:nvPicPr>
          <p:cNvPr id="5" name="Picture 4">
            <a:extLst>
              <a:ext uri="{FF2B5EF4-FFF2-40B4-BE49-F238E27FC236}">
                <a16:creationId xmlns:a16="http://schemas.microsoft.com/office/drawing/2014/main" id="{FD71C923-B304-B387-D729-1415745A1BFF}"/>
              </a:ext>
            </a:extLst>
          </p:cNvPr>
          <p:cNvPicPr>
            <a:picLocks noChangeAspect="1"/>
          </p:cNvPicPr>
          <p:nvPr/>
        </p:nvPicPr>
        <p:blipFill>
          <a:blip r:embed="rId3"/>
          <a:stretch>
            <a:fillRect/>
          </a:stretch>
        </p:blipFill>
        <p:spPr>
          <a:xfrm>
            <a:off x="0" y="3606615"/>
            <a:ext cx="9031629" cy="3251385"/>
          </a:xfrm>
          <a:prstGeom prst="rect">
            <a:avLst/>
          </a:prstGeom>
        </p:spPr>
      </p:pic>
    </p:spTree>
    <p:extLst>
      <p:ext uri="{BB962C8B-B14F-4D97-AF65-F5344CB8AC3E}">
        <p14:creationId xmlns:p14="http://schemas.microsoft.com/office/powerpoint/2010/main" val="6818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1" name="Picture 20">
            <a:extLst>
              <a:ext uri="{FF2B5EF4-FFF2-40B4-BE49-F238E27FC236}">
                <a16:creationId xmlns:a16="http://schemas.microsoft.com/office/drawing/2014/main" id="{0EA6F5FD-E866-9D0D-FCAC-8051E543520C}"/>
              </a:ext>
            </a:extLst>
          </p:cNvPr>
          <p:cNvPicPr>
            <a:picLocks noChangeAspect="1"/>
          </p:cNvPicPr>
          <p:nvPr/>
        </p:nvPicPr>
        <p:blipFill>
          <a:blip r:embed="rId2"/>
          <a:srcRect r="65965" b="966"/>
          <a:stretch>
            <a:fillRect/>
          </a:stretch>
        </p:blipFill>
        <p:spPr>
          <a:xfrm>
            <a:off x="0" y="1641222"/>
            <a:ext cx="3994439" cy="4260815"/>
          </a:xfrm>
          <a:prstGeom prst="rect">
            <a:avLst/>
          </a:prstGeom>
        </p:spPr>
      </p:pic>
      <p:pic>
        <p:nvPicPr>
          <p:cNvPr id="9" name="Picture 8">
            <a:extLst>
              <a:ext uri="{FF2B5EF4-FFF2-40B4-BE49-F238E27FC236}">
                <a16:creationId xmlns:a16="http://schemas.microsoft.com/office/drawing/2014/main" id="{409C5216-1D96-B273-FBC1-D5C7F8D36277}"/>
              </a:ext>
            </a:extLst>
          </p:cNvPr>
          <p:cNvPicPr>
            <a:picLocks noChangeAspect="1"/>
          </p:cNvPicPr>
          <p:nvPr/>
        </p:nvPicPr>
        <p:blipFill>
          <a:blip r:embed="rId3"/>
          <a:srcRect r="6352" b="1"/>
          <a:stretch>
            <a:fillRect/>
          </a:stretch>
        </p:blipFill>
        <p:spPr>
          <a:xfrm>
            <a:off x="6468343" y="3243238"/>
            <a:ext cx="2628846" cy="3614762"/>
          </a:xfrm>
          <a:prstGeom prst="rect">
            <a:avLst/>
          </a:prstGeom>
        </p:spPr>
      </p:pic>
      <p:pic>
        <p:nvPicPr>
          <p:cNvPr id="17" name="Picture 16">
            <a:extLst>
              <a:ext uri="{FF2B5EF4-FFF2-40B4-BE49-F238E27FC236}">
                <a16:creationId xmlns:a16="http://schemas.microsoft.com/office/drawing/2014/main" id="{318318C5-EF38-70C4-8D9D-BBCA4A2A0256}"/>
              </a:ext>
            </a:extLst>
          </p:cNvPr>
          <p:cNvPicPr>
            <a:picLocks noChangeAspect="1"/>
          </p:cNvPicPr>
          <p:nvPr/>
        </p:nvPicPr>
        <p:blipFill>
          <a:blip r:embed="rId4"/>
          <a:stretch>
            <a:fillRect/>
          </a:stretch>
        </p:blipFill>
        <p:spPr>
          <a:xfrm>
            <a:off x="4053526" y="821763"/>
            <a:ext cx="7930656" cy="2586456"/>
          </a:xfrm>
          <a:prstGeom prst="rect">
            <a:avLst/>
          </a:prstGeom>
        </p:spPr>
      </p:pic>
    </p:spTree>
    <p:extLst>
      <p:ext uri="{BB962C8B-B14F-4D97-AF65-F5344CB8AC3E}">
        <p14:creationId xmlns:p14="http://schemas.microsoft.com/office/powerpoint/2010/main" val="272448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6501fa-bb5c-4ce7-877c-7827922bf2f7" xsi:nil="true"/>
    <lcf76f155ced4ddcb4097134ff3c332f xmlns="891486d3-b98f-4b5b-887a-336745ede48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18D553E4440A4CA13AAF243F90E0CE" ma:contentTypeVersion="19" ma:contentTypeDescription="Create a new document." ma:contentTypeScope="" ma:versionID="2d9b4e06d54ed29f07c7c2f0e15ce1c7">
  <xsd:schema xmlns:xsd="http://www.w3.org/2001/XMLSchema" xmlns:xs="http://www.w3.org/2001/XMLSchema" xmlns:p="http://schemas.microsoft.com/office/2006/metadata/properties" xmlns:ns2="891486d3-b98f-4b5b-887a-336745ede48d" xmlns:ns3="926501fa-bb5c-4ce7-877c-7827922bf2f7" targetNamespace="http://schemas.microsoft.com/office/2006/metadata/properties" ma:root="true" ma:fieldsID="e819e5a05e1e295bf958c386dcb86a58" ns2:_="" ns3:_="">
    <xsd:import namespace="891486d3-b98f-4b5b-887a-336745ede48d"/>
    <xsd:import namespace="926501fa-bb5c-4ce7-877c-7827922bf2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1486d3-b98f-4b5b-887a-336745ede4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5f3f4cc-79b9-4d17-b8fa-dd7577b1fb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6501fa-bb5c-4ce7-877c-7827922bf2f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f23421b-1ccd-47ce-8ca7-457d13ab098a}" ma:internalName="TaxCatchAll" ma:showField="CatchAllData" ma:web="926501fa-bb5c-4ce7-877c-7827922bf2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ACC437-4C34-49E0-8CAF-8EA80A91A8B5}">
  <ds:schemaRefs>
    <ds:schemaRef ds:uri="http://schemas.microsoft.com/office/2006/metadata/properties"/>
    <ds:schemaRef ds:uri="http://schemas.microsoft.com/office/infopath/2007/PartnerControls"/>
    <ds:schemaRef ds:uri="926501fa-bb5c-4ce7-877c-7827922bf2f7"/>
    <ds:schemaRef ds:uri="891486d3-b98f-4b5b-887a-336745ede48d"/>
  </ds:schemaRefs>
</ds:datastoreItem>
</file>

<file path=customXml/itemProps2.xml><?xml version="1.0" encoding="utf-8"?>
<ds:datastoreItem xmlns:ds="http://schemas.openxmlformats.org/officeDocument/2006/customXml" ds:itemID="{996F1899-2046-45DC-8670-201FA852C65E}">
  <ds:schemaRefs>
    <ds:schemaRef ds:uri="http://schemas.microsoft.com/sharepoint/v3/contenttype/forms"/>
  </ds:schemaRefs>
</ds:datastoreItem>
</file>

<file path=customXml/itemProps3.xml><?xml version="1.0" encoding="utf-8"?>
<ds:datastoreItem xmlns:ds="http://schemas.openxmlformats.org/officeDocument/2006/customXml" ds:itemID="{6EBE6AB3-B84D-44B0-B8DF-2DF0D4509C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1486d3-b98f-4b5b-887a-336745ede48d"/>
    <ds:schemaRef ds:uri="926501fa-bb5c-4ce7-877c-7827922bf2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1394</TotalTime>
  <Words>2926</Words>
  <Application>Microsoft Office PowerPoint</Application>
  <PresentationFormat>Widescreen</PresentationFormat>
  <Paragraphs>202</Paragraphs>
  <Slides>20</Slides>
  <Notes>12</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Aptos Display</vt:lpstr>
      <vt:lpstr>Arial</vt:lpstr>
      <vt:lpstr>Calibri</vt:lpstr>
      <vt:lpstr>Candor - Bold</vt:lpstr>
      <vt:lpstr>ProximaNova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Durable Solutions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Zainnab Makele</dc:creator>
  <cp:lastModifiedBy>Randhir Gayan Wanigasekara</cp:lastModifiedBy>
  <cp:revision>2</cp:revision>
  <dcterms:created xsi:type="dcterms:W3CDTF">2026-06-16T09:27:46Z</dcterms:created>
  <dcterms:modified xsi:type="dcterms:W3CDTF">2026-07-10T13:26:26Z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0x0101009B18D553E4440A4CA13AAF243F90E0CE</vt:lpwstr>
  </property>
  <property fmtid="{D5CDD505-2E9C-101B-9397-08002B2CF9AE}" pid="3" name="MediaServiceImageTags">
    <vt:lpwstr/>
  </property>
</Properties>
</file>