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1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55" autoAdjust="0"/>
    <p:restoredTop sz="94682"/>
  </p:normalViewPr>
  <p:slideViewPr>
    <p:cSldViewPr snapToGrid="0">
      <p:cViewPr varScale="1">
        <p:scale>
          <a:sx n="120" d="100"/>
          <a:sy n="120" d="100"/>
        </p:scale>
        <p:origin x="192" y="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965F0-59D9-8F54-2C14-FD5D3BB4C8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21B87F-027B-58C2-BB6B-3C0FAAAF16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FC77CD-3B8C-274B-E0BD-77997FED2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21C9E-E248-43EF-A0AA-23AAD7F19288}" type="datetimeFigureOut">
              <a:rPr lang="en-GB" smtClean="0"/>
              <a:t>09/09/2025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E944A8-0369-C5BF-087F-9DCB390BF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A3CDD-16B4-9831-9664-D7E7DE76A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07B80-3B5B-4736-BEEA-7A7551296C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3602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616A3-C996-976B-D480-A45AF9570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F879E4-B262-AB98-939B-B418F8A049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4E3226-4BD2-B429-B293-0F294C25B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21C9E-E248-43EF-A0AA-23AAD7F19288}" type="datetimeFigureOut">
              <a:rPr lang="en-GB" smtClean="0"/>
              <a:t>09/09/2025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1EE940-7C91-096F-AEFE-0D9D6C9FD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3D8962-9CF0-C8B1-D8A6-FC5F5B6F4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07B80-3B5B-4736-BEEA-7A7551296C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6127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12A6ED-BF62-AF2B-6F33-8C1583E68D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150387-B242-D8D9-77FB-3616BFCA18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B1BC0A-CCCB-72B7-250E-501DEBD86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21C9E-E248-43EF-A0AA-23AAD7F19288}" type="datetimeFigureOut">
              <a:rPr lang="en-GB" smtClean="0"/>
              <a:t>09/09/2025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C863D2-4187-A7FA-CB75-A11C42CA5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43ACA5-F0D0-47AD-A5DD-B7DAE3718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07B80-3B5B-4736-BEEA-7A7551296C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416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98B8D-7B75-9B6D-BBAC-04545BCC5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46DD8E-EDFB-D943-BF8F-B06B8737D6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A1186-8D77-668A-A037-0FE7C9FBA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21C9E-E248-43EF-A0AA-23AAD7F19288}" type="datetimeFigureOut">
              <a:rPr lang="en-GB" smtClean="0"/>
              <a:t>09/09/2025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8AF518-1D59-1A76-7DB4-2FC73A618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5AD2A6-6075-0150-0C10-27901CA44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07B80-3B5B-4736-BEEA-7A7551296C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3639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6BACD-E663-CED6-B267-E1F904C41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6E0BB2-AF6F-7C1C-D4C1-B03856EAE7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3B4AAF-EF40-C9D4-219C-4A9880308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21C9E-E248-43EF-A0AA-23AAD7F19288}" type="datetimeFigureOut">
              <a:rPr lang="en-GB" smtClean="0"/>
              <a:t>09/09/2025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73E44-8AD3-04C5-4324-94043452C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57D997-0ADF-CD3F-3762-43486DC16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07B80-3B5B-4736-BEEA-7A7551296C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9747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220ED-2F01-AE3F-1AC8-038728B30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E1392A-F541-C31F-6DA0-B9BE8A64C8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12DAC4-5659-A533-4E78-131BFA4ABE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AC38CA-78E9-1F65-9214-12F9BF308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21C9E-E248-43EF-A0AA-23AAD7F19288}" type="datetimeFigureOut">
              <a:rPr lang="en-GB" smtClean="0"/>
              <a:t>09/09/2025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E00596-2FBE-9F97-F7DA-5F2F88A27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400673-6B9A-FB33-FBA2-9DBAD186F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07B80-3B5B-4736-BEEA-7A7551296C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1473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0652D-991F-2A14-D723-ABE8F5560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3367EC-B09D-731B-D72A-0516165B9F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CB3314-9896-BFB1-0CAB-8C88D5169F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9FCC96-DF9F-E001-E8B5-FE3A0BDE84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0ADA13-692B-3189-2274-24E387DCE0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9D5504-AF73-3443-C8F1-4284E1230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21C9E-E248-43EF-A0AA-23AAD7F19288}" type="datetimeFigureOut">
              <a:rPr lang="en-GB" smtClean="0"/>
              <a:t>09/09/2025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D69F21-3B39-C75E-CC37-B0098D4A6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964D8B-EC9C-B1DC-534F-DF62E32C5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07B80-3B5B-4736-BEEA-7A7551296C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2751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70183-826D-97A6-FC59-F2274CEB2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FD44DB-8650-D462-EAFD-51A09D835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21C9E-E248-43EF-A0AA-23AAD7F19288}" type="datetimeFigureOut">
              <a:rPr lang="en-GB" smtClean="0"/>
              <a:t>09/09/2025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FE43B4-C3DB-D25A-7CB2-4358B04B2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E42873-9429-82D7-DED0-272089B92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07B80-3B5B-4736-BEEA-7A7551296C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9135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92B5E5-5572-E800-B198-E73481CE9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21C9E-E248-43EF-A0AA-23AAD7F19288}" type="datetimeFigureOut">
              <a:rPr lang="en-GB" smtClean="0"/>
              <a:t>09/09/2025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9F2467-2402-7B79-3796-85F8F083A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95705C-16DC-A110-3B6B-D5B259D9A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07B80-3B5B-4736-BEEA-7A7551296C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4670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F3E31-A769-EE37-0E7B-ED8EBB378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0257CA-D385-4523-AC8E-24DF3044FD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BF8925-B23A-31B1-72CD-DFBC81FEA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8829E8-7D9C-DB0D-CB41-4D4A5A821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21C9E-E248-43EF-A0AA-23AAD7F19288}" type="datetimeFigureOut">
              <a:rPr lang="en-GB" smtClean="0"/>
              <a:t>09/09/2025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69AFE3-E66F-7B8D-5348-96B571BAD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F6F0F2-A5AB-8827-8FC0-B088A0E73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07B80-3B5B-4736-BEEA-7A7551296C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9509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966CF-7C30-D9BA-82C3-2A72DFD33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9DB60E-19C6-FD55-F870-3E36F5AB84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1AC8D1-A22D-5546-28BD-BBEBD73A08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A52FA1-A1A4-C17B-D729-DEB5BF1F6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21C9E-E248-43EF-A0AA-23AAD7F19288}" type="datetimeFigureOut">
              <a:rPr lang="en-GB" smtClean="0"/>
              <a:t>09/09/2025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77CBA4-35E5-506E-68A8-244AE5C6B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E2C792-5728-5FDB-B1C7-9D6739175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07B80-3B5B-4736-BEEA-7A7551296C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8676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41EF31-867C-C997-B49C-B6CE589B1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66A144-4388-9F8F-665B-45034A2EAF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411257-E12C-A471-A45D-2964E8AF22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4C21C9E-E248-43EF-A0AA-23AAD7F19288}" type="datetimeFigureOut">
              <a:rPr lang="en-GB" smtClean="0"/>
              <a:t>09/09/2025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A3392D-F69A-EEFC-D094-60B1987C1C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CA7699-D3FE-FF8F-3197-465B69EE93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2907B80-3B5B-4736-BEEA-7A7551296C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7990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7" name="Rectangle 166">
            <a:extLst>
              <a:ext uri="{FF2B5EF4-FFF2-40B4-BE49-F238E27FC236}">
                <a16:creationId xmlns:a16="http://schemas.microsoft.com/office/drawing/2014/main" id="{9716D72B-0D25-43A5-8554-C535E5118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033A6A-7D31-4647-422E-AFB39B515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3801" y="432877"/>
            <a:ext cx="3988536" cy="1642533"/>
          </a:xfrm>
        </p:spPr>
        <p:txBody>
          <a:bodyPr anchor="b">
            <a:noAutofit/>
          </a:bodyPr>
          <a:lstStyle/>
          <a:p>
            <a:r>
              <a:rPr lang="en-GB" sz="3000" b="1" dirty="0"/>
              <a:t>Fostering Solidarities Through Creative Arts in Universities</a:t>
            </a:r>
            <a:endParaRPr lang="en-GB" sz="3000" dirty="0"/>
          </a:p>
        </p:txBody>
      </p:sp>
      <p:pic>
        <p:nvPicPr>
          <p:cNvPr id="6" name="Picture 5" descr="A group of people watching a performance on stage&#10;&#10;AI-generated content may be incorrect.">
            <a:extLst>
              <a:ext uri="{FF2B5EF4-FFF2-40B4-BE49-F238E27FC236}">
                <a16:creationId xmlns:a16="http://schemas.microsoft.com/office/drawing/2014/main" id="{D115272E-96B2-3677-4816-C9AB95BB0D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8" r="5909" b="2"/>
          <a:stretch>
            <a:fillRect/>
          </a:stretch>
        </p:blipFill>
        <p:spPr>
          <a:xfrm>
            <a:off x="-7" y="10"/>
            <a:ext cx="3919476" cy="4143497"/>
          </a:xfrm>
          <a:custGeom>
            <a:avLst/>
            <a:gdLst/>
            <a:ahLst/>
            <a:cxnLst/>
            <a:rect l="l" t="t" r="r" b="b"/>
            <a:pathLst>
              <a:path w="3919476" h="4143507">
                <a:moveTo>
                  <a:pt x="0" y="0"/>
                </a:moveTo>
                <a:lnTo>
                  <a:pt x="3903116" y="0"/>
                </a:lnTo>
                <a:lnTo>
                  <a:pt x="3899307" y="150213"/>
                </a:lnTo>
                <a:cubicBezTo>
                  <a:pt x="3899870" y="322276"/>
                  <a:pt x="3912280" y="494071"/>
                  <a:pt x="3910163" y="665222"/>
                </a:cubicBezTo>
                <a:cubicBezTo>
                  <a:pt x="3909034" y="760465"/>
                  <a:pt x="3887866" y="855454"/>
                  <a:pt x="3891817" y="950951"/>
                </a:cubicBezTo>
                <a:cubicBezTo>
                  <a:pt x="3903389" y="1240363"/>
                  <a:pt x="3899579" y="1529902"/>
                  <a:pt x="3914679" y="1819187"/>
                </a:cubicBezTo>
                <a:cubicBezTo>
                  <a:pt x="3924446" y="1960184"/>
                  <a:pt x="3919293" y="2101691"/>
                  <a:pt x="3899297" y="2241812"/>
                </a:cubicBezTo>
                <a:cubicBezTo>
                  <a:pt x="3882644" y="2346833"/>
                  <a:pt x="3892946" y="2452744"/>
                  <a:pt x="3900002" y="2558273"/>
                </a:cubicBezTo>
                <a:cubicBezTo>
                  <a:pt x="3908611" y="2686026"/>
                  <a:pt x="3913268" y="2813652"/>
                  <a:pt x="3899155" y="2941659"/>
                </a:cubicBezTo>
                <a:cubicBezTo>
                  <a:pt x="3888995" y="3032710"/>
                  <a:pt x="3898449" y="3124270"/>
                  <a:pt x="3904095" y="3215577"/>
                </a:cubicBezTo>
                <a:cubicBezTo>
                  <a:pt x="3911433" y="3310871"/>
                  <a:pt x="3911433" y="3406520"/>
                  <a:pt x="3904095" y="3501814"/>
                </a:cubicBezTo>
                <a:cubicBezTo>
                  <a:pt x="3896728" y="3588930"/>
                  <a:pt x="3898478" y="3676464"/>
                  <a:pt x="3909317" y="3763288"/>
                </a:cubicBezTo>
                <a:cubicBezTo>
                  <a:pt x="3921171" y="3864881"/>
                  <a:pt x="3911998" y="3966473"/>
                  <a:pt x="3903389" y="4068066"/>
                </a:cubicBezTo>
                <a:lnTo>
                  <a:pt x="3899890" y="4129496"/>
                </a:lnTo>
                <a:lnTo>
                  <a:pt x="3856837" y="4131079"/>
                </a:lnTo>
                <a:cubicBezTo>
                  <a:pt x="3690565" y="4131562"/>
                  <a:pt x="3524292" y="4118803"/>
                  <a:pt x="3358020" y="4125635"/>
                </a:cubicBezTo>
                <a:cubicBezTo>
                  <a:pt x="3138339" y="4134610"/>
                  <a:pt x="2918661" y="4144924"/>
                  <a:pt x="2699106" y="4130457"/>
                </a:cubicBezTo>
                <a:cubicBezTo>
                  <a:pt x="2548620" y="4120546"/>
                  <a:pt x="2397378" y="4107552"/>
                  <a:pt x="2246135" y="4111571"/>
                </a:cubicBezTo>
                <a:cubicBezTo>
                  <a:pt x="2090859" y="4115857"/>
                  <a:pt x="1936213" y="4129921"/>
                  <a:pt x="1781316" y="4140235"/>
                </a:cubicBezTo>
                <a:cubicBezTo>
                  <a:pt x="1667682" y="4147695"/>
                  <a:pt x="1553608" y="4142392"/>
                  <a:pt x="1441020" y="4124430"/>
                </a:cubicBezTo>
                <a:cubicBezTo>
                  <a:pt x="1360735" y="4111704"/>
                  <a:pt x="1279946" y="4117196"/>
                  <a:pt x="1199535" y="4121751"/>
                </a:cubicBezTo>
                <a:cubicBezTo>
                  <a:pt x="1054343" y="4130324"/>
                  <a:pt x="909653" y="4143718"/>
                  <a:pt x="764462" y="4130324"/>
                </a:cubicBezTo>
                <a:cubicBezTo>
                  <a:pt x="634770" y="4118267"/>
                  <a:pt x="503820" y="4108490"/>
                  <a:pt x="375137" y="4118267"/>
                </a:cubicBezTo>
                <a:cubicBezTo>
                  <a:pt x="278626" y="4125601"/>
                  <a:pt x="182043" y="4132935"/>
                  <a:pt x="85336" y="4130493"/>
                </a:cubicBezTo>
                <a:lnTo>
                  <a:pt x="0" y="4125145"/>
                </a:lnTo>
                <a:close/>
              </a:path>
            </a:pathLst>
          </a:custGeom>
        </p:spPr>
      </p:pic>
      <p:pic>
        <p:nvPicPr>
          <p:cNvPr id="13" name="Picture 12" descr="A person with face paint on and a person with face paint on&#10;&#10;AI-generated content may be incorrect.">
            <a:extLst>
              <a:ext uri="{FF2B5EF4-FFF2-40B4-BE49-F238E27FC236}">
                <a16:creationId xmlns:a16="http://schemas.microsoft.com/office/drawing/2014/main" id="{B8326A71-416E-574C-BAB5-000071C85F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0" r="-4" b="-4"/>
          <a:stretch>
            <a:fillRect/>
          </a:stretch>
        </p:blipFill>
        <p:spPr>
          <a:xfrm>
            <a:off x="4115400" y="10"/>
            <a:ext cx="3058323" cy="3597029"/>
          </a:xfrm>
          <a:custGeom>
            <a:avLst/>
            <a:gdLst/>
            <a:ahLst/>
            <a:cxnLst/>
            <a:rect l="l" t="t" r="r" b="b"/>
            <a:pathLst>
              <a:path w="3058323" h="3597039">
                <a:moveTo>
                  <a:pt x="15411" y="0"/>
                </a:moveTo>
                <a:lnTo>
                  <a:pt x="3031762" y="0"/>
                </a:lnTo>
                <a:lnTo>
                  <a:pt x="3046461" y="132146"/>
                </a:lnTo>
                <a:cubicBezTo>
                  <a:pt x="3048338" y="180004"/>
                  <a:pt x="3046791" y="227996"/>
                  <a:pt x="3041802" y="275754"/>
                </a:cubicBezTo>
                <a:cubicBezTo>
                  <a:pt x="3027897" y="401800"/>
                  <a:pt x="3049074" y="530780"/>
                  <a:pt x="3008505" y="654529"/>
                </a:cubicBezTo>
                <a:cubicBezTo>
                  <a:pt x="3005571" y="667491"/>
                  <a:pt x="3004614" y="680823"/>
                  <a:pt x="3005698" y="694078"/>
                </a:cubicBezTo>
                <a:cubicBezTo>
                  <a:pt x="3005188" y="761821"/>
                  <a:pt x="3019349" y="827651"/>
                  <a:pt x="3033127" y="893608"/>
                </a:cubicBezTo>
                <a:cubicBezTo>
                  <a:pt x="3048309" y="966327"/>
                  <a:pt x="3067190" y="1038663"/>
                  <a:pt x="3044226" y="1113933"/>
                </a:cubicBezTo>
                <a:cubicBezTo>
                  <a:pt x="3037911" y="1137802"/>
                  <a:pt x="3037911" y="1162909"/>
                  <a:pt x="3044226" y="1186779"/>
                </a:cubicBezTo>
                <a:cubicBezTo>
                  <a:pt x="3050414" y="1219872"/>
                  <a:pt x="3050414" y="1253833"/>
                  <a:pt x="3044226" y="1286927"/>
                </a:cubicBezTo>
                <a:cubicBezTo>
                  <a:pt x="3034913" y="1357732"/>
                  <a:pt x="3025345" y="1428920"/>
                  <a:pt x="3030448" y="1500363"/>
                </a:cubicBezTo>
                <a:cubicBezTo>
                  <a:pt x="3038001" y="1625694"/>
                  <a:pt x="3036164" y="1751408"/>
                  <a:pt x="3024962" y="1876459"/>
                </a:cubicBezTo>
                <a:cubicBezTo>
                  <a:pt x="3020242" y="1937185"/>
                  <a:pt x="3013991" y="1998805"/>
                  <a:pt x="3036572" y="2058128"/>
                </a:cubicBezTo>
                <a:cubicBezTo>
                  <a:pt x="3039761" y="2065719"/>
                  <a:pt x="3039761" y="2074267"/>
                  <a:pt x="3036572" y="2081857"/>
                </a:cubicBezTo>
                <a:cubicBezTo>
                  <a:pt x="2993834" y="2180984"/>
                  <a:pt x="3005826" y="2282153"/>
                  <a:pt x="3027897" y="2382556"/>
                </a:cubicBezTo>
                <a:cubicBezTo>
                  <a:pt x="3059523" y="2516907"/>
                  <a:pt x="3066565" y="2655863"/>
                  <a:pt x="3048691" y="2792715"/>
                </a:cubicBezTo>
                <a:cubicBezTo>
                  <a:pt x="3037337" y="2873471"/>
                  <a:pt x="3023687" y="2954354"/>
                  <a:pt x="3031596" y="3036386"/>
                </a:cubicBezTo>
                <a:cubicBezTo>
                  <a:pt x="3037490" y="3100417"/>
                  <a:pt x="3039736" y="3164741"/>
                  <a:pt x="3038358" y="3229027"/>
                </a:cubicBezTo>
                <a:cubicBezTo>
                  <a:pt x="3036891" y="3311633"/>
                  <a:pt x="3031788" y="3394080"/>
                  <a:pt x="3028535" y="3476606"/>
                </a:cubicBezTo>
                <a:lnTo>
                  <a:pt x="3026145" y="3582089"/>
                </a:lnTo>
                <a:lnTo>
                  <a:pt x="2837742" y="3576169"/>
                </a:lnTo>
                <a:cubicBezTo>
                  <a:pt x="2749601" y="3575123"/>
                  <a:pt x="2661428" y="3575842"/>
                  <a:pt x="2573255" y="3578457"/>
                </a:cubicBezTo>
                <a:cubicBezTo>
                  <a:pt x="2415279" y="3583558"/>
                  <a:pt x="2257302" y="3585390"/>
                  <a:pt x="2099327" y="3578457"/>
                </a:cubicBezTo>
                <a:cubicBezTo>
                  <a:pt x="1926907" y="3570479"/>
                  <a:pt x="1754870" y="3579504"/>
                  <a:pt x="1582958" y="3591536"/>
                </a:cubicBezTo>
                <a:cubicBezTo>
                  <a:pt x="1416747" y="3603177"/>
                  <a:pt x="1250917" y="3594544"/>
                  <a:pt x="1084959" y="3582381"/>
                </a:cubicBezTo>
                <a:cubicBezTo>
                  <a:pt x="910095" y="3569328"/>
                  <a:pt x="734510" y="3570585"/>
                  <a:pt x="559849" y="3586174"/>
                </a:cubicBezTo>
                <a:cubicBezTo>
                  <a:pt x="445325" y="3596376"/>
                  <a:pt x="330549" y="3581074"/>
                  <a:pt x="216532" y="3582119"/>
                </a:cubicBezTo>
                <a:lnTo>
                  <a:pt x="3784" y="3583799"/>
                </a:lnTo>
                <a:lnTo>
                  <a:pt x="23102" y="3304343"/>
                </a:lnTo>
                <a:cubicBezTo>
                  <a:pt x="27378" y="3232352"/>
                  <a:pt x="25445" y="3160183"/>
                  <a:pt x="17316" y="3088458"/>
                </a:cubicBezTo>
                <a:cubicBezTo>
                  <a:pt x="9187" y="3007476"/>
                  <a:pt x="12024" y="2925898"/>
                  <a:pt x="25783" y="2845525"/>
                </a:cubicBezTo>
                <a:cubicBezTo>
                  <a:pt x="43141" y="2750282"/>
                  <a:pt x="35379" y="2655039"/>
                  <a:pt x="29029" y="2559796"/>
                </a:cubicBezTo>
                <a:cubicBezTo>
                  <a:pt x="11671" y="2298322"/>
                  <a:pt x="-9498" y="2036848"/>
                  <a:pt x="4615" y="1774485"/>
                </a:cubicBezTo>
                <a:cubicBezTo>
                  <a:pt x="7578" y="1718482"/>
                  <a:pt x="20561" y="1663876"/>
                  <a:pt x="25925" y="1608255"/>
                </a:cubicBezTo>
                <a:cubicBezTo>
                  <a:pt x="41590" y="1446595"/>
                  <a:pt x="23242" y="1285571"/>
                  <a:pt x="15763" y="1124293"/>
                </a:cubicBezTo>
                <a:cubicBezTo>
                  <a:pt x="5010" y="945807"/>
                  <a:pt x="7183" y="766877"/>
                  <a:pt x="22255" y="588646"/>
                </a:cubicBezTo>
                <a:cubicBezTo>
                  <a:pt x="41165" y="395112"/>
                  <a:pt x="35097" y="201070"/>
                  <a:pt x="19010" y="7282"/>
                </a:cubicBezTo>
                <a:close/>
              </a:path>
            </a:pathLst>
          </a:custGeom>
        </p:spPr>
      </p:pic>
      <p:sp>
        <p:nvSpPr>
          <p:cNvPr id="169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6484" y="2424319"/>
            <a:ext cx="3851563" cy="18288"/>
          </a:xfrm>
          <a:custGeom>
            <a:avLst/>
            <a:gdLst>
              <a:gd name="connsiteX0" fmla="*/ 0 w 3851563"/>
              <a:gd name="connsiteY0" fmla="*/ 0 h 18288"/>
              <a:gd name="connsiteX1" fmla="*/ 718958 w 3851563"/>
              <a:gd name="connsiteY1" fmla="*/ 0 h 18288"/>
              <a:gd name="connsiteX2" fmla="*/ 1437917 w 3851563"/>
              <a:gd name="connsiteY2" fmla="*/ 0 h 18288"/>
              <a:gd name="connsiteX3" fmla="*/ 1964297 w 3851563"/>
              <a:gd name="connsiteY3" fmla="*/ 0 h 18288"/>
              <a:gd name="connsiteX4" fmla="*/ 2606224 w 3851563"/>
              <a:gd name="connsiteY4" fmla="*/ 0 h 18288"/>
              <a:gd name="connsiteX5" fmla="*/ 3171120 w 3851563"/>
              <a:gd name="connsiteY5" fmla="*/ 0 h 18288"/>
              <a:gd name="connsiteX6" fmla="*/ 3851563 w 3851563"/>
              <a:gd name="connsiteY6" fmla="*/ 0 h 18288"/>
              <a:gd name="connsiteX7" fmla="*/ 3851563 w 3851563"/>
              <a:gd name="connsiteY7" fmla="*/ 18288 h 18288"/>
              <a:gd name="connsiteX8" fmla="*/ 3209636 w 3851563"/>
              <a:gd name="connsiteY8" fmla="*/ 18288 h 18288"/>
              <a:gd name="connsiteX9" fmla="*/ 2644740 w 3851563"/>
              <a:gd name="connsiteY9" fmla="*/ 18288 h 18288"/>
              <a:gd name="connsiteX10" fmla="*/ 2002813 w 3851563"/>
              <a:gd name="connsiteY10" fmla="*/ 18288 h 18288"/>
              <a:gd name="connsiteX11" fmla="*/ 1399401 w 3851563"/>
              <a:gd name="connsiteY11" fmla="*/ 18288 h 18288"/>
              <a:gd name="connsiteX12" fmla="*/ 834505 w 3851563"/>
              <a:gd name="connsiteY12" fmla="*/ 18288 h 18288"/>
              <a:gd name="connsiteX13" fmla="*/ 0 w 3851563"/>
              <a:gd name="connsiteY13" fmla="*/ 18288 h 18288"/>
              <a:gd name="connsiteX14" fmla="*/ 0 w 3851563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51563" h="18288" fill="none" extrusionOk="0">
                <a:moveTo>
                  <a:pt x="0" y="0"/>
                </a:moveTo>
                <a:cubicBezTo>
                  <a:pt x="195934" y="10403"/>
                  <a:pt x="550513" y="-3379"/>
                  <a:pt x="718958" y="0"/>
                </a:cubicBezTo>
                <a:cubicBezTo>
                  <a:pt x="887403" y="3379"/>
                  <a:pt x="1238155" y="34184"/>
                  <a:pt x="1437917" y="0"/>
                </a:cubicBezTo>
                <a:cubicBezTo>
                  <a:pt x="1637679" y="-34184"/>
                  <a:pt x="1735575" y="21633"/>
                  <a:pt x="1964297" y="0"/>
                </a:cubicBezTo>
                <a:cubicBezTo>
                  <a:pt x="2193019" y="-21633"/>
                  <a:pt x="2398398" y="-18127"/>
                  <a:pt x="2606224" y="0"/>
                </a:cubicBezTo>
                <a:cubicBezTo>
                  <a:pt x="2814050" y="18127"/>
                  <a:pt x="3010763" y="-3923"/>
                  <a:pt x="3171120" y="0"/>
                </a:cubicBezTo>
                <a:cubicBezTo>
                  <a:pt x="3331477" y="3923"/>
                  <a:pt x="3662318" y="22618"/>
                  <a:pt x="3851563" y="0"/>
                </a:cubicBezTo>
                <a:cubicBezTo>
                  <a:pt x="3851602" y="7328"/>
                  <a:pt x="3852182" y="9982"/>
                  <a:pt x="3851563" y="18288"/>
                </a:cubicBezTo>
                <a:cubicBezTo>
                  <a:pt x="3539697" y="8623"/>
                  <a:pt x="3360357" y="-7186"/>
                  <a:pt x="3209636" y="18288"/>
                </a:cubicBezTo>
                <a:cubicBezTo>
                  <a:pt x="3058915" y="43762"/>
                  <a:pt x="2810322" y="8087"/>
                  <a:pt x="2644740" y="18288"/>
                </a:cubicBezTo>
                <a:cubicBezTo>
                  <a:pt x="2479158" y="28489"/>
                  <a:pt x="2131941" y="44882"/>
                  <a:pt x="2002813" y="18288"/>
                </a:cubicBezTo>
                <a:cubicBezTo>
                  <a:pt x="1873685" y="-8306"/>
                  <a:pt x="1675560" y="30966"/>
                  <a:pt x="1399401" y="18288"/>
                </a:cubicBezTo>
                <a:cubicBezTo>
                  <a:pt x="1123242" y="5610"/>
                  <a:pt x="1065368" y="33824"/>
                  <a:pt x="834505" y="18288"/>
                </a:cubicBezTo>
                <a:cubicBezTo>
                  <a:pt x="603642" y="2752"/>
                  <a:pt x="191505" y="58863"/>
                  <a:pt x="0" y="18288"/>
                </a:cubicBezTo>
                <a:cubicBezTo>
                  <a:pt x="-593" y="9736"/>
                  <a:pt x="244" y="6610"/>
                  <a:pt x="0" y="0"/>
                </a:cubicBezTo>
                <a:close/>
              </a:path>
              <a:path w="3851563" h="18288" stroke="0" extrusionOk="0">
                <a:moveTo>
                  <a:pt x="0" y="0"/>
                </a:moveTo>
                <a:cubicBezTo>
                  <a:pt x="289752" y="13020"/>
                  <a:pt x="480313" y="17689"/>
                  <a:pt x="641927" y="0"/>
                </a:cubicBezTo>
                <a:cubicBezTo>
                  <a:pt x="803541" y="-17689"/>
                  <a:pt x="1025789" y="14289"/>
                  <a:pt x="1322370" y="0"/>
                </a:cubicBezTo>
                <a:cubicBezTo>
                  <a:pt x="1618951" y="-14289"/>
                  <a:pt x="1675364" y="4422"/>
                  <a:pt x="1925782" y="0"/>
                </a:cubicBezTo>
                <a:cubicBezTo>
                  <a:pt x="2176200" y="-4422"/>
                  <a:pt x="2354648" y="21578"/>
                  <a:pt x="2644740" y="0"/>
                </a:cubicBezTo>
                <a:cubicBezTo>
                  <a:pt x="2934832" y="-21578"/>
                  <a:pt x="2992732" y="-4264"/>
                  <a:pt x="3286667" y="0"/>
                </a:cubicBezTo>
                <a:cubicBezTo>
                  <a:pt x="3580602" y="4264"/>
                  <a:pt x="3638704" y="20914"/>
                  <a:pt x="3851563" y="0"/>
                </a:cubicBezTo>
                <a:cubicBezTo>
                  <a:pt x="3851890" y="8595"/>
                  <a:pt x="3851491" y="13110"/>
                  <a:pt x="3851563" y="18288"/>
                </a:cubicBezTo>
                <a:cubicBezTo>
                  <a:pt x="3681588" y="-9641"/>
                  <a:pt x="3414286" y="12858"/>
                  <a:pt x="3209636" y="18288"/>
                </a:cubicBezTo>
                <a:cubicBezTo>
                  <a:pt x="3004986" y="23718"/>
                  <a:pt x="2777102" y="31540"/>
                  <a:pt x="2490677" y="18288"/>
                </a:cubicBezTo>
                <a:cubicBezTo>
                  <a:pt x="2204252" y="5036"/>
                  <a:pt x="2142029" y="45834"/>
                  <a:pt x="1810235" y="18288"/>
                </a:cubicBezTo>
                <a:cubicBezTo>
                  <a:pt x="1478441" y="-9258"/>
                  <a:pt x="1432135" y="21272"/>
                  <a:pt x="1245339" y="18288"/>
                </a:cubicBezTo>
                <a:cubicBezTo>
                  <a:pt x="1058543" y="15304"/>
                  <a:pt x="886298" y="9998"/>
                  <a:pt x="718958" y="18288"/>
                </a:cubicBezTo>
                <a:cubicBezTo>
                  <a:pt x="551618" y="26578"/>
                  <a:pt x="308263" y="-12886"/>
                  <a:pt x="0" y="18288"/>
                </a:cubicBezTo>
                <a:cubicBezTo>
                  <a:pt x="822" y="10564"/>
                  <a:pt x="-23" y="457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44897650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 descr="A group of masks on a wood floor&#10;&#10;AI-generated content may be incorrect.">
            <a:extLst>
              <a:ext uri="{FF2B5EF4-FFF2-40B4-BE49-F238E27FC236}">
                <a16:creationId xmlns:a16="http://schemas.microsoft.com/office/drawing/2014/main" id="{550052F7-DCF9-5575-7B27-AED62BCC8E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" r="5" b="5"/>
          <a:stretch>
            <a:fillRect/>
          </a:stretch>
        </p:blipFill>
        <p:spPr>
          <a:xfrm>
            <a:off x="4110923" y="3791169"/>
            <a:ext cx="3058821" cy="3066831"/>
          </a:xfrm>
          <a:custGeom>
            <a:avLst/>
            <a:gdLst/>
            <a:ahLst/>
            <a:cxnLst/>
            <a:rect l="l" t="t" r="r" b="b"/>
            <a:pathLst>
              <a:path w="3058821" h="3066831">
                <a:moveTo>
                  <a:pt x="2787020" y="1261"/>
                </a:moveTo>
                <a:cubicBezTo>
                  <a:pt x="2839709" y="-518"/>
                  <a:pt x="2892422" y="-414"/>
                  <a:pt x="2945069" y="1571"/>
                </a:cubicBezTo>
                <a:lnTo>
                  <a:pt x="3038769" y="8460"/>
                </a:lnTo>
                <a:lnTo>
                  <a:pt x="3040494" y="37341"/>
                </a:lnTo>
                <a:cubicBezTo>
                  <a:pt x="3041244" y="71882"/>
                  <a:pt x="3039776" y="106360"/>
                  <a:pt x="3033397" y="140806"/>
                </a:cubicBezTo>
                <a:cubicBezTo>
                  <a:pt x="3014006" y="247842"/>
                  <a:pt x="3013240" y="353093"/>
                  <a:pt x="3049089" y="457834"/>
                </a:cubicBezTo>
                <a:cubicBezTo>
                  <a:pt x="3061974" y="495214"/>
                  <a:pt x="3059933" y="536166"/>
                  <a:pt x="3055085" y="576225"/>
                </a:cubicBezTo>
                <a:cubicBezTo>
                  <a:pt x="3043731" y="670377"/>
                  <a:pt x="3028167" y="764784"/>
                  <a:pt x="3035311" y="859828"/>
                </a:cubicBezTo>
                <a:cubicBezTo>
                  <a:pt x="3053554" y="1099545"/>
                  <a:pt x="3026891" y="1339261"/>
                  <a:pt x="3038883" y="1578850"/>
                </a:cubicBezTo>
                <a:cubicBezTo>
                  <a:pt x="3039113" y="1594185"/>
                  <a:pt x="3038526" y="1609507"/>
                  <a:pt x="3037097" y="1624778"/>
                </a:cubicBezTo>
                <a:cubicBezTo>
                  <a:pt x="3032504" y="1713061"/>
                  <a:pt x="3017960" y="1801599"/>
                  <a:pt x="3043476" y="1889499"/>
                </a:cubicBezTo>
                <a:cubicBezTo>
                  <a:pt x="3046015" y="1904618"/>
                  <a:pt x="3045632" y="1920080"/>
                  <a:pt x="3042328" y="1935044"/>
                </a:cubicBezTo>
                <a:cubicBezTo>
                  <a:pt x="3031394" y="2011884"/>
                  <a:pt x="3028524" y="2089667"/>
                  <a:pt x="3033780" y="2167106"/>
                </a:cubicBezTo>
                <a:cubicBezTo>
                  <a:pt x="3048962" y="2335903"/>
                  <a:pt x="3051130" y="2505606"/>
                  <a:pt x="3040286" y="2674734"/>
                </a:cubicBezTo>
                <a:cubicBezTo>
                  <a:pt x="3036459" y="2750260"/>
                  <a:pt x="3031611" y="2825530"/>
                  <a:pt x="3028294" y="2900035"/>
                </a:cubicBezTo>
                <a:cubicBezTo>
                  <a:pt x="3027210" y="2934608"/>
                  <a:pt x="3025392" y="2969245"/>
                  <a:pt x="3026078" y="3003803"/>
                </a:cubicBezTo>
                <a:lnTo>
                  <a:pt x="3033892" y="3066831"/>
                </a:lnTo>
                <a:lnTo>
                  <a:pt x="23851" y="3066831"/>
                </a:lnTo>
                <a:lnTo>
                  <a:pt x="42401" y="2704831"/>
                </a:lnTo>
                <a:cubicBezTo>
                  <a:pt x="45364" y="2461136"/>
                  <a:pt x="53409" y="2216933"/>
                  <a:pt x="28288" y="1974000"/>
                </a:cubicBezTo>
                <a:cubicBezTo>
                  <a:pt x="11213" y="1809420"/>
                  <a:pt x="17986" y="1645602"/>
                  <a:pt x="21091" y="1481150"/>
                </a:cubicBezTo>
                <a:cubicBezTo>
                  <a:pt x="24619" y="1296377"/>
                  <a:pt x="22926" y="1111480"/>
                  <a:pt x="22926" y="926707"/>
                </a:cubicBezTo>
                <a:cubicBezTo>
                  <a:pt x="22643" y="846322"/>
                  <a:pt x="27442" y="766445"/>
                  <a:pt x="35627" y="686441"/>
                </a:cubicBezTo>
                <a:cubicBezTo>
                  <a:pt x="47340" y="570372"/>
                  <a:pt x="33228" y="454937"/>
                  <a:pt x="14458" y="340646"/>
                </a:cubicBezTo>
                <a:cubicBezTo>
                  <a:pt x="3337" y="261010"/>
                  <a:pt x="-1375" y="180751"/>
                  <a:pt x="346" y="100506"/>
                </a:cubicBezTo>
                <a:lnTo>
                  <a:pt x="2424" y="12627"/>
                </a:lnTo>
                <a:lnTo>
                  <a:pt x="3495" y="12901"/>
                </a:lnTo>
                <a:cubicBezTo>
                  <a:pt x="343898" y="-3971"/>
                  <a:pt x="684174" y="17086"/>
                  <a:pt x="1024451" y="18263"/>
                </a:cubicBezTo>
                <a:cubicBezTo>
                  <a:pt x="1134033" y="18655"/>
                  <a:pt x="1243235" y="13685"/>
                  <a:pt x="1352564" y="9238"/>
                </a:cubicBezTo>
                <a:cubicBezTo>
                  <a:pt x="1493565" y="3614"/>
                  <a:pt x="1634312" y="14731"/>
                  <a:pt x="1775060" y="12508"/>
                </a:cubicBezTo>
                <a:cubicBezTo>
                  <a:pt x="2008160" y="8846"/>
                  <a:pt x="2241134" y="19571"/>
                  <a:pt x="2474235" y="12508"/>
                </a:cubicBezTo>
                <a:cubicBezTo>
                  <a:pt x="2578497" y="9238"/>
                  <a:pt x="2682758" y="4268"/>
                  <a:pt x="2787020" y="1261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414ECF-94F8-25EF-744A-8F285C60DD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3618" y="2704407"/>
            <a:ext cx="3997805" cy="3489159"/>
          </a:xfrm>
        </p:spPr>
        <p:txBody>
          <a:bodyPr>
            <a:normAutofit/>
          </a:bodyPr>
          <a:lstStyle/>
          <a:p>
            <a:pPr>
              <a:buNone/>
            </a:pPr>
            <a:endParaRPr lang="en-GB" sz="1700" b="1"/>
          </a:p>
          <a:p>
            <a:r>
              <a:rPr lang="en-GB" sz="1700"/>
              <a:t>Projekt Encounter, hosted and supported by University of Kent, School of Arts and Architecture</a:t>
            </a:r>
          </a:p>
          <a:p>
            <a:r>
              <a:rPr lang="en-GB" sz="1700"/>
              <a:t>Inclusive collaboration across communities (students, academics, staff, refugees etc.)</a:t>
            </a:r>
          </a:p>
          <a:p>
            <a:r>
              <a:rPr lang="en-GB" sz="1700"/>
              <a:t>Participatory research film (</a:t>
            </a:r>
            <a:r>
              <a:rPr lang="en-GB" sz="1700" i="1"/>
              <a:t>Encounter</a:t>
            </a:r>
            <a:r>
              <a:rPr lang="en-GB" sz="1700"/>
              <a:t>) on ethics in applied theatre</a:t>
            </a:r>
          </a:p>
          <a:p>
            <a:r>
              <a:rPr lang="en-GB" sz="1700"/>
              <a:t>Universities as spaces for solidarity and co-creation. </a:t>
            </a:r>
          </a:p>
          <a:p>
            <a:endParaRPr lang="en-GB" sz="1700"/>
          </a:p>
        </p:txBody>
      </p:sp>
      <p:pic>
        <p:nvPicPr>
          <p:cNvPr id="12" name="Picture 11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824755B5-B8DD-5FA6-CC6A-55CD830FE2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6" y="4958133"/>
            <a:ext cx="3191444" cy="172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0167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9" name="Rectangle 3088">
            <a:extLst>
              <a:ext uri="{FF2B5EF4-FFF2-40B4-BE49-F238E27FC236}">
                <a16:creationId xmlns:a16="http://schemas.microsoft.com/office/drawing/2014/main" id="{AB902CB9-C7DC-4673-B7D5-F22DCF0EC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6B5897-D158-74A8-995A-1885F932A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3822" y="277257"/>
            <a:ext cx="4458949" cy="1446614"/>
          </a:xfrm>
        </p:spPr>
        <p:txBody>
          <a:bodyPr anchor="b">
            <a:normAutofit/>
          </a:bodyPr>
          <a:lstStyle/>
          <a:p>
            <a:r>
              <a:rPr lang="en-GB" sz="2200" b="1" dirty="0">
                <a:solidFill>
                  <a:schemeClr val="accent2">
                    <a:lumMod val="75000"/>
                  </a:schemeClr>
                </a:solidFill>
              </a:rPr>
              <a:t>Expanding Expression </a:t>
            </a:r>
            <a:br>
              <a:rPr lang="en-GB" sz="22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GB" sz="2200" b="1" dirty="0">
                <a:solidFill>
                  <a:schemeClr val="accent2">
                    <a:lumMod val="75000"/>
                  </a:schemeClr>
                </a:solidFill>
              </a:rPr>
              <a:t>Through Masks </a:t>
            </a:r>
            <a:br>
              <a:rPr lang="en-GB" sz="2200" b="1" dirty="0">
                <a:solidFill>
                  <a:schemeClr val="accent2">
                    <a:lumMod val="75000"/>
                  </a:schemeClr>
                </a:solidFill>
              </a:rPr>
            </a:br>
            <a:endParaRPr lang="en-GB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4" name="Picture 13" descr="A white paper next to a piece of paper&#10;&#10;AI-generated content may be incorrect.">
            <a:extLst>
              <a:ext uri="{FF2B5EF4-FFF2-40B4-BE49-F238E27FC236}">
                <a16:creationId xmlns:a16="http://schemas.microsoft.com/office/drawing/2014/main" id="{5E94C099-E0CA-11B2-D3C6-D8B9699C10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58" b="-3"/>
          <a:stretch>
            <a:fillRect/>
          </a:stretch>
        </p:blipFill>
        <p:spPr>
          <a:xfrm rot="5400000">
            <a:off x="-478946" y="1156973"/>
            <a:ext cx="4638943" cy="26775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E8B82E-FCDD-9434-E272-BBC556F39A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055"/>
          <a:stretch>
            <a:fillRect/>
          </a:stretch>
        </p:blipFill>
        <p:spPr>
          <a:xfrm>
            <a:off x="3361664" y="131564"/>
            <a:ext cx="3309228" cy="3165873"/>
          </a:xfrm>
          <a:prstGeom prst="rect">
            <a:avLst/>
          </a:prstGeom>
        </p:spPr>
      </p:pic>
      <p:sp>
        <p:nvSpPr>
          <p:cNvPr id="60" name="Content Placeholder 2">
            <a:extLst>
              <a:ext uri="{FF2B5EF4-FFF2-40B4-BE49-F238E27FC236}">
                <a16:creationId xmlns:a16="http://schemas.microsoft.com/office/drawing/2014/main" id="{35D499D7-688F-58A7-2701-48D4E910AF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3822" y="1723871"/>
            <a:ext cx="3999973" cy="4398434"/>
          </a:xfrm>
        </p:spPr>
        <p:txBody>
          <a:bodyPr>
            <a:normAutofit/>
          </a:bodyPr>
          <a:lstStyle/>
          <a:p>
            <a:r>
              <a:rPr lang="en-GB" sz="1600" dirty="0"/>
              <a:t>AHRC (IAA)-funded workshops in mask-making </a:t>
            </a:r>
          </a:p>
          <a:p>
            <a:r>
              <a:rPr lang="en-GB" sz="1600" dirty="0"/>
              <a:t>Non-verbal mediums fostered freer, imaginative expression</a:t>
            </a:r>
          </a:p>
          <a:p>
            <a:r>
              <a:rPr lang="en-GB" sz="1600" dirty="0"/>
              <a:t>Participants engaged deeply despite no prior experience</a:t>
            </a:r>
          </a:p>
          <a:p>
            <a:r>
              <a:rPr lang="en-GB" sz="1600" dirty="0"/>
              <a:t>Aim: to develop basic skills in masked acting and mask-making, encourage creative self-expression, support intercultural dialogue, and enhance wellbeing for a multilingual group of migrants. </a:t>
            </a:r>
          </a:p>
          <a:p>
            <a:r>
              <a:rPr lang="en-GB" sz="1600" dirty="0"/>
              <a:t>The workshops complemented PROJEKT ENCOUNTER’s existing drama workshops by focusing on creative modes of expression not reliant on language.</a:t>
            </a:r>
          </a:p>
          <a:p>
            <a:endParaRPr lang="en-GB" sz="1400" dirty="0"/>
          </a:p>
          <a:p>
            <a:endParaRPr lang="en-GB" sz="1400" dirty="0"/>
          </a:p>
        </p:txBody>
      </p:sp>
      <p:pic>
        <p:nvPicPr>
          <p:cNvPr id="5" name="Picture 4" descr="A group of people on a stage&#10;&#10;AI-generated content may be incorrect.">
            <a:extLst>
              <a:ext uri="{FF2B5EF4-FFF2-40B4-BE49-F238E27FC236}">
                <a16:creationId xmlns:a16="http://schemas.microsoft.com/office/drawing/2014/main" id="{40EB98AE-0A50-2AE7-BE61-DB419E898E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664" y="3429000"/>
            <a:ext cx="3312160" cy="2484120"/>
          </a:xfrm>
          <a:prstGeom prst="rect">
            <a:avLst/>
          </a:prstGeom>
        </p:spPr>
      </p:pic>
      <p:pic>
        <p:nvPicPr>
          <p:cNvPr id="8" name="Picture 7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667E379C-7A8C-D78E-E10F-F176D06317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6" y="4958133"/>
            <a:ext cx="3191444" cy="172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339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6CC32D-A1DB-0C17-F7DB-0017FCFA47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74B23-31BC-2C8A-00C8-2046DA2F6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7415" y="277255"/>
            <a:ext cx="3999971" cy="1446614"/>
          </a:xfrm>
        </p:spPr>
        <p:txBody>
          <a:bodyPr anchor="b">
            <a:normAutofit/>
          </a:bodyPr>
          <a:lstStyle/>
          <a:p>
            <a:r>
              <a:rPr lang="en-GB" sz="2200" b="1" dirty="0">
                <a:solidFill>
                  <a:schemeClr val="accent2">
                    <a:lumMod val="75000"/>
                  </a:schemeClr>
                </a:solidFill>
              </a:rPr>
              <a:t>Participatory approach in Filmmaking Workshops</a:t>
            </a:r>
            <a:br>
              <a:rPr lang="en-GB" sz="2200" b="1" dirty="0">
                <a:solidFill>
                  <a:schemeClr val="accent2">
                    <a:lumMod val="75000"/>
                  </a:schemeClr>
                </a:solidFill>
              </a:rPr>
            </a:br>
            <a:endParaRPr lang="en-GB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0" name="Content Placeholder 2">
            <a:extLst>
              <a:ext uri="{FF2B5EF4-FFF2-40B4-BE49-F238E27FC236}">
                <a16:creationId xmlns:a16="http://schemas.microsoft.com/office/drawing/2014/main" id="{C0F237E6-8736-FCD2-73C9-53829F7C48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17413" y="1739969"/>
            <a:ext cx="3999973" cy="4398434"/>
          </a:xfrm>
        </p:spPr>
        <p:txBody>
          <a:bodyPr>
            <a:normAutofit/>
          </a:bodyPr>
          <a:lstStyle/>
          <a:p>
            <a:r>
              <a:rPr lang="en-GB" sz="1600" dirty="0"/>
              <a:t>AHRC (IAA)-funded workshops in filmmaking</a:t>
            </a:r>
          </a:p>
          <a:p>
            <a:r>
              <a:rPr lang="en-GB" sz="1600" dirty="0"/>
              <a:t>Participatory approach </a:t>
            </a:r>
          </a:p>
          <a:p>
            <a:r>
              <a:rPr lang="en-GB" sz="1600" dirty="0"/>
              <a:t>Year 1: making a participatory film about the workshops</a:t>
            </a:r>
          </a:p>
          <a:p>
            <a:r>
              <a:rPr lang="en-GB" sz="1600" dirty="0"/>
              <a:t>Year 2: running filmmaking workshops in collaboration with the workshops</a:t>
            </a:r>
          </a:p>
          <a:p>
            <a:r>
              <a:rPr lang="en-GB" sz="1600" dirty="0"/>
              <a:t>Aim: to develop basic skills in filmmaking and team-building, encourage creative self-expression, support intercultural dialogue and storytelling</a:t>
            </a:r>
          </a:p>
          <a:p>
            <a:r>
              <a:rPr lang="en-GB" sz="1600" dirty="0"/>
              <a:t>The workshops complemented PROJEKT ENCOUNTER’s existing drama workshops by providing them with short films made by participants, which were included in the final performance. </a:t>
            </a:r>
            <a:endParaRPr lang="en-GB" sz="1400" dirty="0"/>
          </a:p>
          <a:p>
            <a:endParaRPr lang="en-GB" sz="1400" dirty="0"/>
          </a:p>
        </p:txBody>
      </p:sp>
      <p:pic>
        <p:nvPicPr>
          <p:cNvPr id="5" name="Picture 4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6A8878A3-DEC2-536C-D6DA-B934A5F727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6" y="4958133"/>
            <a:ext cx="3191444" cy="1727408"/>
          </a:xfrm>
          <a:prstGeom prst="rect">
            <a:avLst/>
          </a:prstGeom>
        </p:spPr>
      </p:pic>
      <p:pic>
        <p:nvPicPr>
          <p:cNvPr id="7" name="Picture 6" descr="A group of people in a room&#10;&#10;AI-generated content may be incorrect.">
            <a:extLst>
              <a:ext uri="{FF2B5EF4-FFF2-40B4-BE49-F238E27FC236}">
                <a16:creationId xmlns:a16="http://schemas.microsoft.com/office/drawing/2014/main" id="{77F2C058-382A-8F83-B876-6ABDDDCC0D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84339" y="827060"/>
            <a:ext cx="4398435" cy="3298827"/>
          </a:xfrm>
          <a:prstGeom prst="rect">
            <a:avLst/>
          </a:prstGeom>
        </p:spPr>
      </p:pic>
      <p:pic>
        <p:nvPicPr>
          <p:cNvPr id="9" name="Picture 8" descr="A group of people in a room&#10;&#10;AI-generated content may be incorrect.">
            <a:extLst>
              <a:ext uri="{FF2B5EF4-FFF2-40B4-BE49-F238E27FC236}">
                <a16:creationId xmlns:a16="http://schemas.microsoft.com/office/drawing/2014/main" id="{758B62A4-DBAB-ADD6-E87F-67D018F03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999" y="277256"/>
            <a:ext cx="4202326" cy="3151744"/>
          </a:xfrm>
          <a:prstGeom prst="rect">
            <a:avLst/>
          </a:prstGeom>
        </p:spPr>
      </p:pic>
      <p:pic>
        <p:nvPicPr>
          <p:cNvPr id="12" name="Picture 11" descr="A group of people on a stage&#10;&#10;AI-generated content may be incorrect.">
            <a:extLst>
              <a:ext uri="{FF2B5EF4-FFF2-40B4-BE49-F238E27FC236}">
                <a16:creationId xmlns:a16="http://schemas.microsoft.com/office/drawing/2014/main" id="{920E7A33-4F94-40E6-EF27-BC336B0F41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998" y="3533796"/>
            <a:ext cx="4202327" cy="315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0276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</TotalTime>
  <Words>217</Words>
  <Application>Microsoft Macintosh PowerPoint</Application>
  <PresentationFormat>Widescreen</PresentationFormat>
  <Paragraphs>19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Aptos</vt:lpstr>
      <vt:lpstr>Aptos Display</vt:lpstr>
      <vt:lpstr>Arial</vt:lpstr>
      <vt:lpstr>Office Theme</vt:lpstr>
      <vt:lpstr>Fostering Solidarities Through Creative Arts in Universities</vt:lpstr>
      <vt:lpstr>Expanding Expression  Through Masks  </vt:lpstr>
      <vt:lpstr>Participatory approach in Filmmaking Workshops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Angie Varakis-Martin</dc:creator>
  <cp:lastModifiedBy>Kaveh Abbasian</cp:lastModifiedBy>
  <cp:revision>4</cp:revision>
  <dcterms:created xsi:type="dcterms:W3CDTF">2025-09-03T08:43:50Z</dcterms:created>
  <dcterms:modified xsi:type="dcterms:W3CDTF">2025-09-09T18:43:47Z</dcterms:modified>
</cp:coreProperties>
</file>