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313" r:id="rId3"/>
    <p:sldId id="258" r:id="rId4"/>
    <p:sldId id="257" r:id="rId5"/>
    <p:sldId id="259" r:id="rId6"/>
    <p:sldId id="262" r:id="rId7"/>
    <p:sldId id="263" r:id="rId8"/>
    <p:sldId id="265" r:id="rId9"/>
    <p:sldId id="272" r:id="rId10"/>
    <p:sldId id="274" r:id="rId11"/>
    <p:sldId id="325" r:id="rId12"/>
    <p:sldId id="324" r:id="rId13"/>
    <p:sldId id="282" r:id="rId14"/>
    <p:sldId id="295" r:id="rId15"/>
    <p:sldId id="297" r:id="rId16"/>
    <p:sldId id="298" r:id="rId17"/>
    <p:sldId id="299" r:id="rId18"/>
    <p:sldId id="284" r:id="rId19"/>
    <p:sldId id="310" r:id="rId20"/>
    <p:sldId id="315" r:id="rId21"/>
    <p:sldId id="326" r:id="rId22"/>
    <p:sldId id="318" r:id="rId23"/>
    <p:sldId id="321" r:id="rId24"/>
    <p:sldId id="327" r:id="rId25"/>
    <p:sldId id="3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928"/>
  </p:normalViewPr>
  <p:slideViewPr>
    <p:cSldViewPr snapToGrid="0">
      <p:cViewPr varScale="1">
        <p:scale>
          <a:sx n="115" d="100"/>
          <a:sy n="115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7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4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4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8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9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7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0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B23C3A4-8C2F-90EE-D5E4-2EC04766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0" y="3048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0"/>
            <a:ext cx="12191999" cy="1371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B79D1-E48E-C003-81BA-075ADC487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5715000"/>
            <a:ext cx="8027544" cy="960120"/>
          </a:xfrm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lang="en-GB" sz="1100" dirty="0"/>
              <a:t>EASTERN ARC CONFERENCE </a:t>
            </a:r>
            <a:br>
              <a:rPr lang="en-GB" sz="1100" dirty="0"/>
            </a:br>
            <a:r>
              <a:rPr lang="en-GB" sz="3600" i="1" dirty="0"/>
              <a:t>‘Drawing as sanctuary’ by </a:t>
            </a:r>
            <a:br>
              <a:rPr lang="en-GB" sz="3600" i="1" dirty="0"/>
            </a:br>
            <a:r>
              <a:rPr lang="en-GB" sz="3600" i="1" dirty="0" err="1"/>
              <a:t>Dr.</a:t>
            </a:r>
            <a:r>
              <a:rPr lang="en-GB" sz="3600" i="1" dirty="0"/>
              <a:t> Edina </a:t>
            </a:r>
            <a:r>
              <a:rPr lang="en-GB" sz="3600" i="1" dirty="0" err="1"/>
              <a:t>Husanovic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F219D-0AA7-A890-E13A-8C24E29CF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8100" y="5715000"/>
            <a:ext cx="4319653" cy="960120"/>
          </a:xfrm>
        </p:spPr>
        <p:txBody>
          <a:bodyPr anchor="ctr">
            <a:normAutofit/>
          </a:bodyPr>
          <a:lstStyle/>
          <a:p>
            <a:pPr algn="r"/>
            <a:r>
              <a:rPr lang="en-US" sz="1800" dirty="0"/>
              <a:t>University of Brighton and HERA project</a:t>
            </a:r>
          </a:p>
        </p:txBody>
      </p:sp>
    </p:spTree>
    <p:extLst>
      <p:ext uri="{BB962C8B-B14F-4D97-AF65-F5344CB8AC3E}">
        <p14:creationId xmlns:p14="http://schemas.microsoft.com/office/powerpoint/2010/main" val="259143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0C0D-4CBC-4C66-7C8F-2C518343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Tuzla, Bosnia and Herzegovina, </a:t>
            </a:r>
            <a:br>
              <a:rPr lang="en-US" dirty="0"/>
            </a:br>
            <a:r>
              <a:rPr lang="en-US" dirty="0"/>
              <a:t>25 May 1995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oster of a street with buildings and a red text&#10;&#10;Description automatically generated">
            <a:extLst>
              <a:ext uri="{FF2B5EF4-FFF2-40B4-BE49-F238E27FC236}">
                <a16:creationId xmlns:a16="http://schemas.microsoft.com/office/drawing/2014/main" id="{151223C7-D741-3007-31CA-FB319F14A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6122" y="1568196"/>
            <a:ext cx="5438899" cy="5230024"/>
          </a:xfrm>
        </p:spPr>
      </p:pic>
    </p:spTree>
    <p:extLst>
      <p:ext uri="{BB962C8B-B14F-4D97-AF65-F5344CB8AC3E}">
        <p14:creationId xmlns:p14="http://schemas.microsoft.com/office/powerpoint/2010/main" val="3207895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rawing of a sun and mountains&#10;&#10;Description automatically generated">
            <a:extLst>
              <a:ext uri="{FF2B5EF4-FFF2-40B4-BE49-F238E27FC236}">
                <a16:creationId xmlns:a16="http://schemas.microsoft.com/office/drawing/2014/main" id="{A2458949-1392-ABDA-A865-436E70E9C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644" b="28169"/>
          <a:stretch>
            <a:fillRect/>
          </a:stretch>
        </p:blipFill>
        <p:spPr>
          <a:xfrm>
            <a:off x="20" y="716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D046C-30CB-D947-3CFC-148D8DE0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670" y="5190271"/>
            <a:ext cx="8225600" cy="11142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Imagination as sanctuary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37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drawing on a white surface&#10;&#10;Description automatically generated">
            <a:extLst>
              <a:ext uri="{FF2B5EF4-FFF2-40B4-BE49-F238E27FC236}">
                <a16:creationId xmlns:a16="http://schemas.microsoft.com/office/drawing/2014/main" id="{6ACDB31F-496C-3881-CF5F-9B4EBC5A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0180" b="7632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1-11-19 11.48.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158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DRAWING AS dialogue</a:t>
            </a:r>
          </a:p>
        </p:txBody>
      </p:sp>
    </p:spTree>
    <p:extLst>
      <p:ext uri="{BB962C8B-B14F-4D97-AF65-F5344CB8AC3E}">
        <p14:creationId xmlns:p14="http://schemas.microsoft.com/office/powerpoint/2010/main" val="2592544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722094-112D-64B1-C32F-763284E1E8FC}"/>
              </a:ext>
            </a:extLst>
          </p:cNvPr>
          <p:cNvSpPr txBox="1"/>
          <p:nvPr/>
        </p:nvSpPr>
        <p:spPr>
          <a:xfrm>
            <a:off x="5679947" y="1200150"/>
            <a:ext cx="4505706" cy="14470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25" dirty="0"/>
              <a:t>We explored our experiences of migrations and journeys to UK  with; drawing with the left hand and eyes closed, following a memory of leaving home and arriving at the University for the first time, re-drawing those memories together on a sheet of paper and finally, moving to the courtyard, making invisible drawings by walking in the courtyard following an imagined pattern, and making a joint ‘ma drawing’ on a large sheet of paper by dipping one shoe into a charcoal pigment</a:t>
            </a:r>
          </a:p>
        </p:txBody>
      </p:sp>
      <p:pic>
        <p:nvPicPr>
          <p:cNvPr id="3" name="IMG_3156-768x576.jpg" descr="IMG_3156-768x576.jpg">
            <a:extLst>
              <a:ext uri="{FF2B5EF4-FFF2-40B4-BE49-F238E27FC236}">
                <a16:creationId xmlns:a16="http://schemas.microsoft.com/office/drawing/2014/main" id="{1EE5F494-D9E2-E6CE-BF78-F12B8F859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347" y="2506600"/>
            <a:ext cx="4049268" cy="3036951"/>
          </a:xfrm>
          <a:prstGeom prst="rect">
            <a:avLst/>
          </a:prstGeom>
        </p:spPr>
      </p:pic>
      <p:pic>
        <p:nvPicPr>
          <p:cNvPr id="2" name="Picture 1" descr="A person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3FF62370-29F5-D1AB-6A64-AD6C7C30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132" y="2471738"/>
            <a:ext cx="4095750" cy="3071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F5B32-62B7-358B-6235-E737DC0D69D9}"/>
              </a:ext>
            </a:extLst>
          </p:cNvPr>
          <p:cNvSpPr txBox="1"/>
          <p:nvPr/>
        </p:nvSpPr>
        <p:spPr>
          <a:xfrm>
            <a:off x="1794729" y="1762048"/>
            <a:ext cx="39147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 dirty="0">
                <a:solidFill>
                  <a:srgbClr val="040404"/>
                </a:solidFill>
              </a:rPr>
              <a:t>Drawing</a:t>
            </a:r>
            <a:r>
              <a:rPr lang="en-GB" sz="1350" i="1" dirty="0">
                <a:solidFill>
                  <a:srgbClr val="000000"/>
                </a:solidFill>
              </a:rPr>
              <a:t> Migrations</a:t>
            </a:r>
            <a:r>
              <a:rPr lang="en-GB" sz="1350" dirty="0">
                <a:solidFill>
                  <a:srgbClr val="000000"/>
                </a:solidFill>
              </a:rPr>
              <a:t> sessions 19/11/21 and 19/1/22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5033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gn with writing on it&#10;&#10;Description automatically generated">
            <a:extLst>
              <a:ext uri="{FF2B5EF4-FFF2-40B4-BE49-F238E27FC236}">
                <a16:creationId xmlns:a16="http://schemas.microsoft.com/office/drawing/2014/main" id="{BBE9465B-E31D-479D-A5E1-1EEF6B6DD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4901"/>
          <a:stretch/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5F79F-18B1-6F6C-BB3C-4349A89C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Happens When Medical Students Engage with Drawing?</a:t>
            </a:r>
            <a:br>
              <a:rPr lang="en-GB" sz="2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B0DB0-C3BE-0EE1-27A6-5E8225984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186" y="2221992"/>
            <a:ext cx="4800600" cy="3739896"/>
          </a:xfrm>
        </p:spPr>
        <p:txBody>
          <a:bodyPr>
            <a:normAutofit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would happen if future doctors practiced drawing regularly?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does this challenge traditional medical training?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271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7521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drawing on a white paper&#10;&#10;Description automatically generated">
            <a:extLst>
              <a:ext uri="{FF2B5EF4-FFF2-40B4-BE49-F238E27FC236}">
                <a16:creationId xmlns:a16="http://schemas.microsoft.com/office/drawing/2014/main" id="{C1A8C9D8-B498-1ADE-988A-68741C5C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81"/>
          <a:stretch/>
        </p:blipFill>
        <p:spPr>
          <a:xfrm>
            <a:off x="20" y="10"/>
            <a:ext cx="2718013" cy="3428989"/>
          </a:xfrm>
          <a:prstGeom prst="rect">
            <a:avLst/>
          </a:prstGeom>
        </p:spPr>
      </p:pic>
      <p:pic>
        <p:nvPicPr>
          <p:cNvPr id="47" name="Picture 46" descr="A group of people drawing on paper&#10;&#10;Description automatically generated">
            <a:extLst>
              <a:ext uri="{FF2B5EF4-FFF2-40B4-BE49-F238E27FC236}">
                <a16:creationId xmlns:a16="http://schemas.microsoft.com/office/drawing/2014/main" id="{8B93236C-70C5-8416-B67F-68F01671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036"/>
          <a:stretch/>
        </p:blipFill>
        <p:spPr>
          <a:xfrm>
            <a:off x="20" y="3428999"/>
            <a:ext cx="2718013" cy="3428999"/>
          </a:xfrm>
          <a:prstGeom prst="rect">
            <a:avLst/>
          </a:prstGeom>
        </p:spPr>
      </p:pic>
      <p:pic>
        <p:nvPicPr>
          <p:cNvPr id="53" name="Picture 52" descr="A group of people drawing on a white paper&#10;&#10;Description automatically generated">
            <a:extLst>
              <a:ext uri="{FF2B5EF4-FFF2-40B4-BE49-F238E27FC236}">
                <a16:creationId xmlns:a16="http://schemas.microsoft.com/office/drawing/2014/main" id="{9EA40103-1405-97E5-4A29-C79DE798FD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6" r="24199"/>
          <a:stretch/>
        </p:blipFill>
        <p:spPr>
          <a:xfrm>
            <a:off x="2718033" y="10"/>
            <a:ext cx="3848100" cy="685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94423-CA77-09BF-513E-F30C7E9D8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735" y="908422"/>
            <a:ext cx="4292630" cy="1316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5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Kind of Activities Were Used?</a:t>
            </a:r>
            <a:br>
              <a:rPr lang="en-GB" sz="25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40977-011E-1D19-316A-FA8B2B98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734" y="2225158"/>
            <a:ext cx="4292630" cy="4016083"/>
          </a:xfrm>
        </p:spPr>
        <p:txBody>
          <a:bodyPr>
            <a:normAutofit/>
          </a:bodyPr>
          <a:lstStyle/>
          <a:p>
            <a:r>
              <a:rPr lang="en-GB" b="0" i="0" u="none" strike="noStrike" dirty="0">
                <a:effectLst/>
                <a:latin typeface="wf_segoe-ui_normal"/>
              </a:rPr>
              <a:t>Collaborative drawing</a:t>
            </a:r>
          </a:p>
          <a:p>
            <a:r>
              <a:rPr lang="en-GB" b="0" i="0" u="none" strike="noStrike" dirty="0">
                <a:effectLst/>
                <a:latin typeface="Aptos" panose="020B0004020202020204" pitchFamily="34" charset="0"/>
              </a:rPr>
              <a:t>Life Drawing</a:t>
            </a:r>
          </a:p>
          <a:p>
            <a:r>
              <a:rPr lang="en-GB" dirty="0">
                <a:latin typeface="Aptos" panose="020B0004020202020204" pitchFamily="34" charset="0"/>
              </a:rPr>
              <a:t>Body Mapping</a:t>
            </a:r>
          </a:p>
          <a:p>
            <a:r>
              <a:rPr lang="en-GB" dirty="0">
                <a:latin typeface="Aptos" panose="020B0004020202020204" pitchFamily="34" charset="0"/>
              </a:rPr>
              <a:t>Storytelling and drawing</a:t>
            </a:r>
          </a:p>
          <a:p>
            <a:r>
              <a:rPr lang="en-GB" dirty="0">
                <a:latin typeface="Aptos" panose="020B0004020202020204" pitchFamily="34" charset="0"/>
              </a:rPr>
              <a:t>Natural dyes</a:t>
            </a:r>
          </a:p>
          <a:p>
            <a:r>
              <a:rPr lang="en-GB" dirty="0">
                <a:latin typeface="Aptos" panose="020B0004020202020204" pitchFamily="34" charset="0"/>
              </a:rPr>
              <a:t>Golden ratio and drawing</a:t>
            </a:r>
          </a:p>
          <a:p>
            <a:r>
              <a:rPr lang="en-GB" dirty="0">
                <a:latin typeface="Aptos" panose="020B0004020202020204" pitchFamily="34" charset="0"/>
              </a:rPr>
              <a:t>Movement and drawing …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72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84E9C-5ADF-7E9C-FC5D-D8AE0B28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 We Measure the Impact?</a:t>
            </a:r>
            <a:br>
              <a:rPr lang="en-GB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09513-460C-EAEA-2C23-D50283BD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095" r="30496" b="1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E812-E121-9649-BFDE-E65E346A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1828801"/>
            <a:ext cx="7124140" cy="4634344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 we know that drawing makes a difference?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insights did we gain from reflective journals and questionnaires?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did participants' perceptions change over time?</a:t>
            </a:r>
            <a:endParaRPr lang="en-GB" sz="2000" b="0" i="0" u="none" strike="noStrike" dirty="0">
              <a:effectLst/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effectLst/>
                <a:latin typeface="Calibri,sans-serif,serif,EmojiFont"/>
              </a:rPr>
              <a:t>Some previous questions that students explored in their presentations were:</a:t>
            </a:r>
            <a:endParaRPr lang="en-GB" sz="2000" b="0" i="0" u="none" strike="noStrike" dirty="0">
              <a:effectLst/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How can art support medical students?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Art therapy use in the treatment and management of chronic illnesses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The impact of art on mental health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Effectiveness of art therapy in schizophrenic patients and how it can be used to ameliorate symptoms associated with other mental health disorders ? 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How can drawing be used to improve wellbeing and communication with patients with chronic health conditions?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The Effect of Art  on people living with MND 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Creative therapy in prisons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drawing on a table&#10;&#10;Description automatically generated">
            <a:extLst>
              <a:ext uri="{FF2B5EF4-FFF2-40B4-BE49-F238E27FC236}">
                <a16:creationId xmlns:a16="http://schemas.microsoft.com/office/drawing/2014/main" id="{5F93603E-AED4-22A0-53A3-F0A25E14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532" y="-1792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0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52718-D25C-CAAB-842F-7241CAF0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15775" cy="67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5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3528-0EA3-99F6-C648-DD6546A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0F3C43-E89A-1262-3176-975D3DC45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443" y="0"/>
            <a:ext cx="11137900" cy="6265069"/>
          </a:xfrm>
        </p:spPr>
      </p:pic>
    </p:spTree>
    <p:extLst>
      <p:ext uri="{BB962C8B-B14F-4D97-AF65-F5344CB8AC3E}">
        <p14:creationId xmlns:p14="http://schemas.microsoft.com/office/powerpoint/2010/main" val="150173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6601" y="-1187850"/>
            <a:ext cx="2841759" cy="3677571"/>
          </a:xfrm>
          <a:custGeom>
            <a:avLst/>
            <a:gdLst/>
            <a:ahLst/>
            <a:cxnLst/>
            <a:rect l="l" t="t" r="r" b="b"/>
            <a:pathLst>
              <a:path w="4262639" h="5516356">
                <a:moveTo>
                  <a:pt x="0" y="0"/>
                </a:moveTo>
                <a:lnTo>
                  <a:pt x="4262639" y="0"/>
                </a:lnTo>
                <a:lnTo>
                  <a:pt x="4262639" y="5516356"/>
                </a:lnTo>
                <a:lnTo>
                  <a:pt x="0" y="551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3"/>
          <p:cNvSpPr/>
          <p:nvPr/>
        </p:nvSpPr>
        <p:spPr>
          <a:xfrm>
            <a:off x="5886159" y="-2853075"/>
            <a:ext cx="3649449" cy="4860041"/>
          </a:xfrm>
          <a:custGeom>
            <a:avLst/>
            <a:gdLst/>
            <a:ahLst/>
            <a:cxnLst/>
            <a:rect l="l" t="t" r="r" b="b"/>
            <a:pathLst>
              <a:path w="5474173" h="7290061">
                <a:moveTo>
                  <a:pt x="0" y="0"/>
                </a:moveTo>
                <a:lnTo>
                  <a:pt x="5474173" y="0"/>
                </a:lnTo>
                <a:lnTo>
                  <a:pt x="5474173" y="7290062"/>
                </a:lnTo>
                <a:lnTo>
                  <a:pt x="0" y="729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/>
          <p:cNvSpPr/>
          <p:nvPr/>
        </p:nvSpPr>
        <p:spPr>
          <a:xfrm>
            <a:off x="2355633" y="-1187849"/>
            <a:ext cx="2352979" cy="3118405"/>
          </a:xfrm>
          <a:custGeom>
            <a:avLst/>
            <a:gdLst/>
            <a:ahLst/>
            <a:cxnLst/>
            <a:rect l="l" t="t" r="r" b="b"/>
            <a:pathLst>
              <a:path w="3529468" h="4677608">
                <a:moveTo>
                  <a:pt x="0" y="0"/>
                </a:moveTo>
                <a:lnTo>
                  <a:pt x="3529468" y="0"/>
                </a:lnTo>
                <a:lnTo>
                  <a:pt x="3529468" y="4677608"/>
                </a:lnTo>
                <a:lnTo>
                  <a:pt x="0" y="4677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Freeform 5"/>
          <p:cNvSpPr/>
          <p:nvPr/>
        </p:nvSpPr>
        <p:spPr>
          <a:xfrm>
            <a:off x="10713155" y="-685800"/>
            <a:ext cx="3330831" cy="4568471"/>
          </a:xfrm>
          <a:custGeom>
            <a:avLst/>
            <a:gdLst/>
            <a:ahLst/>
            <a:cxnLst/>
            <a:rect l="l" t="t" r="r" b="b"/>
            <a:pathLst>
              <a:path w="4996247" h="6852707">
                <a:moveTo>
                  <a:pt x="0" y="0"/>
                </a:moveTo>
                <a:lnTo>
                  <a:pt x="4996247" y="0"/>
                </a:lnTo>
                <a:lnTo>
                  <a:pt x="4996247" y="6852707"/>
                </a:lnTo>
                <a:lnTo>
                  <a:pt x="0" y="685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6"/>
          <p:cNvSpPr/>
          <p:nvPr/>
        </p:nvSpPr>
        <p:spPr>
          <a:xfrm>
            <a:off x="10713154" y="4622379"/>
            <a:ext cx="2558615" cy="3099643"/>
          </a:xfrm>
          <a:custGeom>
            <a:avLst/>
            <a:gdLst/>
            <a:ahLst/>
            <a:cxnLst/>
            <a:rect l="l" t="t" r="r" b="b"/>
            <a:pathLst>
              <a:path w="3837922" h="4649465">
                <a:moveTo>
                  <a:pt x="0" y="0"/>
                </a:moveTo>
                <a:lnTo>
                  <a:pt x="3837922" y="0"/>
                </a:lnTo>
                <a:lnTo>
                  <a:pt x="3837922" y="4649464"/>
                </a:lnTo>
                <a:lnTo>
                  <a:pt x="0" y="4649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7" name="Freeform 7"/>
          <p:cNvSpPr/>
          <p:nvPr/>
        </p:nvSpPr>
        <p:spPr>
          <a:xfrm>
            <a:off x="0" y="3637488"/>
            <a:ext cx="4424099" cy="3318074"/>
          </a:xfrm>
          <a:custGeom>
            <a:avLst/>
            <a:gdLst/>
            <a:ahLst/>
            <a:cxnLst/>
            <a:rect l="l" t="t" r="r" b="b"/>
            <a:pathLst>
              <a:path w="6636148" h="4977111">
                <a:moveTo>
                  <a:pt x="0" y="0"/>
                </a:moveTo>
                <a:lnTo>
                  <a:pt x="6636148" y="0"/>
                </a:lnTo>
                <a:lnTo>
                  <a:pt x="6636148" y="4977111"/>
                </a:lnTo>
                <a:lnTo>
                  <a:pt x="0" y="4977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8"/>
          <p:cNvSpPr/>
          <p:nvPr/>
        </p:nvSpPr>
        <p:spPr>
          <a:xfrm>
            <a:off x="7048500" y="0"/>
            <a:ext cx="5143500" cy="6858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4849984" cy="3637488"/>
          </a:xfrm>
          <a:custGeom>
            <a:avLst/>
            <a:gdLst/>
            <a:ahLst/>
            <a:cxnLst/>
            <a:rect l="l" t="t" r="r" b="b"/>
            <a:pathLst>
              <a:path w="7274976" h="5456232">
                <a:moveTo>
                  <a:pt x="0" y="0"/>
                </a:moveTo>
                <a:lnTo>
                  <a:pt x="7274976" y="0"/>
                </a:lnTo>
                <a:lnTo>
                  <a:pt x="7274976" y="5456232"/>
                </a:lnTo>
                <a:lnTo>
                  <a:pt x="0" y="54562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0" name="Freeform 10"/>
          <p:cNvSpPr/>
          <p:nvPr/>
        </p:nvSpPr>
        <p:spPr>
          <a:xfrm>
            <a:off x="4849984" y="-312097"/>
            <a:ext cx="2198516" cy="2931355"/>
          </a:xfrm>
          <a:custGeom>
            <a:avLst/>
            <a:gdLst/>
            <a:ahLst/>
            <a:cxnLst/>
            <a:rect l="l" t="t" r="r" b="b"/>
            <a:pathLst>
              <a:path w="3297774" h="4397032">
                <a:moveTo>
                  <a:pt x="0" y="0"/>
                </a:moveTo>
                <a:lnTo>
                  <a:pt x="3297774" y="0"/>
                </a:lnTo>
                <a:lnTo>
                  <a:pt x="3297774" y="4397032"/>
                </a:lnTo>
                <a:lnTo>
                  <a:pt x="0" y="43970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1" name="Freeform 11"/>
          <p:cNvSpPr/>
          <p:nvPr/>
        </p:nvSpPr>
        <p:spPr>
          <a:xfrm>
            <a:off x="4424099" y="3637489"/>
            <a:ext cx="2820405" cy="3760539"/>
          </a:xfrm>
          <a:custGeom>
            <a:avLst/>
            <a:gdLst/>
            <a:ahLst/>
            <a:cxnLst/>
            <a:rect l="l" t="t" r="r" b="b"/>
            <a:pathLst>
              <a:path w="4230607" h="5640809">
                <a:moveTo>
                  <a:pt x="0" y="0"/>
                </a:moveTo>
                <a:lnTo>
                  <a:pt x="4230607" y="0"/>
                </a:lnTo>
                <a:lnTo>
                  <a:pt x="4230607" y="5640809"/>
                </a:lnTo>
                <a:lnTo>
                  <a:pt x="0" y="56408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2" name="TextBox 12"/>
          <p:cNvSpPr txBox="1"/>
          <p:nvPr/>
        </p:nvSpPr>
        <p:spPr>
          <a:xfrm>
            <a:off x="1786271" y="2695458"/>
            <a:ext cx="861945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669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inzel Decorative"/>
                <a:ea typeface="Cinzel Decorative"/>
                <a:cs typeface="Cinzel Decorative"/>
                <a:sym typeface="Cinzel Decorative"/>
              </a:rPr>
              <a:t>COLLABORATION: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32525" y="3655131"/>
            <a:ext cx="8619459" cy="404283"/>
          </a:xfrm>
          <a:prstGeom prst="rect">
            <a:avLst/>
          </a:prstGeom>
        </p:spPr>
        <p:txBody>
          <a:bodyPr lIns="0" tIns="0" rIns="0" bIns="0" numCol="1" rtlCol="0" anchor="t">
            <a:prstTxWarp prst="textTriangleInverted">
              <a:avLst/>
            </a:prstTxWarp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spc="33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inzel Bold"/>
                <a:ea typeface="Cinzel Bold"/>
                <a:cs typeface="Cinzel Bold"/>
                <a:sym typeface="Cinzel Bold"/>
              </a:rPr>
              <a:t>A cornerstone of wellbeing</a:t>
            </a:r>
          </a:p>
        </p:txBody>
      </p:sp>
    </p:spTree>
    <p:extLst>
      <p:ext uri="{BB962C8B-B14F-4D97-AF65-F5344CB8AC3E}">
        <p14:creationId xmlns:p14="http://schemas.microsoft.com/office/powerpoint/2010/main" val="375175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17031-45E7-A220-6D88-3AE0311B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239599" cy="13075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Are the Wider Implications? </a:t>
            </a:r>
            <a:br>
              <a:rPr lang="en-GB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GB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We Learn From This?</a:t>
            </a:r>
            <a:br>
              <a:rPr lang="en-GB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GB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6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15BE95-1337-20E2-B2EF-5DA486F72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90C44-3469-9B27-DA91-F8A4126C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21992"/>
            <a:ext cx="6239599" cy="3941064"/>
          </a:xfrm>
        </p:spPr>
        <p:txBody>
          <a:bodyPr>
            <a:normAutofit lnSpcReduction="10000"/>
          </a:bodyPr>
          <a:lstStyle/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Could drawing be used more widely as a mental health intervention?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Call for action: Encouraging creative approaches in health and education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Colourful scribbles">
            <a:extLst>
              <a:ext uri="{FF2B5EF4-FFF2-40B4-BE49-F238E27FC236}">
                <a16:creationId xmlns:a16="http://schemas.microsoft.com/office/drawing/2014/main" id="{D85CA3B7-145C-C49C-DEF1-A854BD655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35" r="41008" b="-1"/>
          <a:stretch>
            <a:fillRect/>
          </a:stretch>
        </p:blipFill>
        <p:spPr>
          <a:xfrm>
            <a:off x="7583424" y="10"/>
            <a:ext cx="460857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D50C-D86A-D580-4E39-22F7425F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FOR BELONGING</a:t>
            </a:r>
          </a:p>
        </p:txBody>
      </p:sp>
      <p:pic>
        <p:nvPicPr>
          <p:cNvPr id="5" name="Content Placeholder 4" descr="A group of women sitting at a table with drawings&#10;&#10;Description automatically generated">
            <a:extLst>
              <a:ext uri="{FF2B5EF4-FFF2-40B4-BE49-F238E27FC236}">
                <a16:creationId xmlns:a16="http://schemas.microsoft.com/office/drawing/2014/main" id="{5C1CED37-A55C-A859-ACE7-D81B8485D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8" y="2222500"/>
            <a:ext cx="2805112" cy="3740150"/>
          </a:xfrm>
        </p:spPr>
      </p:pic>
      <p:pic>
        <p:nvPicPr>
          <p:cNvPr id="9" name="Picture 8" descr="A drawing of a tree and flowers on a white paper&#10;&#10;Description automatically generated">
            <a:extLst>
              <a:ext uri="{FF2B5EF4-FFF2-40B4-BE49-F238E27FC236}">
                <a16:creationId xmlns:a16="http://schemas.microsoft.com/office/drawing/2014/main" id="{AB8BD5A0-03F1-4D17-3BB4-E677BA3A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60"/>
            <a:ext cx="5143500" cy="6858000"/>
          </a:xfrm>
          <a:prstGeom prst="rect">
            <a:avLst/>
          </a:prstGeom>
        </p:spPr>
      </p:pic>
      <p:pic>
        <p:nvPicPr>
          <p:cNvPr id="11" name="Picture 10" descr="A person drawing on paper&#10;&#10;Description automatically generated">
            <a:extLst>
              <a:ext uri="{FF2B5EF4-FFF2-40B4-BE49-F238E27FC236}">
                <a16:creationId xmlns:a16="http://schemas.microsoft.com/office/drawing/2014/main" id="{D348ADE5-72BA-8A49-0A9B-85C25758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238" y="914400"/>
            <a:ext cx="5143500" cy="6858000"/>
          </a:xfrm>
          <a:prstGeom prst="rect">
            <a:avLst/>
          </a:prstGeom>
        </p:spPr>
      </p:pic>
      <p:pic>
        <p:nvPicPr>
          <p:cNvPr id="17" name="Picture 16" descr="A hand drawing on a paper&#10;&#10;Description automatically generated">
            <a:extLst>
              <a:ext uri="{FF2B5EF4-FFF2-40B4-BE49-F238E27FC236}">
                <a16:creationId xmlns:a16="http://schemas.microsoft.com/office/drawing/2014/main" id="{1DBA5EFE-319C-2015-3445-699F9E007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725" y="286683"/>
            <a:ext cx="5143500" cy="6858000"/>
          </a:xfrm>
          <a:prstGeom prst="rect">
            <a:avLst/>
          </a:prstGeom>
        </p:spPr>
      </p:pic>
      <p:pic>
        <p:nvPicPr>
          <p:cNvPr id="19" name="Picture 18" descr="A group of people painting on paper&#10;&#10;Description automatically generated">
            <a:extLst>
              <a:ext uri="{FF2B5EF4-FFF2-40B4-BE49-F238E27FC236}">
                <a16:creationId xmlns:a16="http://schemas.microsoft.com/office/drawing/2014/main" id="{07697A09-489A-554D-DEDF-474838987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980" y="-96238"/>
            <a:ext cx="5290019" cy="70533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F292E3-84D8-5250-3FCC-5B95B64CD47E}"/>
              </a:ext>
            </a:extLst>
          </p:cNvPr>
          <p:cNvSpPr txBox="1"/>
          <p:nvPr/>
        </p:nvSpPr>
        <p:spPr>
          <a:xfrm>
            <a:off x="146519" y="-104770"/>
            <a:ext cx="96454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highlight>
                  <a:srgbClr val="C0C0C0"/>
                </a:highlight>
                <a:latin typeface="Athelas" panose="02000503000000020003" pitchFamily="2" charset="77"/>
              </a:rPr>
              <a:t>Art for Belonging</a:t>
            </a:r>
          </a:p>
          <a:p>
            <a:endParaRPr lang="en-US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6718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with a tablecloth with flowers and leaves on it&#10;&#10;Description automatically generated">
            <a:extLst>
              <a:ext uri="{FF2B5EF4-FFF2-40B4-BE49-F238E27FC236}">
                <a16:creationId xmlns:a16="http://schemas.microsoft.com/office/drawing/2014/main" id="{E715505B-E737-D717-3464-37C3C7D9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4" r="1" b="3350"/>
          <a:stretch/>
        </p:blipFill>
        <p:spPr>
          <a:xfrm>
            <a:off x="20" y="10"/>
            <a:ext cx="568674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431D6-D9FA-A29F-6AEB-04DF45460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909638"/>
            <a:ext cx="5201121" cy="131806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E418E-849B-C240-1828-27026708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2236843"/>
            <a:ext cx="5201121" cy="393192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mood during the day </a:t>
            </a:r>
          </a:p>
          <a:p>
            <a:pPr marL="34290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attention to details </a:t>
            </a:r>
          </a:p>
          <a:p>
            <a:pPr marL="34290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Accepting mistakes and adapting </a:t>
            </a:r>
          </a:p>
          <a:p>
            <a:pPr marL="34290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Enjoying the process rather than the result</a:t>
            </a:r>
            <a:r>
              <a:rPr lang="en-GB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 comparison to others and past works  </a:t>
            </a:r>
          </a:p>
          <a:p>
            <a:pPr marL="34290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GB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Accepting the fluidity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8670-1BF5-9E34-599F-A4C0D70D9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Dialogue – from outside to inside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272B-49B1-4AF8-54BE-50DEFCAFE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dialogue on paper leading to </a:t>
            </a:r>
          </a:p>
          <a:p>
            <a:r>
              <a:rPr lang="en-US" dirty="0"/>
              <a:t>Cultivation of the dialogue between analytical scientific side of the brain and creative, intuitive, sensual, interpretive side</a:t>
            </a:r>
          </a:p>
          <a:p>
            <a:r>
              <a:rPr lang="en-US" dirty="0"/>
              <a:t>To a dialectical, hybrid space where understanding, reconciliation, </a:t>
            </a:r>
          </a:p>
          <a:p>
            <a:pPr marL="0" indent="0">
              <a:buNone/>
            </a:pPr>
            <a:r>
              <a:rPr lang="en-US" dirty="0"/>
              <a:t> and healing of various types of trauma can take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69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F75B-955E-7ED4-0D2E-82EA1FB8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184" y="2386295"/>
            <a:ext cx="3730839" cy="3569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highlight>
                  <a:srgbClr val="00FFFF"/>
                </a:highlight>
              </a:rPr>
              <a:t>Art for Belonging </a:t>
            </a:r>
            <a:br>
              <a:rPr lang="en-US" sz="3400" dirty="0">
                <a:highlight>
                  <a:srgbClr val="00FFFF"/>
                </a:highlight>
              </a:rPr>
            </a:br>
            <a:r>
              <a:rPr lang="en-US" sz="3400" dirty="0">
                <a:highlight>
                  <a:srgbClr val="00FFFF"/>
                </a:highlight>
              </a:rPr>
              <a:t> </a:t>
            </a:r>
            <a:endParaRPr lang="en-US" sz="3400" dirty="0"/>
          </a:p>
          <a:p>
            <a:pPr>
              <a:lnSpc>
                <a:spcPct val="90000"/>
              </a:lnSpc>
            </a:pPr>
            <a:r>
              <a:rPr lang="en-US" sz="3400" dirty="0"/>
              <a:t>Cultivating the sanctuary for Concerted dreaming</a:t>
            </a:r>
          </a:p>
        </p:txBody>
      </p:sp>
      <p:pic>
        <p:nvPicPr>
          <p:cNvPr id="5" name="Content Placeholder 4" descr="A person drawing on a large paper&#10;&#10;Description automatically generated">
            <a:extLst>
              <a:ext uri="{FF2B5EF4-FFF2-40B4-BE49-F238E27FC236}">
                <a16:creationId xmlns:a16="http://schemas.microsoft.com/office/drawing/2014/main" id="{837B3C8A-EBCE-3366-E71A-BAA2BB6EA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73" r="-1" b="25666"/>
          <a:stretch>
            <a:fillRect/>
          </a:stretch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3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F077A5-6CBA-FCF0-9B90-3E1A2877F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3" t="14656" r="33182" b="3526"/>
          <a:stretch/>
        </p:blipFill>
        <p:spPr>
          <a:xfrm>
            <a:off x="3699164" y="311728"/>
            <a:ext cx="5278582" cy="62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B68DD-0805-8575-E152-57D22A94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Why Drawing?</a:t>
            </a:r>
            <a:br>
              <a:rPr lang="en-GB" b="1" dirty="0"/>
            </a:br>
            <a:endParaRPr lang="en-US" dirty="0"/>
          </a:p>
        </p:txBody>
      </p:sp>
      <p:pic>
        <p:nvPicPr>
          <p:cNvPr id="5" name="Picture 4" descr="Colourful scribbles">
            <a:extLst>
              <a:ext uri="{FF2B5EF4-FFF2-40B4-BE49-F238E27FC236}">
                <a16:creationId xmlns:a16="http://schemas.microsoft.com/office/drawing/2014/main" id="{F6F29E1D-5559-BAB2-F105-C19D4853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91" r="42677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F6B5C-D68B-B2EB-E8E8-18010895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2221992"/>
            <a:ext cx="6627924" cy="3739896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Why should </a:t>
            </a:r>
            <a:r>
              <a:rPr lang="en-GB" dirty="0">
                <a:latin typeface="+mj-lt"/>
                <a:ea typeface="Times New Roman" panose="02020603050405020304" pitchFamily="18" charset="0"/>
              </a:rPr>
              <a:t>w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e </a:t>
            </a:r>
            <a:r>
              <a:rPr lang="en-GB" dirty="0">
                <a:latin typeface="+mj-lt"/>
                <a:ea typeface="Times New Roman" panose="02020603050405020304" pitchFamily="18" charset="0"/>
              </a:rPr>
              <a:t>c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onsider </a:t>
            </a:r>
            <a:r>
              <a:rPr lang="en-GB" dirty="0">
                <a:latin typeface="+mj-lt"/>
                <a:ea typeface="Times New Roman" panose="02020603050405020304" pitchFamily="18" charset="0"/>
              </a:rPr>
              <a:t>d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rawing as a sanctuary?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The ways in which drawing contributes to healing and alleviation of suffering.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Why might </a:t>
            </a:r>
            <a:r>
              <a:rPr lang="en-GB" dirty="0">
                <a:latin typeface="+mj-lt"/>
                <a:ea typeface="Times New Roman" panose="02020603050405020304" pitchFamily="18" charset="0"/>
              </a:rPr>
              <a:t>drawing 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be a sanctuary for imagination, deep reflection and communal healing?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520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63C04-255C-2F24-74DD-5255A288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Connection Between Drawing and Well-being?</a:t>
            </a:r>
            <a:br>
              <a:rPr lang="en-GB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5" name="Picture 4" descr="Colourful scribbles">
            <a:extLst>
              <a:ext uri="{FF2B5EF4-FFF2-40B4-BE49-F238E27FC236}">
                <a16:creationId xmlns:a16="http://schemas.microsoft.com/office/drawing/2014/main" id="{EDD6BA7D-BE36-5E07-2E50-9BB37DDAD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91" r="42677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62518-D065-5FCA-65F0-B738E12E7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2221992"/>
            <a:ext cx="6627924" cy="3739896"/>
          </a:xfrm>
        </p:spPr>
        <p:txBody>
          <a:bodyPr>
            <a:normAutofit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performance - collaborative drawing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 of the postgrad project at Brighton University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 with migrant and refugee groups in Brighton and 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Brighton and Sussex Medical School (BSMS)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 for Belonging, HERA project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9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10ACC-ABED-C2E2-AABB-B873577D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400800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Research Context</a:t>
            </a:r>
            <a:br>
              <a:rPr lang="en-US" sz="2200" dirty="0"/>
            </a:br>
            <a:r>
              <a:rPr lang="en-GB" sz="2200" b="1" dirty="0">
                <a:effectLst/>
                <a:ea typeface="Times New Roman" panose="02020603050405020304" pitchFamily="18" charset="0"/>
              </a:rPr>
              <a:t>How Can Drawing Help Us Process difficult Experiences?</a:t>
            </a:r>
            <a:br>
              <a:rPr lang="en-GB" sz="2200" b="1" dirty="0">
                <a:effectLst/>
                <a:ea typeface="Times New Roman" panose="02020603050405020304" pitchFamily="18" charset="0"/>
              </a:rPr>
            </a:br>
            <a:endParaRPr lang="en-US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813B4C-6731-0B72-5252-A79AB0E20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A62D2-4DDC-890F-76A5-E89147FC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21992"/>
            <a:ext cx="6400800" cy="3739896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ways that drawing helps us navigate personal or collective trauma. 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space between 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deep reflection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imagination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/>
              <a:t>The process of drawing ‘can sometimes bring perceptions and memories to the surface”, where drawing becomes a powerful tool ‘amplified in situations where those who are drawing have voices that are less often heard and where many other power imbalances might be present’ (Scott 2025:9)</a:t>
            </a:r>
          </a:p>
        </p:txBody>
      </p:sp>
      <p:pic>
        <p:nvPicPr>
          <p:cNvPr id="5" name="Picture 4" descr="A book cover with a blue and orange background&#10;&#10;Description automatically generated">
            <a:extLst>
              <a:ext uri="{FF2B5EF4-FFF2-40B4-BE49-F238E27FC236}">
                <a16:creationId xmlns:a16="http://schemas.microsoft.com/office/drawing/2014/main" id="{055F50B8-2B9F-10F1-E736-11DEC4446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392" y="890873"/>
            <a:ext cx="3414508" cy="511536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0E8146-6E65-2E6C-0C86-547E3C92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794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 descr="A black and white drawing of a human figure&#10;&#10;Description automatically generated">
            <a:extLst>
              <a:ext uri="{FF2B5EF4-FFF2-40B4-BE49-F238E27FC236}">
                <a16:creationId xmlns:a16="http://schemas.microsoft.com/office/drawing/2014/main" id="{BDDAA125-4818-BC74-10DD-F1CCE27E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06" r="1" b="17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62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Macintosh HD:Users:Merendina:Desktop:audience writing on the ma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31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Macintosh HD:Users:Merendina:Desktop:collaborative mapping:IMG_238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1" b="8889"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009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291A-BD4D-14F2-A610-5140210B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Maisara</a:t>
            </a:r>
            <a:r>
              <a:rPr lang="en-US" dirty="0"/>
              <a:t> </a:t>
            </a:r>
            <a:r>
              <a:rPr lang="en-US" dirty="0" err="1"/>
              <a:t>Baroud</a:t>
            </a:r>
            <a:r>
              <a:rPr lang="en-US" dirty="0"/>
              <a:t>, Gaza 2024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45AEE71-081F-8CD1-0BF9-232AE4A66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99" t="11136" r="5188" b="16819"/>
          <a:stretch/>
        </p:blipFill>
        <p:spPr>
          <a:xfrm>
            <a:off x="2580904" y="1721923"/>
            <a:ext cx="6863938" cy="4215741"/>
          </a:xfrm>
        </p:spPr>
      </p:pic>
    </p:spTree>
    <p:extLst>
      <p:ext uri="{BB962C8B-B14F-4D97-AF65-F5344CB8AC3E}">
        <p14:creationId xmlns:p14="http://schemas.microsoft.com/office/powerpoint/2010/main" val="2518392166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638</Words>
  <Application>Microsoft Macintosh PowerPoint</Application>
  <PresentationFormat>Widescreen</PresentationFormat>
  <Paragraphs>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Arial</vt:lpstr>
      <vt:lpstr>Athelas</vt:lpstr>
      <vt:lpstr>Calibri</vt:lpstr>
      <vt:lpstr>Calibri,sans-serif,serif,EmojiFont</vt:lpstr>
      <vt:lpstr>Calisto MT</vt:lpstr>
      <vt:lpstr>Cinzel Bold</vt:lpstr>
      <vt:lpstr>Cinzel Decorative</vt:lpstr>
      <vt:lpstr>Symbol</vt:lpstr>
      <vt:lpstr>Times New Roman</vt:lpstr>
      <vt:lpstr>Univers Condensed</vt:lpstr>
      <vt:lpstr>wf_segoe-ui_normal</vt:lpstr>
      <vt:lpstr>Wingdings</vt:lpstr>
      <vt:lpstr>ChronicleVTI</vt:lpstr>
      <vt:lpstr>EASTERN ARC CONFERENCE  ‘Drawing as sanctuary’ by  Dr. Edina Husanovic</vt:lpstr>
      <vt:lpstr>PowerPoint Presentation</vt:lpstr>
      <vt:lpstr>Why Drawing? </vt:lpstr>
      <vt:lpstr>What is the Connection Between Drawing and Well-being? </vt:lpstr>
      <vt:lpstr>Research Context How Can Drawing Help Us Process difficult Experiences? </vt:lpstr>
      <vt:lpstr>PowerPoint Presentation</vt:lpstr>
      <vt:lpstr>PowerPoint Presentation</vt:lpstr>
      <vt:lpstr>PowerPoint Presentation</vt:lpstr>
      <vt:lpstr>Maisara Baroud, Gaza 2024</vt:lpstr>
      <vt:lpstr>Tuzla, Bosnia and Herzegovina,  25 May 1995  </vt:lpstr>
      <vt:lpstr>Imagination as sanctuary</vt:lpstr>
      <vt:lpstr>PowerPoint Presentation</vt:lpstr>
      <vt:lpstr>DRAWING AS dialogue</vt:lpstr>
      <vt:lpstr>PowerPoint Presentation</vt:lpstr>
      <vt:lpstr>What Happens When Medical Students Engage with Drawing? </vt:lpstr>
      <vt:lpstr>What Kind of Activities Were Used? </vt:lpstr>
      <vt:lpstr>How do We Measure the Impact? </vt:lpstr>
      <vt:lpstr>PowerPoint Presentation</vt:lpstr>
      <vt:lpstr>PowerPoint Presentation</vt:lpstr>
      <vt:lpstr>What Are the Wider Implications?   What Can We Learn From This?  </vt:lpstr>
      <vt:lpstr>ART FOR BELONGING</vt:lpstr>
      <vt:lpstr>PowerPoint Presentation</vt:lpstr>
      <vt:lpstr>Dialogue – from outside to inside</vt:lpstr>
      <vt:lpstr>Art for Belonging    Cultivating the sanctuary for Concerted dreaming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Culture, Less Medicine ‘Drawing as Medicine’ by  Dr. Edina Husanovic</dc:title>
  <dc:subject/>
  <dc:creator>Microsoft Office User</dc:creator>
  <cp:keywords/>
  <dc:description/>
  <cp:lastModifiedBy>Microsoft Office User</cp:lastModifiedBy>
  <cp:revision>20</cp:revision>
  <dcterms:created xsi:type="dcterms:W3CDTF">2025-02-13T14:32:46Z</dcterms:created>
  <dcterms:modified xsi:type="dcterms:W3CDTF">2025-09-10T07:47:53Z</dcterms:modified>
  <cp:category/>
</cp:coreProperties>
</file>