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  <p:sldMasterId id="2147483694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baec7eccb_0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7baec7eccb_0_1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7baec7eccb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7baec7eccb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baec7eccb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7baec7eccb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baec7eccb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7baec7eccb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7baec7eccb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7baec7eccb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7baec7eccb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7baec7eccb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baec7eccb_0_1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7baec7eccb_0_1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7baec7eccb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7baec7eccb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7baec7eccb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7baec7eccb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407C9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7904" y="338910"/>
            <a:ext cx="1146075" cy="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617225" y="1155825"/>
            <a:ext cx="7143900" cy="175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5200"/>
              <a:buNone/>
              <a:defRPr sz="5200">
                <a:solidFill>
                  <a:srgbClr val="F0F2F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617225" y="2914425"/>
            <a:ext cx="56007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2200"/>
              <a:buNone/>
              <a:defRPr sz="2200">
                <a:solidFill>
                  <a:srgbClr val="F0F2F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76200" y="-97575"/>
            <a:ext cx="205800" cy="5327400"/>
          </a:xfrm>
          <a:prstGeom prst="rect">
            <a:avLst/>
          </a:prstGeom>
          <a:solidFill>
            <a:srgbClr val="F0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25" y="804500"/>
            <a:ext cx="798625" cy="1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subTitle" idx="2"/>
          </p:nvPr>
        </p:nvSpPr>
        <p:spPr>
          <a:xfrm>
            <a:off x="617225" y="4246250"/>
            <a:ext cx="56007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300"/>
              <a:buNone/>
              <a:defRPr sz="1300">
                <a:solidFill>
                  <a:srgbClr val="F0F2F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9pPr>
          </a:lstStyle>
          <a:p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25" y="3512880"/>
            <a:ext cx="295275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3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_AND_BODY_2_1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99150" y="1152475"/>
            <a:ext cx="4540800" cy="3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5214350" y="1218175"/>
            <a:ext cx="3083700" cy="3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hasCustomPrompt="1"/>
          </p:nvPr>
        </p:nvSpPr>
        <p:spPr>
          <a:xfrm>
            <a:off x="412875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0000"/>
              <a:buNone/>
              <a:defRPr sz="10000">
                <a:solidFill>
                  <a:srgbClr val="407C9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12878" y="3244738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3185050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0000"/>
              <a:buNone/>
              <a:defRPr sz="10000">
                <a:solidFill>
                  <a:srgbClr val="FF781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3"/>
          </p:nvPr>
        </p:nvSpPr>
        <p:spPr>
          <a:xfrm>
            <a:off x="3185175" y="3244750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800"/>
              <a:buChar char="●"/>
              <a:defRPr>
                <a:solidFill>
                  <a:srgbClr val="FF7816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●"/>
              <a:defRPr>
                <a:solidFill>
                  <a:srgbClr val="FF7816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●"/>
              <a:defRPr>
                <a:solidFill>
                  <a:srgbClr val="FF7816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 hasCustomPrompt="1"/>
          </p:nvPr>
        </p:nvSpPr>
        <p:spPr>
          <a:xfrm>
            <a:off x="6031750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0000"/>
              <a:buNone/>
              <a:defRPr sz="10000">
                <a:solidFill>
                  <a:srgbClr val="2C536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5"/>
          </p:nvPr>
        </p:nvSpPr>
        <p:spPr>
          <a:xfrm>
            <a:off x="6031750" y="3244750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800"/>
              <a:buChar char="●"/>
              <a:defRPr>
                <a:solidFill>
                  <a:srgbClr val="2C5368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●"/>
              <a:defRPr>
                <a:solidFill>
                  <a:srgbClr val="2C5368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●"/>
              <a:defRPr>
                <a:solidFill>
                  <a:srgbClr val="2C5368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576125" y="697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_AND_BODY_1_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1867432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5020107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1428650" y="1391354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1428650" y="2985535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4671500" y="1391354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4671500" y="2985535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body" idx="3"/>
          </p:nvPr>
        </p:nvSpPr>
        <p:spPr>
          <a:xfrm>
            <a:off x="1867432" y="2875279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4"/>
          </p:nvPr>
        </p:nvSpPr>
        <p:spPr>
          <a:xfrm>
            <a:off x="5020107" y="2875279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407C9B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0876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3600"/>
              <a:buFont typeface="Lato Black"/>
              <a:buNone/>
              <a:defRPr sz="3600" b="0">
                <a:solidFill>
                  <a:srgbClr val="F0F2F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49125" y="4663225"/>
            <a:ext cx="1045750" cy="2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205" y="184312"/>
            <a:ext cx="39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_AND_BODY_1_2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1867430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1867430" y="2940160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3"/>
          </p:nvPr>
        </p:nvSpPr>
        <p:spPr>
          <a:xfrm>
            <a:off x="5020107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4"/>
          </p:nvPr>
        </p:nvSpPr>
        <p:spPr>
          <a:xfrm>
            <a:off x="5020107" y="2940160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747075" y="1421975"/>
            <a:ext cx="2308200" cy="20928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3341696" y="1421975"/>
            <a:ext cx="2308200" cy="2092800"/>
          </a:xfrm>
          <a:prstGeom prst="rect">
            <a:avLst/>
          </a:prstGeom>
          <a:solidFill>
            <a:srgbClr val="FF7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5927379" y="1421975"/>
            <a:ext cx="2308200" cy="2092800"/>
          </a:xfrm>
          <a:prstGeom prst="rect">
            <a:avLst/>
          </a:prstGeom>
          <a:solidFill>
            <a:srgbClr val="2C5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47075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2"/>
          </p:nvPr>
        </p:nvSpPr>
        <p:spPr>
          <a:xfrm>
            <a:off x="847725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3"/>
          </p:nvPr>
        </p:nvSpPr>
        <p:spPr>
          <a:xfrm>
            <a:off x="3341700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4"/>
          </p:nvPr>
        </p:nvSpPr>
        <p:spPr>
          <a:xfrm>
            <a:off x="5927387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0" name="Google Shape;120;p20"/>
          <p:cNvSpPr/>
          <p:nvPr/>
        </p:nvSpPr>
        <p:spPr>
          <a:xfrm rot="5400000">
            <a:off x="3024473" y="2321775"/>
            <a:ext cx="318775" cy="292950"/>
          </a:xfrm>
          <a:prstGeom prst="flowChartExtra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/>
          <p:nvPr/>
        </p:nvSpPr>
        <p:spPr>
          <a:xfrm rot="5400000">
            <a:off x="5611027" y="2321775"/>
            <a:ext cx="318775" cy="292950"/>
          </a:xfrm>
          <a:prstGeom prst="flowChartExtract">
            <a:avLst/>
          </a:prstGeom>
          <a:solidFill>
            <a:srgbClr val="FF7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5"/>
          </p:nvPr>
        </p:nvSpPr>
        <p:spPr>
          <a:xfrm>
            <a:off x="3445513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6"/>
          </p:nvPr>
        </p:nvSpPr>
        <p:spPr>
          <a:xfrm>
            <a:off x="6052263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407C9B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7923" y="287127"/>
            <a:ext cx="1680814" cy="6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3800"/>
              <a:buNone/>
              <a:defRPr sz="3800">
                <a:solidFill>
                  <a:srgbClr val="F0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-76200" y="-97575"/>
            <a:ext cx="205800" cy="5327400"/>
          </a:xfrm>
          <a:prstGeom prst="rect">
            <a:avLst/>
          </a:prstGeom>
          <a:solidFill>
            <a:srgbClr val="F0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50" y="4663225"/>
            <a:ext cx="1045750" cy="2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solidFill>
          <a:srgbClr val="3ABBED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ctrTitle"/>
          </p:nvPr>
        </p:nvSpPr>
        <p:spPr>
          <a:xfrm>
            <a:off x="1210724" y="1775118"/>
            <a:ext cx="6919200" cy="1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"/>
              <a:buNone/>
              <a:defRPr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1_Title and bod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2800"/>
              <a:buFont typeface="Montserrat"/>
              <a:buNone/>
              <a:defRPr sz="3600">
                <a:solidFill>
                  <a:srgbClr val="52545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23"/>
          <p:cNvSpPr/>
          <p:nvPr/>
        </p:nvSpPr>
        <p:spPr>
          <a:xfrm>
            <a:off x="-100941" y="-118754"/>
            <a:ext cx="201900" cy="537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2">
  <p:cSld name="TITLE_1_2">
    <p:bg>
      <p:bgPr>
        <a:solidFill>
          <a:srgbClr val="3ABBED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ctrTitle"/>
          </p:nvPr>
        </p:nvSpPr>
        <p:spPr>
          <a:xfrm>
            <a:off x="1210724" y="1775118"/>
            <a:ext cx="6919200" cy="1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"/>
              <a:buNone/>
              <a:defRPr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455"/>
              </a:buClr>
              <a:buSzPts val="2800"/>
              <a:buFont typeface="Montserrat"/>
              <a:buNone/>
              <a:defRPr sz="3600">
                <a:solidFill>
                  <a:srgbClr val="52545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25"/>
          <p:cNvSpPr/>
          <p:nvPr/>
        </p:nvSpPr>
        <p:spPr>
          <a:xfrm>
            <a:off x="-106878" y="-130629"/>
            <a:ext cx="201900" cy="5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3">
  <p:cSld name="TITLE_1_3">
    <p:bg>
      <p:bgPr>
        <a:solidFill>
          <a:srgbClr val="3ABBED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ctrTitle"/>
          </p:nvPr>
        </p:nvSpPr>
        <p:spPr>
          <a:xfrm>
            <a:off x="1210724" y="1775118"/>
            <a:ext cx="6919200" cy="1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Montserrat"/>
              <a:buNone/>
              <a:defRPr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BBDD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UK" type="tx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407C9B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" name="Google Shape;19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7904" y="338910"/>
            <a:ext cx="1146075" cy="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 txBox="1">
            <a:spLocks noGrp="1"/>
          </p:cNvSpPr>
          <p:nvPr>
            <p:ph type="ctrTitle"/>
          </p:nvPr>
        </p:nvSpPr>
        <p:spPr>
          <a:xfrm>
            <a:off x="617225" y="1155825"/>
            <a:ext cx="7143900" cy="175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5200"/>
              <a:buNone/>
              <a:defRPr sz="5200">
                <a:solidFill>
                  <a:srgbClr val="F0F2F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subTitle" idx="1"/>
          </p:nvPr>
        </p:nvSpPr>
        <p:spPr>
          <a:xfrm>
            <a:off x="617225" y="2914425"/>
            <a:ext cx="56007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2200"/>
              <a:buNone/>
              <a:defRPr sz="2200">
                <a:solidFill>
                  <a:srgbClr val="F0F2F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2" name="Google Shape;202;p39"/>
          <p:cNvSpPr/>
          <p:nvPr/>
        </p:nvSpPr>
        <p:spPr>
          <a:xfrm>
            <a:off x="-76200" y="-97575"/>
            <a:ext cx="205800" cy="5327400"/>
          </a:xfrm>
          <a:prstGeom prst="rect">
            <a:avLst/>
          </a:prstGeom>
          <a:solidFill>
            <a:srgbClr val="F0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25" y="804500"/>
            <a:ext cx="798625" cy="1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9"/>
          <p:cNvSpPr txBox="1">
            <a:spLocks noGrp="1"/>
          </p:cNvSpPr>
          <p:nvPr>
            <p:ph type="subTitle" idx="2"/>
          </p:nvPr>
        </p:nvSpPr>
        <p:spPr>
          <a:xfrm>
            <a:off x="617225" y="4246250"/>
            <a:ext cx="56007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300"/>
              <a:buNone/>
              <a:defRPr sz="1300">
                <a:solidFill>
                  <a:srgbClr val="F0F2F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1900"/>
              <a:buNone/>
              <a:defRPr sz="1900">
                <a:solidFill>
                  <a:srgbClr val="F0F2F2"/>
                </a:solidFill>
              </a:defRPr>
            </a:lvl9pPr>
          </a:lstStyle>
          <a:p>
            <a:endParaRPr/>
          </a:p>
        </p:txBody>
      </p:sp>
      <p:pic>
        <p:nvPicPr>
          <p:cNvPr id="205" name="Google Shape;2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25" y="3512880"/>
            <a:ext cx="295275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3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40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_AND_BODY_2_1">
    <p:bg>
      <p:bgPr>
        <a:noFill/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499150" y="1152475"/>
            <a:ext cx="4540800" cy="3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p41"/>
          <p:cNvSpPr txBox="1"/>
          <p:nvPr/>
        </p:nvSpPr>
        <p:spPr>
          <a:xfrm>
            <a:off x="5214350" y="1218175"/>
            <a:ext cx="3083700" cy="3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41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1" name="Google Shape;221;p42"/>
          <p:cNvSpPr txBox="1">
            <a:spLocks noGrp="1"/>
          </p:cNvSpPr>
          <p:nvPr>
            <p:ph type="title" hasCustomPrompt="1"/>
          </p:nvPr>
        </p:nvSpPr>
        <p:spPr>
          <a:xfrm>
            <a:off x="412875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0000"/>
              <a:buNone/>
              <a:defRPr sz="10000">
                <a:solidFill>
                  <a:srgbClr val="407C9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2" name="Google Shape;222;p42"/>
          <p:cNvSpPr txBox="1">
            <a:spLocks noGrp="1"/>
          </p:cNvSpPr>
          <p:nvPr>
            <p:ph type="body" idx="1"/>
          </p:nvPr>
        </p:nvSpPr>
        <p:spPr>
          <a:xfrm>
            <a:off x="412878" y="3244738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title" idx="2" hasCustomPrompt="1"/>
          </p:nvPr>
        </p:nvSpPr>
        <p:spPr>
          <a:xfrm>
            <a:off x="3185050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0000"/>
              <a:buNone/>
              <a:defRPr sz="10000">
                <a:solidFill>
                  <a:srgbClr val="FF781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4" name="Google Shape;224;p42"/>
          <p:cNvSpPr txBox="1">
            <a:spLocks noGrp="1"/>
          </p:cNvSpPr>
          <p:nvPr>
            <p:ph type="body" idx="3"/>
          </p:nvPr>
        </p:nvSpPr>
        <p:spPr>
          <a:xfrm>
            <a:off x="3185175" y="3244750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800"/>
              <a:buChar char="●"/>
              <a:defRPr>
                <a:solidFill>
                  <a:srgbClr val="FF7816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●"/>
              <a:defRPr>
                <a:solidFill>
                  <a:srgbClr val="FF7816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●"/>
              <a:defRPr>
                <a:solidFill>
                  <a:srgbClr val="FF7816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○"/>
              <a:defRPr>
                <a:solidFill>
                  <a:srgbClr val="FF7816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FF7816"/>
              </a:buClr>
              <a:buSzPts val="1400"/>
              <a:buChar char="■"/>
              <a:defRPr>
                <a:solidFill>
                  <a:srgbClr val="FF7816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42"/>
          <p:cNvSpPr txBox="1">
            <a:spLocks noGrp="1"/>
          </p:cNvSpPr>
          <p:nvPr>
            <p:ph type="title" idx="4" hasCustomPrompt="1"/>
          </p:nvPr>
        </p:nvSpPr>
        <p:spPr>
          <a:xfrm>
            <a:off x="6031750" y="1388350"/>
            <a:ext cx="2772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0000"/>
              <a:buNone/>
              <a:defRPr sz="10000">
                <a:solidFill>
                  <a:srgbClr val="2C536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5"/>
          </p:nvPr>
        </p:nvSpPr>
        <p:spPr>
          <a:xfrm>
            <a:off x="6031750" y="3244750"/>
            <a:ext cx="2772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800"/>
              <a:buChar char="●"/>
              <a:defRPr>
                <a:solidFill>
                  <a:srgbClr val="2C5368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●"/>
              <a:defRPr>
                <a:solidFill>
                  <a:srgbClr val="2C5368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●"/>
              <a:defRPr>
                <a:solidFill>
                  <a:srgbClr val="2C5368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○"/>
              <a:defRPr>
                <a:solidFill>
                  <a:srgbClr val="2C5368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2C5368"/>
              </a:buClr>
              <a:buSzPts val="1400"/>
              <a:buChar char="■"/>
              <a:defRPr>
                <a:solidFill>
                  <a:srgbClr val="2C5368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42"/>
          <p:cNvSpPr txBox="1">
            <a:spLocks noGrp="1"/>
          </p:cNvSpPr>
          <p:nvPr>
            <p:ph type="title" idx="6"/>
          </p:nvPr>
        </p:nvSpPr>
        <p:spPr>
          <a:xfrm>
            <a:off x="576125" y="697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2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_AND_BODY_1_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>
            <a:spLocks noGrp="1"/>
          </p:cNvSpPr>
          <p:nvPr>
            <p:ph type="body" idx="1"/>
          </p:nvPr>
        </p:nvSpPr>
        <p:spPr>
          <a:xfrm>
            <a:off x="1867432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4" name="Google Shape;234;p43"/>
          <p:cNvSpPr txBox="1">
            <a:spLocks noGrp="1"/>
          </p:cNvSpPr>
          <p:nvPr>
            <p:ph type="body" idx="2"/>
          </p:nvPr>
        </p:nvSpPr>
        <p:spPr>
          <a:xfrm>
            <a:off x="5020107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3"/>
          <p:cNvSpPr/>
          <p:nvPr/>
        </p:nvSpPr>
        <p:spPr>
          <a:xfrm>
            <a:off x="1428650" y="1391354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3"/>
          <p:cNvSpPr/>
          <p:nvPr/>
        </p:nvSpPr>
        <p:spPr>
          <a:xfrm>
            <a:off x="1428650" y="2985535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3"/>
          <p:cNvSpPr/>
          <p:nvPr/>
        </p:nvSpPr>
        <p:spPr>
          <a:xfrm>
            <a:off x="4671500" y="1391354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3"/>
          <p:cNvSpPr/>
          <p:nvPr/>
        </p:nvSpPr>
        <p:spPr>
          <a:xfrm>
            <a:off x="4671500" y="2985535"/>
            <a:ext cx="348600" cy="348600"/>
          </a:xfrm>
          <a:prstGeom prst="ellipse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3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3"/>
          <p:cNvSpPr txBox="1">
            <a:spLocks noGrp="1"/>
          </p:cNvSpPr>
          <p:nvPr>
            <p:ph type="body" idx="3"/>
          </p:nvPr>
        </p:nvSpPr>
        <p:spPr>
          <a:xfrm>
            <a:off x="1867432" y="2875279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4"/>
          </p:nvPr>
        </p:nvSpPr>
        <p:spPr>
          <a:xfrm>
            <a:off x="5020107" y="2875279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407C9B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>
            <a:spLocks noGrp="1"/>
          </p:cNvSpPr>
          <p:nvPr>
            <p:ph type="title"/>
          </p:nvPr>
        </p:nvSpPr>
        <p:spPr>
          <a:xfrm>
            <a:off x="311700" y="20876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3600"/>
              <a:buFont typeface="Lato Black"/>
              <a:buNone/>
              <a:defRPr sz="3600" b="0">
                <a:solidFill>
                  <a:srgbClr val="F0F2F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6" name="Google Shape;24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49125" y="4663225"/>
            <a:ext cx="1045750" cy="2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205" y="184312"/>
            <a:ext cx="39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_AND_BODY_1_2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5"/>
          <p:cNvSpPr txBox="1">
            <a:spLocks noGrp="1"/>
          </p:cNvSpPr>
          <p:nvPr>
            <p:ph type="body" idx="1"/>
          </p:nvPr>
        </p:nvSpPr>
        <p:spPr>
          <a:xfrm>
            <a:off x="1867430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2"/>
          </p:nvPr>
        </p:nvSpPr>
        <p:spPr>
          <a:xfrm>
            <a:off x="1867430" y="2940160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body" idx="3"/>
          </p:nvPr>
        </p:nvSpPr>
        <p:spPr>
          <a:xfrm>
            <a:off x="5020107" y="1250804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body" idx="4"/>
          </p:nvPr>
        </p:nvSpPr>
        <p:spPr>
          <a:xfrm>
            <a:off x="5020107" y="2940160"/>
            <a:ext cx="2198400" cy="15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800"/>
              <a:buChar char="●"/>
              <a:defRPr>
                <a:solidFill>
                  <a:srgbClr val="407C9B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●"/>
              <a:defRPr>
                <a:solidFill>
                  <a:srgbClr val="407C9B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○"/>
              <a:defRPr>
                <a:solidFill>
                  <a:srgbClr val="407C9B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07C9B"/>
              </a:buClr>
              <a:buSzPts val="1400"/>
              <a:buChar char="■"/>
              <a:defRPr>
                <a:solidFill>
                  <a:srgbClr val="407C9B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45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" name="Google Shape;260;p46"/>
          <p:cNvSpPr/>
          <p:nvPr/>
        </p:nvSpPr>
        <p:spPr>
          <a:xfrm>
            <a:off x="747075" y="1421975"/>
            <a:ext cx="2308200" cy="20928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6"/>
          <p:cNvSpPr/>
          <p:nvPr/>
        </p:nvSpPr>
        <p:spPr>
          <a:xfrm>
            <a:off x="3341696" y="1421975"/>
            <a:ext cx="2308200" cy="2092800"/>
          </a:xfrm>
          <a:prstGeom prst="rect">
            <a:avLst/>
          </a:prstGeom>
          <a:solidFill>
            <a:srgbClr val="FF7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6"/>
          <p:cNvSpPr/>
          <p:nvPr/>
        </p:nvSpPr>
        <p:spPr>
          <a:xfrm>
            <a:off x="5927379" y="1421975"/>
            <a:ext cx="2308200" cy="2092800"/>
          </a:xfrm>
          <a:prstGeom prst="rect">
            <a:avLst/>
          </a:prstGeom>
          <a:solidFill>
            <a:srgbClr val="2C5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subTitle" idx="1"/>
          </p:nvPr>
        </p:nvSpPr>
        <p:spPr>
          <a:xfrm>
            <a:off x="747075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subTitle" idx="2"/>
          </p:nvPr>
        </p:nvSpPr>
        <p:spPr>
          <a:xfrm>
            <a:off x="847725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subTitle" idx="3"/>
          </p:nvPr>
        </p:nvSpPr>
        <p:spPr>
          <a:xfrm>
            <a:off x="3341700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subTitle" idx="4"/>
          </p:nvPr>
        </p:nvSpPr>
        <p:spPr>
          <a:xfrm>
            <a:off x="5927387" y="3649500"/>
            <a:ext cx="23082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46"/>
          <p:cNvSpPr/>
          <p:nvPr/>
        </p:nvSpPr>
        <p:spPr>
          <a:xfrm rot="5400000">
            <a:off x="3024473" y="2321775"/>
            <a:ext cx="318775" cy="292950"/>
          </a:xfrm>
          <a:prstGeom prst="flowChartExtra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6"/>
          <p:cNvSpPr/>
          <p:nvPr/>
        </p:nvSpPr>
        <p:spPr>
          <a:xfrm rot="5400000">
            <a:off x="5611027" y="2321775"/>
            <a:ext cx="318775" cy="292950"/>
          </a:xfrm>
          <a:prstGeom prst="flowChartExtract">
            <a:avLst/>
          </a:prstGeom>
          <a:solidFill>
            <a:srgbClr val="FF7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subTitle" idx="5"/>
          </p:nvPr>
        </p:nvSpPr>
        <p:spPr>
          <a:xfrm>
            <a:off x="3445513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subTitle" idx="6"/>
          </p:nvPr>
        </p:nvSpPr>
        <p:spPr>
          <a:xfrm>
            <a:off x="6052263" y="1905150"/>
            <a:ext cx="20916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1" name="Google Shape;271;p46"/>
          <p:cNvSpPr/>
          <p:nvPr/>
        </p:nvSpPr>
        <p:spPr>
          <a:xfrm>
            <a:off x="-76200" y="-70750"/>
            <a:ext cx="205800" cy="5345100"/>
          </a:xfrm>
          <a:prstGeom prst="rect">
            <a:avLst/>
          </a:prstGeom>
          <a:solidFill>
            <a:srgbClr val="407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407C9B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5" name="Google Shape;275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7923" y="287127"/>
            <a:ext cx="1680814" cy="6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F2F2"/>
              </a:buClr>
              <a:buSzPts val="3800"/>
              <a:buNone/>
              <a:defRPr sz="3800">
                <a:solidFill>
                  <a:srgbClr val="F0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7" name="Google Shape;277;p47"/>
          <p:cNvSpPr/>
          <p:nvPr/>
        </p:nvSpPr>
        <p:spPr>
          <a:xfrm>
            <a:off x="-76200" y="-97575"/>
            <a:ext cx="205800" cy="5327400"/>
          </a:xfrm>
          <a:prstGeom prst="rect">
            <a:avLst/>
          </a:prstGeom>
          <a:solidFill>
            <a:srgbClr val="F0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750" y="4649000"/>
            <a:ext cx="393192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50" y="4663225"/>
            <a:ext cx="1045750" cy="2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://reuk.org" TargetMode="Externa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8" title="REUK_Super Graphic_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514098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8"/>
          <p:cNvSpPr txBox="1"/>
          <p:nvPr/>
        </p:nvSpPr>
        <p:spPr>
          <a:xfrm>
            <a:off x="328650" y="90375"/>
            <a:ext cx="84867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Supporting refugee young people access and thrive in higher education 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375" y="3966352"/>
            <a:ext cx="3188623" cy="11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8"/>
          <p:cNvSpPr txBox="1"/>
          <p:nvPr/>
        </p:nvSpPr>
        <p:spPr>
          <a:xfrm>
            <a:off x="328650" y="2852050"/>
            <a:ext cx="49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EARC, September 2025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68FF"/>
                </a:solidFill>
              </a:rPr>
              <a:t>2</a:t>
            </a:fld>
            <a:endParaRPr>
              <a:solidFill>
                <a:srgbClr val="0068FF"/>
              </a:solidFill>
            </a:endParaRPr>
          </a:p>
        </p:txBody>
      </p:sp>
      <p:pic>
        <p:nvPicPr>
          <p:cNvPr id="293" name="Google Shape;293;p49"/>
          <p:cNvPicPr preferRelativeResize="0"/>
          <p:nvPr/>
        </p:nvPicPr>
        <p:blipFill rotWithShape="1">
          <a:blip r:embed="rId3">
            <a:alphaModFix/>
          </a:blip>
          <a:srcRect l="1283" b="6603"/>
          <a:stretch/>
        </p:blipFill>
        <p:spPr>
          <a:xfrm>
            <a:off x="4944825" y="2571750"/>
            <a:ext cx="4199173" cy="25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9"/>
          <p:cNvPicPr preferRelativeResize="0"/>
          <p:nvPr/>
        </p:nvPicPr>
        <p:blipFill rotWithShape="1">
          <a:blip r:embed="rId4">
            <a:alphaModFix/>
          </a:blip>
          <a:srcRect t="5762" b="6386"/>
          <a:stretch/>
        </p:blipFill>
        <p:spPr>
          <a:xfrm>
            <a:off x="4944825" y="10325"/>
            <a:ext cx="4199173" cy="256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9"/>
          <p:cNvSpPr txBox="1"/>
          <p:nvPr/>
        </p:nvSpPr>
        <p:spPr>
          <a:xfrm>
            <a:off x="444175" y="400425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About REUK</a:t>
            </a:r>
            <a:endParaRPr sz="45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49"/>
          <p:cNvSpPr txBox="1">
            <a:spLocks noGrp="1"/>
          </p:cNvSpPr>
          <p:nvPr>
            <p:ph type="title"/>
          </p:nvPr>
        </p:nvSpPr>
        <p:spPr>
          <a:xfrm>
            <a:off x="444175" y="2341475"/>
            <a:ext cx="3867600" cy="24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At </a:t>
            </a:r>
            <a:r>
              <a:rPr lang="en-GB" sz="15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Refugee Education UK</a:t>
            </a:r>
            <a:r>
              <a:rPr lang="en-GB" sz="15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 we are working towards a world where all refugee and asylum-seeking children and young people can access education, thrive in education, and use that education to create a hopeful, brighter future. </a:t>
            </a:r>
            <a:endParaRPr sz="15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850" y="1770836"/>
            <a:ext cx="1087500" cy="10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850" y="1770836"/>
            <a:ext cx="1087500" cy="10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0"/>
          <p:cNvPicPr preferRelativeResize="0"/>
          <p:nvPr/>
        </p:nvPicPr>
        <p:blipFill rotWithShape="1">
          <a:blip r:embed="rId5">
            <a:alphaModFix/>
          </a:blip>
          <a:srcRect t="17464"/>
          <a:stretch/>
        </p:blipFill>
        <p:spPr>
          <a:xfrm>
            <a:off x="0" y="2719775"/>
            <a:ext cx="2190927" cy="24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0"/>
          <p:cNvPicPr preferRelativeResize="0"/>
          <p:nvPr/>
        </p:nvPicPr>
        <p:blipFill rotWithShape="1">
          <a:blip r:embed="rId6">
            <a:alphaModFix/>
          </a:blip>
          <a:srcRect b="17457"/>
          <a:stretch/>
        </p:blipFill>
        <p:spPr>
          <a:xfrm>
            <a:off x="2190924" y="2719775"/>
            <a:ext cx="2190927" cy="24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0"/>
          <p:cNvPicPr preferRelativeResize="0"/>
          <p:nvPr/>
        </p:nvPicPr>
        <p:blipFill rotWithShape="1">
          <a:blip r:embed="rId7">
            <a:alphaModFix/>
          </a:blip>
          <a:srcRect r="4780" b="18619"/>
          <a:stretch/>
        </p:blipFill>
        <p:spPr>
          <a:xfrm>
            <a:off x="4381848" y="2719775"/>
            <a:ext cx="2115798" cy="24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0"/>
          <p:cNvSpPr txBox="1">
            <a:spLocks noGrp="1"/>
          </p:cNvSpPr>
          <p:nvPr>
            <p:ph type="title" idx="4294967295"/>
          </p:nvPr>
        </p:nvSpPr>
        <p:spPr>
          <a:xfrm>
            <a:off x="3250100" y="291200"/>
            <a:ext cx="2772600" cy="24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Education Thriving</a:t>
            </a:r>
            <a:endParaRPr sz="33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Educational Mentoring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Orientation Programme (Oxford)</a:t>
            </a:r>
            <a:endParaRPr sz="10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50"/>
          <p:cNvSpPr txBox="1">
            <a:spLocks noGrp="1"/>
          </p:cNvSpPr>
          <p:nvPr>
            <p:ph type="title" idx="4294967295"/>
          </p:nvPr>
        </p:nvSpPr>
        <p:spPr>
          <a:xfrm>
            <a:off x="6343175" y="291200"/>
            <a:ext cx="2646300" cy="24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Education Change</a:t>
            </a:r>
            <a:endParaRPr sz="33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Research &amp; Policy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Youth Advocacy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Leadership Course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Training </a:t>
            </a:r>
            <a:endParaRPr sz="10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" name="Google Shape;309;p50"/>
          <p:cNvPicPr preferRelativeResize="0"/>
          <p:nvPr/>
        </p:nvPicPr>
        <p:blipFill rotWithShape="1">
          <a:blip r:embed="rId8">
            <a:alphaModFix/>
          </a:blip>
          <a:srcRect t="5790" r="38233" b="37934"/>
          <a:stretch/>
        </p:blipFill>
        <p:spPr>
          <a:xfrm>
            <a:off x="6497645" y="2719775"/>
            <a:ext cx="2646354" cy="24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0"/>
          <p:cNvSpPr txBox="1">
            <a:spLocks noGrp="1"/>
          </p:cNvSpPr>
          <p:nvPr>
            <p:ph type="title" idx="4294967295"/>
          </p:nvPr>
        </p:nvSpPr>
        <p:spPr>
          <a:xfrm>
            <a:off x="157025" y="291200"/>
            <a:ext cx="2772600" cy="24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Education </a:t>
            </a:r>
            <a:endParaRPr sz="21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Access</a:t>
            </a:r>
            <a:endParaRPr sz="33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National Advice Line service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Access to Further Education support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Access to Higher Education support</a:t>
            </a:r>
            <a:endParaRPr sz="10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Pathways</a:t>
            </a:r>
            <a:endParaRPr sz="12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>
            <a:spLocks noGrp="1"/>
          </p:cNvSpPr>
          <p:nvPr>
            <p:ph type="body" idx="1"/>
          </p:nvPr>
        </p:nvSpPr>
        <p:spPr>
          <a:xfrm>
            <a:off x="486900" y="225625"/>
            <a:ext cx="71958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5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Today’s presentation</a:t>
            </a: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95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" name="Google Shape;3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1"/>
          <p:cNvSpPr txBox="1"/>
          <p:nvPr/>
        </p:nvSpPr>
        <p:spPr>
          <a:xfrm>
            <a:off x="118725" y="1603175"/>
            <a:ext cx="5118300" cy="3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1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“You have to treat us equal but with more justice” </a:t>
            </a:r>
            <a:endParaRPr sz="2000" b="1" i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2000" i="1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(young person in FGD)</a:t>
            </a:r>
            <a:endParaRPr sz="2000">
              <a:solidFill>
                <a:srgbClr val="103B7A"/>
              </a:solidFill>
            </a:endParaRPr>
          </a:p>
        </p:txBody>
      </p:sp>
      <p:pic>
        <p:nvPicPr>
          <p:cNvPr id="318" name="Google Shape;318;p51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 txBox="1">
            <a:spLocks noGrp="1"/>
          </p:cNvSpPr>
          <p:nvPr>
            <p:ph type="body" idx="1"/>
          </p:nvPr>
        </p:nvSpPr>
        <p:spPr>
          <a:xfrm>
            <a:off x="486900" y="225625"/>
            <a:ext cx="71958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5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Barriers to accessing and thriving in university</a:t>
            </a:r>
            <a:endParaRPr sz="295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95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2"/>
          <p:cNvSpPr txBox="1"/>
          <p:nvPr/>
        </p:nvSpPr>
        <p:spPr>
          <a:xfrm>
            <a:off x="69375" y="1820375"/>
            <a:ext cx="5118300" cy="18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Not meeting university level requirements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Inability to afford the cost of going to university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Missing or inaccurate information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Instability and isolation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26" name="Google Shape;326;p52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body" idx="1"/>
          </p:nvPr>
        </p:nvSpPr>
        <p:spPr>
          <a:xfrm>
            <a:off x="486900" y="225625"/>
            <a:ext cx="7195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5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Enablers to accessing and thriving in university</a:t>
            </a:r>
            <a:endParaRPr sz="295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95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2" name="Google Shape;33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3"/>
          <p:cNvSpPr txBox="1"/>
          <p:nvPr/>
        </p:nvSpPr>
        <p:spPr>
          <a:xfrm>
            <a:off x="79250" y="1938850"/>
            <a:ext cx="5118300" cy="1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Interpersonal relationships: mentors and role models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Young people’s strategies: resilience, determination and helping others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p53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4"/>
          <p:cNvSpPr txBox="1">
            <a:spLocks noGrp="1"/>
          </p:cNvSpPr>
          <p:nvPr>
            <p:ph type="body" idx="1"/>
          </p:nvPr>
        </p:nvSpPr>
        <p:spPr>
          <a:xfrm>
            <a:off x="468800" y="1229025"/>
            <a:ext cx="7195800" cy="1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Hear from Aiya Abdalla</a:t>
            </a:r>
            <a:endParaRPr sz="30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REUK Youth Advocate</a:t>
            </a:r>
            <a:r>
              <a:rPr lang="en-GB" sz="30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5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4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body" idx="1"/>
          </p:nvPr>
        </p:nvSpPr>
        <p:spPr>
          <a:xfrm>
            <a:off x="486900" y="225625"/>
            <a:ext cx="7195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The role of universities</a:t>
            </a:r>
            <a:endParaRPr sz="3000" b="1">
              <a:solidFill>
                <a:srgbClr val="0068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7" name="Google Shape;3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92" y="4339825"/>
            <a:ext cx="749517" cy="80367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5"/>
          <p:cNvSpPr txBox="1"/>
          <p:nvPr/>
        </p:nvSpPr>
        <p:spPr>
          <a:xfrm>
            <a:off x="142475" y="1264225"/>
            <a:ext cx="5118300" cy="3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Providing local refugees and asylum seekers with information and guidance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Nurturing refugee young people’s aspirations for university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Helping local young people meet university-level English language and study skills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3B7A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Overcoming financial barriers</a:t>
            </a:r>
            <a:endParaRPr sz="16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9" name="Google Shape;349;p55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/>
        </p:nvSpPr>
        <p:spPr>
          <a:xfrm>
            <a:off x="366350" y="325325"/>
            <a:ext cx="521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68FF"/>
                </a:solidFill>
                <a:latin typeface="Montserrat"/>
                <a:ea typeface="Montserrat"/>
                <a:cs typeface="Montserrat"/>
                <a:sym typeface="Montserrat"/>
              </a:rPr>
              <a:t>Stay connected!</a:t>
            </a:r>
            <a:endParaRPr sz="3000">
              <a:solidFill>
                <a:srgbClr val="0068FF"/>
              </a:solidFill>
            </a:endParaRPr>
          </a:p>
        </p:txBody>
      </p:sp>
      <p:sp>
        <p:nvSpPr>
          <p:cNvPr id="355" name="Google Shape;355;p56"/>
          <p:cNvSpPr txBox="1"/>
          <p:nvPr/>
        </p:nvSpPr>
        <p:spPr>
          <a:xfrm>
            <a:off x="1173900" y="1241875"/>
            <a:ext cx="30822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LinkedIn:</a:t>
            </a:r>
            <a:br>
              <a:rPr lang="en-GB" sz="15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500" b="1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Refugee Education UK</a:t>
            </a:r>
            <a:endParaRPr sz="150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Sign up to REUK’s </a:t>
            </a:r>
            <a:r>
              <a:rPr lang="en-GB" sz="1500" b="1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Education Professionals Network</a:t>
            </a:r>
            <a:endParaRPr sz="150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000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87" y="1312038"/>
            <a:ext cx="448576" cy="44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6" title="REUK_Super Graphic_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529448" y="-124"/>
            <a:ext cx="6613652" cy="514362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6"/>
          <p:cNvSpPr txBox="1"/>
          <p:nvPr/>
        </p:nvSpPr>
        <p:spPr>
          <a:xfrm>
            <a:off x="5722050" y="3218100"/>
            <a:ext cx="2802300" cy="1464300"/>
          </a:xfrm>
          <a:prstGeom prst="rect">
            <a:avLst/>
          </a:prstGeom>
          <a:solidFill>
            <a:srgbClr val="FCD3B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If you have any questions about today’s session or would like to chat further, you can contact me:</a:t>
            </a:r>
            <a:r>
              <a:rPr lang="en-GB" sz="1600" b="1">
                <a:solidFill>
                  <a:srgbClr val="103B7A"/>
                </a:solidFill>
                <a:latin typeface="Montserrat"/>
                <a:ea typeface="Montserrat"/>
                <a:cs typeface="Montserrat"/>
                <a:sym typeface="Montserrat"/>
              </a:rPr>
              <a:t> divya@reuk.org</a:t>
            </a:r>
            <a:endParaRPr sz="1600" b="1">
              <a:solidFill>
                <a:srgbClr val="103B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9" name="Google Shape;359;p56" title="QR cod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75" y="2259900"/>
            <a:ext cx="958200" cy="9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6"/>
          <p:cNvSpPr txBox="1"/>
          <p:nvPr/>
        </p:nvSpPr>
        <p:spPr>
          <a:xfrm>
            <a:off x="137175" y="3623150"/>
            <a:ext cx="4009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C5368"/>
                </a:solidFill>
                <a:latin typeface="Montserrat"/>
                <a:ea typeface="Montserrat"/>
                <a:cs typeface="Montserrat"/>
                <a:sym typeface="Montserrat"/>
              </a:rPr>
              <a:t>Visit our website: </a:t>
            </a:r>
            <a:r>
              <a:rPr lang="en-GB" sz="1500" b="1">
                <a:solidFill>
                  <a:srgbClr val="2C5368"/>
                </a:solidFill>
                <a:latin typeface="Montserrat"/>
                <a:ea typeface="Montserrat"/>
                <a:cs typeface="Montserrat"/>
                <a:sym typeface="Montserrat"/>
              </a:rPr>
              <a:t>www.reuk.org</a:t>
            </a:r>
            <a:endParaRPr sz="1500" b="1">
              <a:solidFill>
                <a:srgbClr val="2C53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On-screen Show (16:9)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Lato</vt:lpstr>
      <vt:lpstr>Lato Black</vt:lpstr>
      <vt:lpstr>Montserrat</vt:lpstr>
      <vt:lpstr>Simple Light</vt:lpstr>
      <vt:lpstr>Simple Light</vt:lpstr>
      <vt:lpstr>PowerPoint Presentation</vt:lpstr>
      <vt:lpstr>At Refugee Education UK we are working towards a world where all refugee and asylum-seeking children and young people can access education, thrive in education, and use that education to create a hopeful, brighter future. </vt:lpstr>
      <vt:lpstr>Education Thriving  Educational Mentoring Orientation Programme (Oxford)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Benjamin Botting</dc:creator>
  <cp:lastModifiedBy>Benjamin Botting</cp:lastModifiedBy>
  <cp:revision>1</cp:revision>
  <dcterms:modified xsi:type="dcterms:W3CDTF">2025-09-09T08:34:00Z</dcterms:modified>
</cp:coreProperties>
</file>