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57" r:id="rId7"/>
    <p:sldId id="261" r:id="rId8"/>
    <p:sldId id="263" r:id="rId9"/>
    <p:sldId id="265" r:id="rId10"/>
    <p:sldId id="269" r:id="rId11"/>
    <p:sldId id="267" r:id="rId12"/>
    <p:sldId id="270" r:id="rId13"/>
    <p:sldId id="271" r:id="rId14"/>
    <p:sldId id="279" r:id="rId15"/>
    <p:sldId id="28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122" d="100"/>
          <a:sy n="122" d="100"/>
        </p:scale>
        <p:origin x="74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9/1/25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9/1/25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9/1/25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9/1/25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9/1/25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9/1/25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9/1/25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9/1/25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9/1/25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9/1/25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9/1/25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9/1/25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9/1/25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134B8-B4E0-0249-A483-DFD95D8D6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1098220" cy="2971051"/>
          </a:xfrm>
        </p:spPr>
        <p:txBody>
          <a:bodyPr/>
          <a:lstStyle/>
          <a:p>
            <a:r>
              <a:rPr lang="en-GB" sz="4800" dirty="0"/>
              <a:t>Digging out hidden / impenetrable data and making it usable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AA1516-A22C-B647-9367-041B10FAC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6"/>
            <a:ext cx="10572000" cy="930767"/>
          </a:xfrm>
        </p:spPr>
        <p:txBody>
          <a:bodyPr>
            <a:normAutofit/>
          </a:bodyPr>
          <a:lstStyle/>
          <a:p>
            <a:r>
              <a:rPr lang="en-GB" dirty="0"/>
              <a:t>Dr Jo Wilding, University of Sussex</a:t>
            </a:r>
          </a:p>
          <a:p>
            <a:r>
              <a:rPr lang="en-GB" dirty="0" err="1"/>
              <a:t>j.m.h.wilding@sussex.ac.uk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4248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01D9A-2793-BF41-A19E-0BAE0CB84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remote access is not a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21458-39CC-B543-A94A-766B28C5C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861" y="2338114"/>
            <a:ext cx="8376745" cy="4314934"/>
          </a:xfrm>
        </p:spPr>
        <p:txBody>
          <a:bodyPr>
            <a:normAutofit lnSpcReduction="10000"/>
          </a:bodyPr>
          <a:lstStyle/>
          <a:p>
            <a:r>
              <a:rPr lang="en-GB" sz="2900" dirty="0"/>
              <a:t>There was no month where 50% or more providers listed had capacity.</a:t>
            </a:r>
          </a:p>
          <a:p>
            <a:endParaRPr lang="en-GB" sz="2900" dirty="0"/>
          </a:p>
          <a:p>
            <a:r>
              <a:rPr lang="en-GB" sz="2900" dirty="0">
                <a:ea typeface="Calibri" panose="020F0502020204030204" pitchFamily="34" charset="0"/>
                <a:cs typeface="Times New Roman" panose="02020603050405020304" pitchFamily="18" charset="0"/>
              </a:rPr>
              <a:t>On average, 20% of providers had capacity, but not for asylum appeals.</a:t>
            </a:r>
          </a:p>
          <a:p>
            <a:endParaRPr lang="en-GB" sz="2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900" dirty="0"/>
              <a:t>Only11% of providers had capacity, including for asylum appeals.</a:t>
            </a:r>
          </a:p>
          <a:p>
            <a:endParaRPr lang="en-GB" sz="2900" dirty="0"/>
          </a:p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57338C-E350-734A-8D7C-1C59FA91F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310" y="2338114"/>
            <a:ext cx="2980780" cy="417830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4212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9D343E-B3DC-064B-936F-59CC7D53F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89" y="0"/>
            <a:ext cx="11491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22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A81EC-64D4-4245-9452-ED05024BD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data useful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076E9-26AF-9045-804B-18B011D09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556885"/>
          </a:xfrm>
        </p:spPr>
        <p:txBody>
          <a:bodyPr>
            <a:normAutofit/>
          </a:bodyPr>
          <a:lstStyle/>
          <a:p>
            <a:r>
              <a:rPr lang="en-GB" sz="2400" dirty="0"/>
              <a:t>Judicial review of Lord Chancellor for failure to fulfil duty</a:t>
            </a:r>
          </a:p>
          <a:p>
            <a:endParaRPr lang="en-GB" sz="2400" dirty="0"/>
          </a:p>
          <a:p>
            <a:r>
              <a:rPr lang="en-GB" sz="2400" dirty="0"/>
              <a:t>Advocacy with / by local authorities</a:t>
            </a:r>
          </a:p>
          <a:p>
            <a:endParaRPr lang="en-GB" sz="2400" dirty="0"/>
          </a:p>
          <a:p>
            <a:r>
              <a:rPr lang="en-GB" sz="2400" dirty="0"/>
              <a:t>Advice agencies and Law Centres’ fundraising</a:t>
            </a:r>
          </a:p>
          <a:p>
            <a:endParaRPr lang="en-GB" sz="2400" dirty="0"/>
          </a:p>
          <a:p>
            <a:r>
              <a:rPr lang="en-GB" sz="2400" dirty="0"/>
              <a:t>Certain teams in Ministry of Justice </a:t>
            </a:r>
          </a:p>
        </p:txBody>
      </p:sp>
    </p:spTree>
    <p:extLst>
      <p:ext uri="{BB962C8B-B14F-4D97-AF65-F5344CB8AC3E}">
        <p14:creationId xmlns:p14="http://schemas.microsoft.com/office/powerpoint/2010/main" val="2629230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38B2-2E4A-9A46-AC6F-0A43F6194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about other areas of law?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D70B2-050C-AE47-9130-39647289E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Harder to estimate need numerically </a:t>
            </a:r>
            <a:r>
              <a:rPr lang="en-GB" sz="2400" dirty="0">
                <a:sym typeface="Wingdings" pitchFamily="2" charset="2"/>
              </a:rPr>
              <a:t> using Indicators of Multiple Deprivation</a:t>
            </a:r>
          </a:p>
          <a:p>
            <a:endParaRPr lang="en-GB" sz="2400" dirty="0">
              <a:sym typeface="Wingdings" pitchFamily="2" charset="2"/>
            </a:endParaRPr>
          </a:p>
          <a:p>
            <a:r>
              <a:rPr lang="en-GB" sz="2400" dirty="0">
                <a:sym typeface="Wingdings" pitchFamily="2" charset="2"/>
              </a:rPr>
              <a:t>Shows severe coastal advice deserts in social welfare law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36854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E1FBB7-997D-584A-B8AF-194DBAD50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302" y="0"/>
            <a:ext cx="58653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B39B71-7498-D749-97B2-57B461BDF8FF}"/>
              </a:ext>
            </a:extLst>
          </p:cNvPr>
          <p:cNvSpPr txBox="1"/>
          <p:nvPr/>
        </p:nvSpPr>
        <p:spPr>
          <a:xfrm>
            <a:off x="126124" y="126124"/>
            <a:ext cx="28167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Housing – </a:t>
            </a:r>
          </a:p>
          <a:p>
            <a:endParaRPr lang="en-US" sz="2800" dirty="0"/>
          </a:p>
          <a:p>
            <a:r>
              <a:rPr lang="en-US" sz="2800" dirty="0"/>
              <a:t>Legal Help</a:t>
            </a:r>
          </a:p>
          <a:p>
            <a:endParaRPr lang="en-US" sz="2800" dirty="0"/>
          </a:p>
          <a:p>
            <a:r>
              <a:rPr lang="en-US" sz="2800" dirty="0"/>
              <a:t>Distance from legal aid layer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C1C6C4-618A-8443-ABBF-884DD7F2D979}"/>
              </a:ext>
            </a:extLst>
          </p:cNvPr>
          <p:cNvSpPr txBox="1"/>
          <p:nvPr/>
        </p:nvSpPr>
        <p:spPr>
          <a:xfrm>
            <a:off x="9207063" y="1933903"/>
            <a:ext cx="285881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White dot = provider office</a:t>
            </a:r>
          </a:p>
          <a:p>
            <a:endParaRPr lang="en-US" dirty="0"/>
          </a:p>
          <a:p>
            <a:r>
              <a:rPr lang="en-US" dirty="0"/>
              <a:t>Red dot = provider office – dormant contract</a:t>
            </a:r>
          </a:p>
          <a:p>
            <a:endParaRPr lang="en-US" dirty="0"/>
          </a:p>
          <a:p>
            <a:r>
              <a:rPr lang="en-US" dirty="0"/>
              <a:t>Patches = most deprived 20% on IMD</a:t>
            </a:r>
          </a:p>
          <a:p>
            <a:endParaRPr lang="en-US" dirty="0"/>
          </a:p>
          <a:p>
            <a:r>
              <a:rPr lang="en-US" dirty="0"/>
              <a:t>Orange patches = further than average from provider office</a:t>
            </a:r>
          </a:p>
          <a:p>
            <a:endParaRPr lang="en-US" dirty="0"/>
          </a:p>
          <a:p>
            <a:r>
              <a:rPr lang="en-US" dirty="0"/>
              <a:t>Blue patches = closer than average to provider office</a:t>
            </a:r>
          </a:p>
        </p:txBody>
      </p:sp>
    </p:spTree>
    <p:extLst>
      <p:ext uri="{BB962C8B-B14F-4D97-AF65-F5344CB8AC3E}">
        <p14:creationId xmlns:p14="http://schemas.microsoft.com/office/powerpoint/2010/main" val="3220803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81BDC-A877-9947-85B7-74781C558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Legal aid 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E6C2A-2DE6-0449-8DAB-3D16E482B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24" y="3063114"/>
            <a:ext cx="10554574" cy="1613989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http://</a:t>
            </a:r>
            <a:r>
              <a:rPr lang="en-US" sz="3200" dirty="0" err="1"/>
              <a:t>legalaidmapping.org.uk</a:t>
            </a:r>
            <a:r>
              <a:rPr lang="en-US" sz="3200" dirty="0"/>
              <a:t>/map/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124" name="Picture 4" descr="Economic and Social Research Council (ESRC) - Energy Demand ...">
            <a:extLst>
              <a:ext uri="{FF2B5EF4-FFF2-40B4-BE49-F238E27FC236}">
                <a16:creationId xmlns:a16="http://schemas.microsoft.com/office/drawing/2014/main" id="{2A525E08-0A62-D64A-96D9-DFB285F2D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937" y="5229000"/>
            <a:ext cx="2364829" cy="129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C40747-65B1-C54B-BF98-33899C222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433" y="5229000"/>
            <a:ext cx="2738052" cy="1288495"/>
          </a:xfrm>
          <a:prstGeom prst="rect">
            <a:avLst/>
          </a:prstGeom>
        </p:spPr>
      </p:pic>
      <p:pic>
        <p:nvPicPr>
          <p:cNvPr id="5126" name="Picture 6" descr="For staff : Brand : University of Sussex">
            <a:extLst>
              <a:ext uri="{FF2B5EF4-FFF2-40B4-BE49-F238E27FC236}">
                <a16:creationId xmlns:a16="http://schemas.microsoft.com/office/drawing/2014/main" id="{7FA063E1-C1FD-964B-8BA2-5D88D4B4D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889" y="5229000"/>
            <a:ext cx="1353644" cy="128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230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1C31-DCC1-FC42-A1FC-95F3494C4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3A4DF-F91E-8844-8BD0-F4FE591C5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569128"/>
            <a:ext cx="10554574" cy="3636511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Legal Aid, Sentencing and Punishment of Offenders Act 2012, section 1:</a:t>
            </a:r>
          </a:p>
          <a:p>
            <a:pPr marL="0" indent="0">
              <a:buNone/>
            </a:pPr>
            <a:r>
              <a:rPr lang="en-GB" sz="2400" dirty="0"/>
              <a:t>	The Lord Chancellor </a:t>
            </a:r>
            <a:r>
              <a:rPr lang="en-GB" sz="2400" u="sng" dirty="0"/>
              <a:t>must</a:t>
            </a:r>
            <a:r>
              <a:rPr lang="en-GB" sz="2400" dirty="0"/>
              <a:t> secure the availability of legal aid in accordance with Part 1.</a:t>
            </a:r>
          </a:p>
          <a:p>
            <a:endParaRPr lang="en-GB" sz="2400" dirty="0"/>
          </a:p>
          <a:p>
            <a:r>
              <a:rPr lang="en-GB" sz="2400" dirty="0"/>
              <a:t>All asylum seekers are entitled to legal aid for their application and appeal (unless they can afford to pay privately)</a:t>
            </a:r>
          </a:p>
          <a:p>
            <a:pPr marL="0" indent="0">
              <a:buNone/>
            </a:pPr>
            <a:r>
              <a:rPr lang="en-GB" sz="2400" dirty="0"/>
              <a:t>	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6079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DF472-91D4-F449-B690-FE21E0DE3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reality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91A77A-870E-D84F-BFEE-38107CF020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3050" y="2548321"/>
            <a:ext cx="7165897" cy="363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77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D1D0B-7044-F949-A9B2-64790204F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331574"/>
            <a:ext cx="10571998" cy="970450"/>
          </a:xfrm>
        </p:spPr>
        <p:txBody>
          <a:bodyPr/>
          <a:lstStyle/>
          <a:p>
            <a:r>
              <a:rPr lang="en-GB" dirty="0"/>
              <a:t>National and regional breakdown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A276D9-35AE-8942-AB8C-A2E571D17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6328" y="1656322"/>
            <a:ext cx="7359344" cy="520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7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67B2CE-1E07-DC49-A2CB-FC5F36947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90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C3CD7D-5A8E-E648-AC99-046B16F51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40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1A7840-C26B-C247-8B24-BAC1E0F81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80" y="0"/>
            <a:ext cx="116344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27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95A08C-6A32-984A-A255-C3D3F943B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39" y="0"/>
            <a:ext cx="115251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6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2D3658-F712-7744-9099-05BAA9C59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165" y="0"/>
            <a:ext cx="107596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972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161</TotalTime>
  <Words>265</Words>
  <Application>Microsoft Macintosh PowerPoint</Application>
  <PresentationFormat>Widescreen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Century Gothic</vt:lpstr>
      <vt:lpstr>Wingdings 2</vt:lpstr>
      <vt:lpstr>Quotable</vt:lpstr>
      <vt:lpstr>Digging out hidden / impenetrable data and making it usable</vt:lpstr>
      <vt:lpstr>The law</vt:lpstr>
      <vt:lpstr>The reality</vt:lpstr>
      <vt:lpstr>National and regional breakdown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remote access is not a solution</vt:lpstr>
      <vt:lpstr>PowerPoint Presentation</vt:lpstr>
      <vt:lpstr>What is the data useful for?</vt:lpstr>
      <vt:lpstr>What about other areas of law?</vt:lpstr>
      <vt:lpstr>PowerPoint Presentation</vt:lpstr>
      <vt:lpstr>Legal aid maps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Digging out hidden / impenetrable data and making it usable</dc:title>
  <dc:creator>Jo Wilding</dc:creator>
  <cp:lastModifiedBy>Jo Wilding</cp:lastModifiedBy>
  <cp:revision>1</cp:revision>
  <dcterms:created xsi:type="dcterms:W3CDTF">2025-09-01T14:28:29Z</dcterms:created>
  <dcterms:modified xsi:type="dcterms:W3CDTF">2025-09-01T17:09:32Z</dcterms:modified>
</cp:coreProperties>
</file>