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AE72-6930-E4AD-8B0C-51029971EE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81CBD0-D46A-8733-F5CA-42C5CB15C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A6358DC-2ECD-6B1C-21D0-319712C5DEDA}"/>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095DF209-29D3-9BDC-3EEA-2C025D3CDD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01D0A-81C9-1D6F-B850-DA2202B4F03D}"/>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186378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9036-DBBB-F2BA-733B-6FDFD390264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A51665-B485-9850-AEF6-DBA046A514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9DE999-0880-A617-1C70-C1073377F503}"/>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06C57716-6717-F3D7-E08E-6ED0DD00C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1C064-329D-72AB-55EA-05A9904C44E7}"/>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26293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D822B-D7D9-A0C7-7BBB-005D8BE3D40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05A505-F5C6-BCA7-B310-E813F20F18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E15103-41D6-D13B-D35E-D705018ADC35}"/>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9FACE620-E0E8-FB9E-DDBF-CB2C728DF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C3F8A-1D92-584C-DA4D-C707BB26BAE0}"/>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53347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B5CE-177A-D63E-9A12-F6C35C3F8C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81EFD5-F442-5F22-6271-ED5C2E42A2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978BA7-D39C-EAB7-0485-373D05B0FB16}"/>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4AB877AD-E76C-760F-9E7C-77F91DC32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54142-45ED-DFB6-1842-865CEE0423DE}"/>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184453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5CF6-984B-4D1F-B786-D359F8F6EB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42D30D3-CE85-85D4-D3AE-91A4EF09DA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D38071-3E60-9CA2-D754-24159289D194}"/>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C667C516-E2E4-DE58-11FE-228FBF79F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3FE0F-6DA7-F0B3-FCD8-FE7FAF620E25}"/>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19842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6CBD-2D37-711D-D893-39397818A4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ABAF279-9549-3C1D-B981-9783600512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BCC3E62-469F-3CD1-F8A2-923359F24A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0EC5676-530F-A425-5F68-C6256CD48DFB}"/>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6" name="Footer Placeholder 5">
            <a:extLst>
              <a:ext uri="{FF2B5EF4-FFF2-40B4-BE49-F238E27FC236}">
                <a16:creationId xmlns:a16="http://schemas.microsoft.com/office/drawing/2014/main" id="{B0B0E504-40BF-EA23-11C3-25A5EF861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C89F21-545B-AB90-2064-2DDB84897DBA}"/>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40665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FF4F-D094-D9DB-7D7F-B966931E2BB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767E20F-65D5-47E1-FBCD-583FCBC4F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C06280-0197-56EB-C78F-A3FB0A51AC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8FC7F1C-97CF-F6E8-EA85-754961FCD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36AE08-1DC1-524A-729C-92B1C6F10B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99E415-FC2E-D032-F0CE-EC77DDA80CFC}"/>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8" name="Footer Placeholder 7">
            <a:extLst>
              <a:ext uri="{FF2B5EF4-FFF2-40B4-BE49-F238E27FC236}">
                <a16:creationId xmlns:a16="http://schemas.microsoft.com/office/drawing/2014/main" id="{77A050F3-FB36-FD32-B332-C9B2B7A6F9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9D6B0C-495A-EF81-B7AF-08F90BCD72AE}"/>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223827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5EE3-03AE-95C9-D899-EBF9B8FC0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22BDDDB-5FD1-76DC-E083-262D357401F4}"/>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4" name="Footer Placeholder 3">
            <a:extLst>
              <a:ext uri="{FF2B5EF4-FFF2-40B4-BE49-F238E27FC236}">
                <a16:creationId xmlns:a16="http://schemas.microsoft.com/office/drawing/2014/main" id="{79FDB697-2363-C2EB-0A75-A6DDDDBC2E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538CF8-C145-5D9B-CB55-04B468805915}"/>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322456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5CCE6-5935-3D04-7FC8-D6ADC7AA496C}"/>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3" name="Footer Placeholder 2">
            <a:extLst>
              <a:ext uri="{FF2B5EF4-FFF2-40B4-BE49-F238E27FC236}">
                <a16:creationId xmlns:a16="http://schemas.microsoft.com/office/drawing/2014/main" id="{E3FDD47D-FF0E-0D73-9CA8-C0132FFEAE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03E4DD-982A-425B-F5DB-9AD20F3778A8}"/>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271834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DD8-2BBA-92F5-ACDE-EB853C1BC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DDD57C-A7A1-2460-D24C-1AF3CF897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408F0F2-11F5-15DB-E30C-C77B803C6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3AE639-3A0D-0334-7769-5056C5A4187A}"/>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6" name="Footer Placeholder 5">
            <a:extLst>
              <a:ext uri="{FF2B5EF4-FFF2-40B4-BE49-F238E27FC236}">
                <a16:creationId xmlns:a16="http://schemas.microsoft.com/office/drawing/2014/main" id="{06BFCDA0-F09F-8109-995A-A6FCD5742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1435F-0445-7DC8-7372-FA96DB66DA5D}"/>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85816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E1A-6FCD-88F4-8B42-0A256DFDC6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FB131E1-CCC6-76F6-188B-AC1723D66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A66E8-9DBA-4A68-9F7B-29E7EA145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EBFF4D-B47B-7AC7-AF6D-12EFF450F5ED}"/>
              </a:ext>
            </a:extLst>
          </p:cNvPr>
          <p:cNvSpPr>
            <a:spLocks noGrp="1"/>
          </p:cNvSpPr>
          <p:nvPr>
            <p:ph type="dt" sz="half" idx="10"/>
          </p:nvPr>
        </p:nvSpPr>
        <p:spPr/>
        <p:txBody>
          <a:bodyPr/>
          <a:lstStyle/>
          <a:p>
            <a:fld id="{3BF02380-67F5-9C4E-82DA-9371AAD67FA1}" type="datetimeFigureOut">
              <a:rPr lang="en-GB" smtClean="0"/>
              <a:t>11/09/2025</a:t>
            </a:fld>
            <a:endParaRPr lang="en-GB"/>
          </a:p>
        </p:txBody>
      </p:sp>
      <p:sp>
        <p:nvSpPr>
          <p:cNvPr id="6" name="Footer Placeholder 5">
            <a:extLst>
              <a:ext uri="{FF2B5EF4-FFF2-40B4-BE49-F238E27FC236}">
                <a16:creationId xmlns:a16="http://schemas.microsoft.com/office/drawing/2014/main" id="{94147394-8459-3E1E-8E6E-41947C396C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43BF7-F0EA-3B3F-616F-E3CE5B8074B8}"/>
              </a:ext>
            </a:extLst>
          </p:cNvPr>
          <p:cNvSpPr>
            <a:spLocks noGrp="1"/>
          </p:cNvSpPr>
          <p:nvPr>
            <p:ph type="sldNum" sz="quarter" idx="12"/>
          </p:nvPr>
        </p:nvSpPr>
        <p:spPr/>
        <p:txBody>
          <a:bodyPr/>
          <a:lstStyle/>
          <a:p>
            <a:fld id="{D59F389B-9A84-8943-BF22-682D3EF0496C}" type="slidenum">
              <a:rPr lang="en-GB" smtClean="0"/>
              <a:t>‹#›</a:t>
            </a:fld>
            <a:endParaRPr lang="en-GB"/>
          </a:p>
        </p:txBody>
      </p:sp>
    </p:spTree>
    <p:extLst>
      <p:ext uri="{BB962C8B-B14F-4D97-AF65-F5344CB8AC3E}">
        <p14:creationId xmlns:p14="http://schemas.microsoft.com/office/powerpoint/2010/main" val="161685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BCE73D-E6D4-B155-0232-D67880138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341368B-5022-CA6C-9967-6FA1ECB0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04E031-20EC-7802-D20A-B66282089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F02380-67F5-9C4E-82DA-9371AAD67FA1}" type="datetimeFigureOut">
              <a:rPr lang="en-GB" smtClean="0"/>
              <a:t>11/09/2025</a:t>
            </a:fld>
            <a:endParaRPr lang="en-GB"/>
          </a:p>
        </p:txBody>
      </p:sp>
      <p:sp>
        <p:nvSpPr>
          <p:cNvPr id="5" name="Footer Placeholder 4">
            <a:extLst>
              <a:ext uri="{FF2B5EF4-FFF2-40B4-BE49-F238E27FC236}">
                <a16:creationId xmlns:a16="http://schemas.microsoft.com/office/drawing/2014/main" id="{40E6F89B-FA85-1CE0-4B47-45168E42A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78FD37F-F3EF-AE23-2087-3C362937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9F389B-9A84-8943-BF22-682D3EF0496C}" type="slidenum">
              <a:rPr lang="en-GB" smtClean="0"/>
              <a:t>‹#›</a:t>
            </a:fld>
            <a:endParaRPr lang="en-GB"/>
          </a:p>
        </p:txBody>
      </p:sp>
    </p:spTree>
    <p:extLst>
      <p:ext uri="{BB962C8B-B14F-4D97-AF65-F5344CB8AC3E}">
        <p14:creationId xmlns:p14="http://schemas.microsoft.com/office/powerpoint/2010/main" val="412004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2564760-A4B1-6BFD-8B85-C8A87D002CA8}"/>
              </a:ext>
            </a:extLst>
          </p:cNvPr>
          <p:cNvSpPr>
            <a:spLocks noGrp="1"/>
          </p:cNvSpPr>
          <p:nvPr>
            <p:ph type="ctrTitle"/>
          </p:nvPr>
        </p:nvSpPr>
        <p:spPr>
          <a:xfrm>
            <a:off x="838199" y="1120676"/>
            <a:ext cx="7021513" cy="2308324"/>
          </a:xfrm>
        </p:spPr>
        <p:txBody>
          <a:bodyPr>
            <a:normAutofit/>
          </a:bodyPr>
          <a:lstStyle/>
          <a:p>
            <a:pPr algn="l"/>
            <a:r>
              <a:rPr lang="en-GB" sz="7200" b="1">
                <a:solidFill>
                  <a:schemeClr val="bg1"/>
                </a:solidFill>
              </a:rPr>
              <a:t>Returning Home?</a:t>
            </a:r>
            <a:br>
              <a:rPr lang="en-GB" sz="7200">
                <a:solidFill>
                  <a:schemeClr val="bg1"/>
                </a:solidFill>
              </a:rPr>
            </a:br>
            <a:endParaRPr lang="en-GB" sz="7200">
              <a:solidFill>
                <a:schemeClr val="bg1"/>
              </a:solidFill>
            </a:endParaRPr>
          </a:p>
        </p:txBody>
      </p:sp>
      <p:sp>
        <p:nvSpPr>
          <p:cNvPr id="3" name="Subtitle 2">
            <a:extLst>
              <a:ext uri="{FF2B5EF4-FFF2-40B4-BE49-F238E27FC236}">
                <a16:creationId xmlns:a16="http://schemas.microsoft.com/office/drawing/2014/main" id="{FFED02CC-0165-17AD-203F-C4146C6D186C}"/>
              </a:ext>
            </a:extLst>
          </p:cNvPr>
          <p:cNvSpPr>
            <a:spLocks noGrp="1"/>
          </p:cNvSpPr>
          <p:nvPr>
            <p:ph type="subTitle" idx="1"/>
          </p:nvPr>
        </p:nvSpPr>
        <p:spPr>
          <a:xfrm>
            <a:off x="835024" y="3809999"/>
            <a:ext cx="7025753" cy="1012778"/>
          </a:xfrm>
        </p:spPr>
        <p:txBody>
          <a:bodyPr>
            <a:normAutofit/>
          </a:bodyPr>
          <a:lstStyle/>
          <a:p>
            <a:pPr algn="l"/>
            <a:r>
              <a:rPr lang="en-GB" dirty="0">
                <a:solidFill>
                  <a:schemeClr val="bg1"/>
                </a:solidFill>
              </a:rPr>
              <a:t>EARC 2025 Conference</a:t>
            </a:r>
          </a:p>
        </p:txBody>
      </p:sp>
    </p:spTree>
    <p:extLst>
      <p:ext uri="{BB962C8B-B14F-4D97-AF65-F5344CB8AC3E}">
        <p14:creationId xmlns:p14="http://schemas.microsoft.com/office/powerpoint/2010/main" val="297581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46946-9A32-894A-ABC8-D43917F96201}"/>
              </a:ext>
            </a:extLst>
          </p:cNvPr>
          <p:cNvSpPr>
            <a:spLocks noGrp="1"/>
          </p:cNvSpPr>
          <p:nvPr>
            <p:ph type="title"/>
          </p:nvPr>
        </p:nvSpPr>
        <p:spPr>
          <a:xfrm>
            <a:off x="686834" y="1153572"/>
            <a:ext cx="3200400" cy="4461163"/>
          </a:xfrm>
        </p:spPr>
        <p:txBody>
          <a:bodyPr>
            <a:normAutofit/>
          </a:bodyPr>
          <a:lstStyle/>
          <a:p>
            <a:r>
              <a:rPr lang="en-GB">
                <a:solidFill>
                  <a:srgbClr val="FFFFFF"/>
                </a:solidFill>
              </a:rPr>
              <a:t>Refugee status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724B32-7EAF-962E-71AE-55EF43B1C26C}"/>
              </a:ext>
            </a:extLst>
          </p:cNvPr>
          <p:cNvSpPr>
            <a:spLocks noGrp="1"/>
          </p:cNvSpPr>
          <p:nvPr>
            <p:ph idx="1"/>
          </p:nvPr>
        </p:nvSpPr>
        <p:spPr>
          <a:xfrm>
            <a:off x="4447308" y="591344"/>
            <a:ext cx="6906491" cy="5585619"/>
          </a:xfrm>
        </p:spPr>
        <p:txBody>
          <a:bodyPr anchor="ctr">
            <a:normAutofit/>
          </a:bodyPr>
          <a:lstStyle/>
          <a:p>
            <a:r>
              <a:rPr lang="en-GB" sz="1500"/>
              <a:t>Always of a temporary character – while you have a well-founded fear of persecution for one of the five grounds (Art.1A2 1951 Convention relating to the Status of Refugees)</a:t>
            </a:r>
          </a:p>
          <a:p>
            <a:pPr lvl="1"/>
            <a:r>
              <a:rPr lang="en-GB" sz="1500"/>
              <a:t>Many refugees voluntarily return before any official end of refugee status</a:t>
            </a:r>
          </a:p>
          <a:p>
            <a:r>
              <a:rPr lang="en-GB" sz="1500"/>
              <a:t>The 1951 Convention allows for refugee status to be ceased under Art.1C</a:t>
            </a:r>
          </a:p>
          <a:p>
            <a:pPr lvl="1"/>
            <a:r>
              <a:rPr lang="en-GB" sz="1500"/>
              <a:t>Article 1C.5 provides:</a:t>
            </a:r>
          </a:p>
          <a:p>
            <a:pPr marL="457200" lvl="1" indent="0">
              <a:buNone/>
            </a:pPr>
            <a:r>
              <a:rPr lang="en-GB" sz="1500"/>
              <a:t>“can no longer, because the circumstances in connection with which he has been recognized as a refugee have ceased to exist, continue to refuse to avail himself of the protection of the country of his nationality;”</a:t>
            </a:r>
          </a:p>
          <a:p>
            <a:pPr lvl="1"/>
            <a:r>
              <a:rPr lang="en-GB" sz="1500"/>
              <a:t>There is no procedure, but UNHCR under its Art.35 supervisory responsibility asserts it should always be party to the decision.</a:t>
            </a:r>
          </a:p>
        </p:txBody>
      </p:sp>
    </p:spTree>
    <p:extLst>
      <p:ext uri="{BB962C8B-B14F-4D97-AF65-F5344CB8AC3E}">
        <p14:creationId xmlns:p14="http://schemas.microsoft.com/office/powerpoint/2010/main" val="135328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F037D94-0CD7-6C9A-A389-75231C16D0C3}"/>
              </a:ext>
            </a:extLst>
          </p:cNvPr>
          <p:cNvSpPr>
            <a:spLocks noGrp="1"/>
          </p:cNvSpPr>
          <p:nvPr>
            <p:ph type="title"/>
          </p:nvPr>
        </p:nvSpPr>
        <p:spPr>
          <a:xfrm>
            <a:off x="1143000" y="1676400"/>
            <a:ext cx="3810000" cy="3505200"/>
          </a:xfrm>
        </p:spPr>
        <p:txBody>
          <a:bodyPr anchor="t">
            <a:normAutofit/>
          </a:bodyPr>
          <a:lstStyle/>
          <a:p>
            <a:r>
              <a:rPr lang="en-GB" sz="4000"/>
              <a:t>So, what’s the problem?</a:t>
            </a:r>
          </a:p>
        </p:txBody>
      </p:sp>
      <p:sp>
        <p:nvSpPr>
          <p:cNvPr id="3" name="Content Placeholder 2">
            <a:extLst>
              <a:ext uri="{FF2B5EF4-FFF2-40B4-BE49-F238E27FC236}">
                <a16:creationId xmlns:a16="http://schemas.microsoft.com/office/drawing/2014/main" id="{2975F685-A5D8-5B76-EA42-9989573FF25C}"/>
              </a:ext>
            </a:extLst>
          </p:cNvPr>
          <p:cNvSpPr>
            <a:spLocks noGrp="1"/>
          </p:cNvSpPr>
          <p:nvPr>
            <p:ph idx="1"/>
          </p:nvPr>
        </p:nvSpPr>
        <p:spPr>
          <a:xfrm>
            <a:off x="5181604" y="1676400"/>
            <a:ext cx="5638796" cy="3505200"/>
          </a:xfrm>
        </p:spPr>
        <p:txBody>
          <a:bodyPr>
            <a:normAutofit/>
          </a:bodyPr>
          <a:lstStyle/>
          <a:p>
            <a:r>
              <a:rPr lang="en-GB" sz="1700">
                <a:solidFill>
                  <a:schemeClr val="tx1">
                    <a:alpha val="55000"/>
                  </a:schemeClr>
                </a:solidFill>
              </a:rPr>
              <a:t>Art.1C.5 is all about the circumstances in the country of nationality, not about the health condition of the refugee.</a:t>
            </a:r>
          </a:p>
          <a:p>
            <a:r>
              <a:rPr lang="en-GB" sz="1700">
                <a:solidFill>
                  <a:schemeClr val="tx1">
                    <a:alpha val="55000"/>
                  </a:schemeClr>
                </a:solidFill>
              </a:rPr>
              <a:t>There is a proviso applicable to refugees under Art.1C.5</a:t>
            </a:r>
          </a:p>
          <a:p>
            <a:pPr marL="457200" lvl="1" indent="0">
              <a:buNone/>
            </a:pPr>
            <a:r>
              <a:rPr lang="en-GB" sz="1700">
                <a:solidFill>
                  <a:schemeClr val="tx1">
                    <a:alpha val="55000"/>
                  </a:schemeClr>
                </a:solidFill>
              </a:rPr>
              <a:t>“… shall not apply to a refugee falling under … [Art.1C.5] who is able to invoke compelling reasons arising out of previous persecution for refusing to avail himself of the protection of the country of nationality.”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a:ln>
                  <a:noFill/>
                </a:ln>
                <a:solidFill>
                  <a:schemeClr val="tx1">
                    <a:alpha val="55000"/>
                  </a:schemeClr>
                </a:solidFill>
                <a:effectLst/>
                <a:uLnTx/>
                <a:uFillTx/>
                <a:latin typeface="Aptos" panose="02110004020202020204"/>
                <a:ea typeface="+mn-ea"/>
                <a:cs typeface="+mn-cs"/>
              </a:rPr>
              <a:t>Unfortunately, it is about the experience of the refugee in the country of nationality before they fled, not the current state of their mental health, although it may be possible to show the relationship.</a:t>
            </a:r>
          </a:p>
          <a:p>
            <a:pPr marL="457200" lvl="1" indent="0">
              <a:buNone/>
            </a:pPr>
            <a:endParaRPr lang="en-GB" sz="1700">
              <a:solidFill>
                <a:schemeClr val="tx1">
                  <a:alpha val="55000"/>
                </a:schemeClr>
              </a:solidFill>
            </a:endParaRPr>
          </a:p>
        </p:txBody>
      </p:sp>
    </p:spTree>
    <p:extLst>
      <p:ext uri="{BB962C8B-B14F-4D97-AF65-F5344CB8AC3E}">
        <p14:creationId xmlns:p14="http://schemas.microsoft.com/office/powerpoint/2010/main" val="190414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C485B-B826-5F91-3E63-52C54810FA71}"/>
              </a:ext>
            </a:extLst>
          </p:cNvPr>
          <p:cNvSpPr>
            <a:spLocks noGrp="1"/>
          </p:cNvSpPr>
          <p:nvPr>
            <p:ph type="title"/>
          </p:nvPr>
        </p:nvSpPr>
        <p:spPr>
          <a:xfrm>
            <a:off x="1285240" y="1050595"/>
            <a:ext cx="8074815" cy="1618489"/>
          </a:xfrm>
        </p:spPr>
        <p:txBody>
          <a:bodyPr anchor="ctr">
            <a:normAutofit/>
          </a:bodyPr>
          <a:lstStyle/>
          <a:p>
            <a:r>
              <a:rPr lang="en-GB" sz="5000"/>
              <a:t>What about international human rights law?</a:t>
            </a:r>
          </a:p>
        </p:txBody>
      </p:sp>
      <p:sp>
        <p:nvSpPr>
          <p:cNvPr id="3" name="Content Placeholder 2">
            <a:extLst>
              <a:ext uri="{FF2B5EF4-FFF2-40B4-BE49-F238E27FC236}">
                <a16:creationId xmlns:a16="http://schemas.microsoft.com/office/drawing/2014/main" id="{E07F9210-AD3F-4159-785E-2DC4CF58003A}"/>
              </a:ext>
            </a:extLst>
          </p:cNvPr>
          <p:cNvSpPr>
            <a:spLocks noGrp="1"/>
          </p:cNvSpPr>
          <p:nvPr>
            <p:ph idx="1"/>
          </p:nvPr>
        </p:nvSpPr>
        <p:spPr>
          <a:xfrm>
            <a:off x="1285240" y="2969469"/>
            <a:ext cx="8074815" cy="2800395"/>
          </a:xfrm>
        </p:spPr>
        <p:txBody>
          <a:bodyPr anchor="t">
            <a:normAutofit/>
          </a:bodyPr>
          <a:lstStyle/>
          <a:p>
            <a:r>
              <a:rPr lang="en-GB" sz="1900"/>
              <a:t>The European Convention for the Protection of Human Rights and Fundamental Freedoms protects everyone within the territory or under the jurisdiction of the member state. That includes refugees and asylum seekers.</a:t>
            </a:r>
          </a:p>
          <a:p>
            <a:r>
              <a:rPr lang="en-GB" sz="1900"/>
              <a:t>There is a long history or Articles 2 and 3 protecting people from deportation where there is a serious risk to their lives or them facing torture or inhuman or degrading treatment in the country of nationality.</a:t>
            </a:r>
          </a:p>
          <a:p>
            <a:r>
              <a:rPr lang="en-GB" sz="1900"/>
              <a:t>Can the consequences to the person’s mental wellbeing arising from deportation amount to inhuman or degrading treatment?</a:t>
            </a:r>
          </a:p>
        </p:txBody>
      </p:sp>
    </p:spTree>
    <p:extLst>
      <p:ext uri="{BB962C8B-B14F-4D97-AF65-F5344CB8AC3E}">
        <p14:creationId xmlns:p14="http://schemas.microsoft.com/office/powerpoint/2010/main" val="335016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5195"/>
            <a:ext cx="12192000" cy="538951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8CCC2-FB15-78EA-A01C-910F65E53D48}"/>
              </a:ext>
            </a:extLst>
          </p:cNvPr>
          <p:cNvSpPr>
            <a:spLocks noGrp="1"/>
          </p:cNvSpPr>
          <p:nvPr>
            <p:ph type="title"/>
          </p:nvPr>
        </p:nvSpPr>
        <p:spPr>
          <a:xfrm>
            <a:off x="1191965" y="1084729"/>
            <a:ext cx="9994378" cy="2254026"/>
          </a:xfrm>
        </p:spPr>
        <p:txBody>
          <a:bodyPr anchor="b">
            <a:normAutofit/>
          </a:bodyPr>
          <a:lstStyle/>
          <a:p>
            <a:r>
              <a:rPr lang="en-GB" sz="4800" dirty="0"/>
              <a:t>Yes, but ….</a:t>
            </a:r>
          </a:p>
        </p:txBody>
      </p:sp>
      <p:sp>
        <p:nvSpPr>
          <p:cNvPr id="3" name="Content Placeholder 2">
            <a:extLst>
              <a:ext uri="{FF2B5EF4-FFF2-40B4-BE49-F238E27FC236}">
                <a16:creationId xmlns:a16="http://schemas.microsoft.com/office/drawing/2014/main" id="{03AEB339-9CA3-DA82-2C55-5DA389F49443}"/>
              </a:ext>
            </a:extLst>
          </p:cNvPr>
          <p:cNvSpPr>
            <a:spLocks noGrp="1"/>
          </p:cNvSpPr>
          <p:nvPr>
            <p:ph idx="1"/>
          </p:nvPr>
        </p:nvSpPr>
        <p:spPr>
          <a:xfrm>
            <a:off x="1191965" y="3514855"/>
            <a:ext cx="9994378" cy="2258415"/>
          </a:xfrm>
        </p:spPr>
        <p:txBody>
          <a:bodyPr anchor="t">
            <a:normAutofit/>
          </a:bodyPr>
          <a:lstStyle/>
          <a:p>
            <a:r>
              <a:rPr lang="en-GB" sz="1800" dirty="0"/>
              <a:t>There are a line of health-related cases under Art.3 ECHR, and they set the bar very high:</a:t>
            </a:r>
          </a:p>
          <a:p>
            <a:r>
              <a:rPr lang="en-GB" sz="1800" i="1" dirty="0"/>
              <a:t>Sufi and Elmi v UK</a:t>
            </a:r>
            <a:r>
              <a:rPr lang="en-GB" sz="1800" dirty="0"/>
              <a:t>, </a:t>
            </a:r>
            <a:r>
              <a:rPr lang="en-GB" sz="1800" i="1" dirty="0"/>
              <a:t>N v UK (2008)</a:t>
            </a:r>
            <a:r>
              <a:rPr lang="en-GB" sz="1800" dirty="0"/>
              <a:t>, </a:t>
            </a:r>
            <a:r>
              <a:rPr lang="en-GB" sz="1800" i="1" dirty="0" err="1"/>
              <a:t>Paposhvili</a:t>
            </a:r>
            <a:r>
              <a:rPr lang="en-GB" sz="1800" i="1" dirty="0"/>
              <a:t> v Belgium, Savran v Denmark</a:t>
            </a:r>
            <a:r>
              <a:rPr lang="en-GB" sz="1800" dirty="0"/>
              <a:t> – the State must have regard to  'an applicant's ability to cater for his most basic needs, such as food, hygiene and shelter, his vulnerability to ill-treatment and the prospect of his situation improving within a reasonable time-frame’, that is, how will the applicant’s situation evolve over time.</a:t>
            </a:r>
          </a:p>
          <a:p>
            <a:r>
              <a:rPr lang="en-GB" sz="1800" dirty="0"/>
              <a:t>One should look at the hazard-scape as a whole, and the psychiatric condition of the refugee is part of that.</a:t>
            </a:r>
          </a:p>
        </p:txBody>
      </p:sp>
    </p:spTree>
    <p:extLst>
      <p:ext uri="{BB962C8B-B14F-4D97-AF65-F5344CB8AC3E}">
        <p14:creationId xmlns:p14="http://schemas.microsoft.com/office/powerpoint/2010/main" val="236525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478</Words>
  <Application>Microsoft Macintosh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Returning Home? </vt:lpstr>
      <vt:lpstr>Refugee status</vt:lpstr>
      <vt:lpstr>So, what’s the problem?</vt:lpstr>
      <vt:lpstr>What about international human rights law?</vt:lpstr>
      <vt:lpstr>Yes, but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Gilbert</dc:creator>
  <cp:lastModifiedBy>Geoff Gilbert</cp:lastModifiedBy>
  <cp:revision>5</cp:revision>
  <dcterms:created xsi:type="dcterms:W3CDTF">2025-09-03T11:58:11Z</dcterms:created>
  <dcterms:modified xsi:type="dcterms:W3CDTF">2025-09-11T10:48:47Z</dcterms:modified>
</cp:coreProperties>
</file>