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3" r:id="rId2"/>
    <p:sldId id="330" r:id="rId3"/>
    <p:sldId id="347" r:id="rId4"/>
    <p:sldId id="342" r:id="rId5"/>
    <p:sldId id="343" r:id="rId6"/>
    <p:sldId id="334" r:id="rId7"/>
    <p:sldId id="344" r:id="rId8"/>
    <p:sldId id="345" r:id="rId9"/>
    <p:sldId id="346" r:id="rId10"/>
    <p:sldId id="337" r:id="rId11"/>
    <p:sldId id="338" r:id="rId12"/>
    <p:sldId id="32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1" autoAdjust="0"/>
    <p:restoredTop sz="86370"/>
  </p:normalViewPr>
  <p:slideViewPr>
    <p:cSldViewPr snapToGrid="0">
      <p:cViewPr varScale="1">
        <p:scale>
          <a:sx n="116" d="100"/>
          <a:sy n="116" d="100"/>
        </p:scale>
        <p:origin x="1216" y="184"/>
      </p:cViewPr>
      <p:guideLst/>
    </p:cSldViewPr>
  </p:slideViewPr>
  <p:outlineViewPr>
    <p:cViewPr>
      <p:scale>
        <a:sx n="33" d="100"/>
        <a:sy n="33" d="100"/>
      </p:scale>
      <p:origin x="0" y="-42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456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DB6BDA-8BB4-0445-A2EC-01C0FD0B6A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1F56B-755D-4544-B563-DCFF6B9B65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F09BB-3A44-4248-92BC-E23FB7344846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3055A-F173-C44D-ACAE-0D308B42AB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5F283-84F8-3140-B690-99E4D8EDD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C4642-B48A-E34B-8F1A-D819680BD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27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FEFE1-B51A-4845-96FE-1DD641A39261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BD761-C470-41C6-9D2A-4F31B6C7A6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4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FCDD1-6364-4BE4-913A-0A805CFA627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478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FCDD1-6364-4BE4-913A-0A805CFA627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148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FCDD1-6364-4BE4-913A-0A805CFA627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573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BD761-C470-41C6-9D2A-4F31B6C7A6F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659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FCDD1-6364-4BE4-913A-0A805CFA627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73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FCDD1-6364-4BE4-913A-0A805CFA627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805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FCDD1-6364-4BE4-913A-0A805CFA627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436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FCDD1-6364-4BE4-913A-0A805CFA627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496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FCDD1-6364-4BE4-913A-0A805CFA627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455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FCDD1-6364-4BE4-913A-0A805CFA627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231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FCDD1-6364-4BE4-913A-0A805CFA627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15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9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983A22-50EF-4E44-BEE2-73FD17BDA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1FB2C4-479D-4252-B58D-99130E507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285E5-A067-304C-895B-57BC9E5D4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" y="222038"/>
            <a:ext cx="1081032" cy="589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59EC7-E60F-FD47-98AE-BBA2BF2B12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862" y="172807"/>
            <a:ext cx="2194276" cy="66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91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36FCD84-7A94-412E-B474-A939E93723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89" y="283951"/>
            <a:ext cx="2337821" cy="609601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3097638" y="286869"/>
            <a:ext cx="855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02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51977A-49EC-4AC7-903A-29697DCB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D5729F-C2B5-4B2D-A6DF-F9FDDA9A6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8460B6-F021-4D33-AC4F-08FC18A9C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019A88-96C0-43DC-A913-B8879482D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EB5200-9B19-4124-9DC4-CD8DC56E6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8D667-0C92-4FEF-802B-26B5D86CA11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35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04575DF-9AB3-4E7A-B8D0-2A0D56C6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928" y="1260212"/>
            <a:ext cx="10901396" cy="4818616"/>
          </a:xfrm>
        </p:spPr>
        <p:txBody>
          <a:bodyPr>
            <a:normAutofit/>
          </a:bodyPr>
          <a:lstStyle/>
          <a:p>
            <a:pPr algn="l"/>
            <a:r>
              <a:rPr lang="en-GB" sz="2600" dirty="0"/>
              <a:t>	</a:t>
            </a:r>
          </a:p>
          <a:p>
            <a:pPr algn="l"/>
            <a:endParaRPr lang="de-DE" sz="3200" dirty="0"/>
          </a:p>
          <a:p>
            <a:pPr algn="l"/>
            <a:endParaRPr lang="de-DE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477346-54A1-6D4F-ACDF-2809008D9A7D}"/>
              </a:ext>
            </a:extLst>
          </p:cNvPr>
          <p:cNvSpPr txBox="1"/>
          <p:nvPr/>
        </p:nvSpPr>
        <p:spPr>
          <a:xfrm>
            <a:off x="1421027" y="1260212"/>
            <a:ext cx="8983362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0" u="none" strike="noStrike" dirty="0">
                <a:solidFill>
                  <a:srgbClr val="071822"/>
                </a:solidFill>
                <a:effectLst/>
              </a:rPr>
              <a:t>Eastern Arc Conference 2023: </a:t>
            </a:r>
          </a:p>
          <a:p>
            <a:pPr algn="ctr"/>
            <a:r>
              <a:rPr lang="en-GB" sz="3200" b="1" i="0" u="none" strike="noStrike" dirty="0">
                <a:solidFill>
                  <a:srgbClr val="071822"/>
                </a:solidFill>
                <a:effectLst/>
              </a:rPr>
              <a:t>Food in a Time of Crisis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  <a:p>
            <a:pPr algn="ctr"/>
            <a:r>
              <a:rPr lang="en-GB" sz="2800" b="1" dirty="0"/>
              <a:t>Urban agriculture for resilient urban food systems? </a:t>
            </a:r>
            <a:endParaRPr lang="en-GB" sz="2800" dirty="0"/>
          </a:p>
          <a:p>
            <a:pPr algn="ctr"/>
            <a:r>
              <a:rPr lang="en-GB" sz="2800" b="1" dirty="0"/>
              <a:t>Findings on the challenges and opportunities of UA during the COVID-19 pandemic</a:t>
            </a:r>
          </a:p>
          <a:p>
            <a:pPr algn="ctr"/>
            <a:endParaRPr lang="en-GB" sz="2800" dirty="0"/>
          </a:p>
          <a:p>
            <a:pPr algn="ctr"/>
            <a:endParaRPr lang="en-GB" dirty="0"/>
          </a:p>
          <a:p>
            <a:pPr algn="ctr"/>
            <a:r>
              <a:rPr lang="en-GB" sz="2400" dirty="0"/>
              <a:t>Victoria Schoen, Chris Blythe, Silvio Caputo</a:t>
            </a:r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283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04575DF-9AB3-4E7A-B8D0-2A0D56C6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928" y="1629036"/>
            <a:ext cx="10901396" cy="4449792"/>
          </a:xfrm>
        </p:spPr>
        <p:txBody>
          <a:bodyPr>
            <a:normAutofit/>
          </a:bodyPr>
          <a:lstStyle/>
          <a:p>
            <a:pPr algn="l"/>
            <a:endParaRPr lang="en-GB" sz="3200" dirty="0"/>
          </a:p>
          <a:p>
            <a:pPr algn="l"/>
            <a:r>
              <a:rPr lang="en-GB" sz="3200" dirty="0"/>
              <a:t>1. Food security</a:t>
            </a:r>
          </a:p>
          <a:p>
            <a:pPr algn="l"/>
            <a:r>
              <a:rPr lang="en-GB" sz="3200" dirty="0"/>
              <a:t>2. Policy response and adaptation</a:t>
            </a:r>
          </a:p>
          <a:p>
            <a:pPr algn="l"/>
            <a:r>
              <a:rPr lang="en-GB" sz="3200" dirty="0"/>
              <a:t>3. Mental and physical benefits</a:t>
            </a:r>
          </a:p>
          <a:p>
            <a:pPr algn="l"/>
            <a:r>
              <a:rPr lang="en-GB" sz="3200" dirty="0"/>
              <a:t>4. Grant dependent vs. commercial gardens</a:t>
            </a:r>
          </a:p>
          <a:p>
            <a:pPr algn="l"/>
            <a:r>
              <a:rPr lang="en-GB" sz="3200" dirty="0"/>
              <a:t>5. Allotment gardens vs. community gardens</a:t>
            </a:r>
          </a:p>
          <a:p>
            <a:pPr algn="l"/>
            <a:r>
              <a:rPr lang="en-GB" sz="3200" dirty="0"/>
              <a:t>6. Future policy	</a:t>
            </a:r>
          </a:p>
          <a:p>
            <a:pPr algn="l"/>
            <a:endParaRPr lang="de-DE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5DDAD-3FEA-6B43-9220-7DD6CE29B811}"/>
              </a:ext>
            </a:extLst>
          </p:cNvPr>
          <p:cNvSpPr txBox="1"/>
          <p:nvPr/>
        </p:nvSpPr>
        <p:spPr>
          <a:xfrm>
            <a:off x="5140411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1E882-2890-D242-B88A-DE30596D143D}"/>
              </a:ext>
            </a:extLst>
          </p:cNvPr>
          <p:cNvSpPr txBox="1"/>
          <p:nvPr/>
        </p:nvSpPr>
        <p:spPr>
          <a:xfrm>
            <a:off x="2075935" y="890372"/>
            <a:ext cx="6956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Discussion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955054-FE90-9845-B419-3D8FFBB5F7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634" y="1259704"/>
            <a:ext cx="4480426" cy="255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93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04575DF-9AB3-4E7A-B8D0-2A0D56C6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928" y="1629036"/>
            <a:ext cx="5577443" cy="4449792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>
                <a:ea typeface="Calibri" panose="020F0502020204030204" pitchFamily="34" charset="0"/>
                <a:cs typeface="Times New Roman" panose="02020603050405020304" pitchFamily="18" charset="0"/>
              </a:rPr>
              <a:t>Urban agriculture was a healthy and meaningful way to support post-COVID recovery</a:t>
            </a:r>
          </a:p>
          <a:p>
            <a:pPr algn="l"/>
            <a:endParaRPr lang="en-GB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>
                <a:ea typeface="Calibri" panose="020F0502020204030204" pitchFamily="34" charset="0"/>
                <a:cs typeface="Times New Roman" panose="02020603050405020304" pitchFamily="18" charset="0"/>
              </a:rPr>
              <a:t>Policy recognition of the contribution that gardens made to resilience during the pandemic and the contribution that they can continue to offer given the right circumstances.</a:t>
            </a:r>
            <a:r>
              <a:rPr lang="en-GB" sz="3200" dirty="0"/>
              <a:t>	</a:t>
            </a:r>
          </a:p>
          <a:p>
            <a:pPr algn="l"/>
            <a:endParaRPr lang="de-DE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5DDAD-3FEA-6B43-9220-7DD6CE29B811}"/>
              </a:ext>
            </a:extLst>
          </p:cNvPr>
          <p:cNvSpPr txBox="1"/>
          <p:nvPr/>
        </p:nvSpPr>
        <p:spPr>
          <a:xfrm>
            <a:off x="5140411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1E882-2890-D242-B88A-DE30596D143D}"/>
              </a:ext>
            </a:extLst>
          </p:cNvPr>
          <p:cNvSpPr txBox="1"/>
          <p:nvPr/>
        </p:nvSpPr>
        <p:spPr>
          <a:xfrm>
            <a:off x="2075935" y="890372"/>
            <a:ext cx="6956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Final thoughts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B9501-3D03-5E46-82D8-E4713DA86F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42" y="1948687"/>
            <a:ext cx="4955575" cy="296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32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14103"/>
            <a:ext cx="9144000" cy="60960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sz="44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9D04555-E682-5C40-9D76-540EB9BBA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823" y="1505222"/>
            <a:ext cx="4676504" cy="3759926"/>
          </a:xfrm>
        </p:spPr>
        <p:txBody>
          <a:bodyPr>
            <a:normAutofit/>
          </a:bodyPr>
          <a:lstStyle/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685800">
              <a:lnSpc>
                <a:spcPct val="107000"/>
              </a:lnSpc>
              <a:spcAft>
                <a:spcPts val="800"/>
              </a:spcAft>
            </a:pPr>
            <a:r>
              <a:rPr lang="en-GB" sz="4400" b="1" dirty="0"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Thank you for your attention!</a:t>
            </a:r>
            <a:endParaRPr lang="en-GB" sz="4400" dirty="0">
              <a:latin typeface="Bradley Han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9660C-9604-B043-AE80-E670386328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406" y="1309007"/>
            <a:ext cx="5404594" cy="41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5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04575DF-9AB3-4E7A-B8D0-2A0D56C6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71" y="1496398"/>
            <a:ext cx="5615926" cy="4164404"/>
          </a:xfrm>
        </p:spPr>
        <p:txBody>
          <a:bodyPr>
            <a:normAutofit fontScale="92500"/>
          </a:bodyPr>
          <a:lstStyle/>
          <a:p>
            <a:pPr algn="l"/>
            <a:r>
              <a:rPr lang="en-GB" sz="2600" dirty="0"/>
              <a:t>	</a:t>
            </a:r>
            <a:endParaRPr lang="en-GB" sz="3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The research for this paper stemmed from our work on the FEW-meter project.</a:t>
            </a:r>
          </a:p>
          <a:p>
            <a:pPr algn="l"/>
            <a:endParaRPr lang="en-GB" sz="3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This was a 5-country study that collected data from gardens and farms over two growing seasons (2019 and 2020)</a:t>
            </a:r>
          </a:p>
          <a:p>
            <a:pPr algn="l"/>
            <a:endParaRPr lang="en-GB" sz="2000" dirty="0"/>
          </a:p>
          <a:p>
            <a:pPr algn="l"/>
            <a:endParaRPr lang="de-DE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5DDAD-3FEA-6B43-9220-7DD6CE29B811}"/>
              </a:ext>
            </a:extLst>
          </p:cNvPr>
          <p:cNvSpPr txBox="1"/>
          <p:nvPr/>
        </p:nvSpPr>
        <p:spPr>
          <a:xfrm>
            <a:off x="5140411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1E882-2890-D242-B88A-DE30596D143D}"/>
              </a:ext>
            </a:extLst>
          </p:cNvPr>
          <p:cNvSpPr txBox="1"/>
          <p:nvPr/>
        </p:nvSpPr>
        <p:spPr>
          <a:xfrm>
            <a:off x="2617573" y="875238"/>
            <a:ext cx="6956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FEW-meter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E7B27-8740-924D-94C8-C929978847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497" y="1903480"/>
            <a:ext cx="5183261" cy="30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2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04575DF-9AB3-4E7A-B8D0-2A0D56C6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124" y="1496398"/>
            <a:ext cx="6487297" cy="416440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GB" sz="2600" dirty="0"/>
              <a:t>	</a:t>
            </a:r>
            <a:endParaRPr lang="en-GB" sz="3200" dirty="0"/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8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Urban agriculture </a:t>
            </a:r>
            <a:r>
              <a:rPr lang="en-US" sz="8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 agricultural practices in urban areas and their surrounding regions (peri-urban), and involves horticulture, animal husbandry, aquaculture, and other practices for producing fresh food or other agricultural products. </a:t>
            </a:r>
            <a:endParaRPr lang="en-GB" sz="8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8000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8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8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allotment</a:t>
            </a:r>
            <a:r>
              <a:rPr lang="en-US" sz="8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is a plot of land used by an individual for growing vegetables or flowers </a:t>
            </a: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8000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8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community garden </a:t>
            </a:r>
            <a:r>
              <a:rPr lang="en-US" sz="8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 any piece of land gardened by a group of people for the benefit of the group and the wider community.</a:t>
            </a:r>
            <a:endParaRPr lang="en-GB" sz="8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GB" sz="3200" dirty="0"/>
          </a:p>
          <a:p>
            <a:pPr algn="l"/>
            <a:endParaRPr lang="en-GB" sz="2000" dirty="0"/>
          </a:p>
          <a:p>
            <a:pPr algn="l"/>
            <a:endParaRPr lang="de-DE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5DDAD-3FEA-6B43-9220-7DD6CE29B811}"/>
              </a:ext>
            </a:extLst>
          </p:cNvPr>
          <p:cNvSpPr txBox="1"/>
          <p:nvPr/>
        </p:nvSpPr>
        <p:spPr>
          <a:xfrm>
            <a:off x="5140411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1E882-2890-D242-B88A-DE30596D143D}"/>
              </a:ext>
            </a:extLst>
          </p:cNvPr>
          <p:cNvSpPr txBox="1"/>
          <p:nvPr/>
        </p:nvSpPr>
        <p:spPr>
          <a:xfrm>
            <a:off x="2617573" y="875238"/>
            <a:ext cx="6956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Definitions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CE674A-200E-8FE5-D06C-57A169728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216" y="1608619"/>
            <a:ext cx="3087414" cy="2147835"/>
          </a:xfrm>
          <a:prstGeom prst="rect">
            <a:avLst/>
          </a:prstGeom>
        </p:spPr>
      </p:pic>
      <p:pic>
        <p:nvPicPr>
          <p:cNvPr id="8" name="Picture 7" descr="A garden with plants in containers&#10;&#10;Description automatically generated with medium confidence">
            <a:extLst>
              <a:ext uri="{FF2B5EF4-FFF2-40B4-BE49-F238E27FC236}">
                <a16:creationId xmlns:a16="http://schemas.microsoft.com/office/drawing/2014/main" id="{9D078E78-EE5D-F297-53FE-52D2F3040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53" y="4003589"/>
            <a:ext cx="3584469" cy="21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59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842" y="2221369"/>
            <a:ext cx="1386954" cy="193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7" descr="Obraz zawierający ciemny, zdjęcie, siedzi, biały&#10;&#10;Opis wygenerowany automatyczni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5479">
            <a:off x="6116894" y="2656244"/>
            <a:ext cx="3069958" cy="310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7" descr="Obraz zawierający siedzi, mężczyzna, stojące&#10;&#10;Opis wygenerowany automatycznie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9086" y="1289310"/>
            <a:ext cx="1322448" cy="213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0" y="2853589"/>
            <a:ext cx="4652190" cy="299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7" descr="Obraz zawierający budynek, góra, koń&#10;&#10;Opis wygenerowany automatycznie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55374">
            <a:off x="9755032" y="2288664"/>
            <a:ext cx="1426821" cy="133660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7"/>
          <p:cNvSpPr txBox="1"/>
          <p:nvPr/>
        </p:nvSpPr>
        <p:spPr>
          <a:xfrm>
            <a:off x="10133425" y="2604350"/>
            <a:ext cx="1207800" cy="523200"/>
          </a:xfrm>
          <a:prstGeom prst="rect">
            <a:avLst/>
          </a:prstGeom>
          <a:gradFill>
            <a:gsLst>
              <a:gs pos="0">
                <a:srgbClr val="6E6E6E"/>
              </a:gs>
              <a:gs pos="48000">
                <a:srgbClr val="A7A7A7"/>
              </a:gs>
              <a:gs pos="100000">
                <a:srgbClr val="C9C9C9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Gorzów Wielkopolski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7" descr="Znacznik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1936" y="245491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7" descr="Znacznik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2968" y="2646866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7" descr="Znacznik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078" y="3522349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7" descr="Znacznik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4806" y="3808366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 descr="Znacznik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830" y="3365503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7" descr="Znacznik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614" y="2783396"/>
            <a:ext cx="353641" cy="38562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7"/>
          <p:cNvSpPr txBox="1"/>
          <p:nvPr/>
        </p:nvSpPr>
        <p:spPr>
          <a:xfrm>
            <a:off x="7900300" y="3821975"/>
            <a:ext cx="654600" cy="307800"/>
          </a:xfrm>
          <a:prstGeom prst="rect">
            <a:avLst/>
          </a:prstGeom>
          <a:gradFill>
            <a:gsLst>
              <a:gs pos="0">
                <a:srgbClr val="6E6E6E"/>
              </a:gs>
              <a:gs pos="48000">
                <a:srgbClr val="A7A7A7"/>
              </a:gs>
              <a:gs pos="100000">
                <a:srgbClr val="C9C9C9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7"/>
          <p:cNvSpPr txBox="1"/>
          <p:nvPr/>
        </p:nvSpPr>
        <p:spPr>
          <a:xfrm>
            <a:off x="7423351" y="2374000"/>
            <a:ext cx="837600" cy="307800"/>
          </a:xfrm>
          <a:prstGeom prst="rect">
            <a:avLst/>
          </a:prstGeom>
          <a:gradFill>
            <a:gsLst>
              <a:gs pos="0">
                <a:srgbClr val="6E6E6E"/>
              </a:gs>
              <a:gs pos="48000">
                <a:srgbClr val="A7A7A7"/>
              </a:gs>
              <a:gs pos="100000">
                <a:srgbClr val="C9C9C9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London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7"/>
          <p:cNvSpPr txBox="1"/>
          <p:nvPr/>
        </p:nvSpPr>
        <p:spPr>
          <a:xfrm>
            <a:off x="4318400" y="3916775"/>
            <a:ext cx="1130700" cy="307800"/>
          </a:xfrm>
          <a:prstGeom prst="rect">
            <a:avLst/>
          </a:prstGeom>
          <a:gradFill>
            <a:gsLst>
              <a:gs pos="0">
                <a:srgbClr val="6E6E6E"/>
              </a:gs>
              <a:gs pos="48000">
                <a:srgbClr val="A7A7A7"/>
              </a:gs>
              <a:gs pos="100000">
                <a:srgbClr val="C9C9C9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7"/>
          <p:cNvSpPr txBox="1"/>
          <p:nvPr/>
        </p:nvSpPr>
        <p:spPr>
          <a:xfrm>
            <a:off x="6302475" y="4183575"/>
            <a:ext cx="837600" cy="307800"/>
          </a:xfrm>
          <a:prstGeom prst="rect">
            <a:avLst/>
          </a:prstGeom>
          <a:gradFill>
            <a:gsLst>
              <a:gs pos="0">
                <a:srgbClr val="6E6E6E"/>
              </a:gs>
              <a:gs pos="48000">
                <a:srgbClr val="A7A7A7"/>
              </a:gs>
              <a:gs pos="100000">
                <a:srgbClr val="C9C9C9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Nantes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7"/>
          <p:cNvSpPr txBox="1"/>
          <p:nvPr/>
        </p:nvSpPr>
        <p:spPr>
          <a:xfrm>
            <a:off x="8744152" y="3267450"/>
            <a:ext cx="1207800" cy="307800"/>
          </a:xfrm>
          <a:prstGeom prst="rect">
            <a:avLst/>
          </a:prstGeom>
          <a:gradFill>
            <a:gsLst>
              <a:gs pos="0">
                <a:srgbClr val="6E6E6E"/>
              </a:gs>
              <a:gs pos="48000">
                <a:srgbClr val="A7A7A7"/>
              </a:gs>
              <a:gs pos="100000">
                <a:srgbClr val="C9C9C9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Ruhr  Area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7" descr="Znacznik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5014" y="2935796"/>
            <a:ext cx="353641" cy="38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7" descr="Znacznik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1134" y="2797500"/>
            <a:ext cx="353641" cy="38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7" descr="Znacznik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874" y="2674605"/>
            <a:ext cx="353641" cy="38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7" descr="Znacznik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0241" y="2886386"/>
            <a:ext cx="353641" cy="3856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" name="Google Shape;282;p7"/>
          <p:cNvCxnSpPr>
            <a:stCxn id="268" idx="2"/>
            <a:endCxn id="268" idx="2"/>
          </p:cNvCxnSpPr>
          <p:nvPr/>
        </p:nvCxnSpPr>
        <p:spPr>
          <a:xfrm>
            <a:off x="7321568" y="3104066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p7"/>
          <p:cNvCxnSpPr>
            <a:stCxn id="268" idx="0"/>
          </p:cNvCxnSpPr>
          <p:nvPr/>
        </p:nvCxnSpPr>
        <p:spPr>
          <a:xfrm rot="5400000" flipH="1">
            <a:off x="5586668" y="911966"/>
            <a:ext cx="1496100" cy="1973700"/>
          </a:xfrm>
          <a:prstGeom prst="bentConnector2">
            <a:avLst/>
          </a:prstGeom>
          <a:noFill/>
          <a:ln w="12700" cap="flat" cmpd="sng">
            <a:solidFill>
              <a:srgbClr val="FFAC3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4" name="Google Shape;284;p7"/>
          <p:cNvCxnSpPr/>
          <p:nvPr/>
        </p:nvCxnSpPr>
        <p:spPr>
          <a:xfrm rot="5400000" flipH="1">
            <a:off x="3868901" y="4113521"/>
            <a:ext cx="2065200" cy="1326900"/>
          </a:xfrm>
          <a:prstGeom prst="bentConnector3">
            <a:avLst>
              <a:gd name="adj1" fmla="val -825"/>
            </a:avLst>
          </a:prstGeom>
          <a:noFill/>
          <a:ln w="12700" cap="flat" cmpd="sng">
            <a:solidFill>
              <a:srgbClr val="FFAC3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5" name="Google Shape;285;p7"/>
          <p:cNvCxnSpPr/>
          <p:nvPr/>
        </p:nvCxnSpPr>
        <p:spPr>
          <a:xfrm rot="-5400000">
            <a:off x="6557243" y="4668169"/>
            <a:ext cx="1907700" cy="460500"/>
          </a:xfrm>
          <a:prstGeom prst="bentConnector3">
            <a:avLst>
              <a:gd name="adj1" fmla="val 100014"/>
            </a:avLst>
          </a:prstGeom>
          <a:noFill/>
          <a:ln w="12700" cap="flat" cmpd="sng">
            <a:solidFill>
              <a:srgbClr val="FFAC3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p7"/>
          <p:cNvCxnSpPr/>
          <p:nvPr/>
        </p:nvCxnSpPr>
        <p:spPr>
          <a:xfrm rot="-5400000">
            <a:off x="8313986" y="1350547"/>
            <a:ext cx="1785000" cy="1130700"/>
          </a:xfrm>
          <a:prstGeom prst="bentConnector3">
            <a:avLst>
              <a:gd name="adj1" fmla="val 99894"/>
            </a:avLst>
          </a:prstGeom>
          <a:noFill/>
          <a:ln w="12700" cap="flat" cmpd="sng">
            <a:solidFill>
              <a:srgbClr val="FFAC3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7" name="Google Shape;287;p7"/>
          <p:cNvCxnSpPr/>
          <p:nvPr/>
        </p:nvCxnSpPr>
        <p:spPr>
          <a:xfrm rot="5400000" flipH="1">
            <a:off x="9764651" y="3200530"/>
            <a:ext cx="1853400" cy="1299600"/>
          </a:xfrm>
          <a:prstGeom prst="bentConnector3">
            <a:avLst>
              <a:gd name="adj1" fmla="val 666"/>
            </a:avLst>
          </a:prstGeom>
          <a:noFill/>
          <a:ln w="12700" cap="flat" cmpd="sng">
            <a:solidFill>
              <a:srgbClr val="FFAC3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8" name="Google Shape;288;p7"/>
          <p:cNvSpPr txBox="1"/>
          <p:nvPr/>
        </p:nvSpPr>
        <p:spPr>
          <a:xfrm>
            <a:off x="4250698" y="5549582"/>
            <a:ext cx="170992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6 community farms</a:t>
            </a:r>
            <a:endParaRPr sz="1400" b="0" i="0" u="none" strike="noStrike" cap="non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 txBox="1"/>
          <p:nvPr/>
        </p:nvSpPr>
        <p:spPr>
          <a:xfrm>
            <a:off x="7318434" y="5260032"/>
            <a:ext cx="1952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allotment plots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urban farms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school gardens</a:t>
            </a:r>
          </a:p>
        </p:txBody>
      </p:sp>
      <p:sp>
        <p:nvSpPr>
          <p:cNvPr id="290" name="Google Shape;290;p7"/>
          <p:cNvSpPr txBox="1"/>
          <p:nvPr/>
        </p:nvSpPr>
        <p:spPr>
          <a:xfrm>
            <a:off x="8579433" y="1056931"/>
            <a:ext cx="164970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allotment plots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 txBox="1"/>
          <p:nvPr/>
        </p:nvSpPr>
        <p:spPr>
          <a:xfrm>
            <a:off x="10000536" y="3854624"/>
            <a:ext cx="17259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 allotment plots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home gardens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urban farms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school garden</a:t>
            </a:r>
            <a:endParaRPr lang="en-GB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/>
          <p:nvPr/>
        </p:nvSpPr>
        <p:spPr>
          <a:xfrm>
            <a:off x="4795201" y="1161900"/>
            <a:ext cx="20070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7 community gardens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1 community farm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1 allotment garden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5EC3C7-7901-1340-857F-8F58C824A964}"/>
              </a:ext>
            </a:extLst>
          </p:cNvPr>
          <p:cNvSpPr txBox="1"/>
          <p:nvPr/>
        </p:nvSpPr>
        <p:spPr>
          <a:xfrm>
            <a:off x="2959075" y="627291"/>
            <a:ext cx="5797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FEW-meter</a:t>
            </a:r>
            <a:r>
              <a:rPr lang="en-GB" dirty="0"/>
              <a:t> </a:t>
            </a:r>
            <a:r>
              <a:rPr lang="en-GB" sz="3200" b="1" dirty="0"/>
              <a:t>study locations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04575DF-9AB3-4E7A-B8D0-2A0D56C6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5165" y="1496398"/>
            <a:ext cx="8263801" cy="4164404"/>
          </a:xfrm>
        </p:spPr>
        <p:txBody>
          <a:bodyPr>
            <a:normAutofit/>
          </a:bodyPr>
          <a:lstStyle/>
          <a:p>
            <a:pPr algn="l"/>
            <a:r>
              <a:rPr lang="en-GB" sz="2600" dirty="0"/>
              <a:t>	</a:t>
            </a:r>
          </a:p>
          <a:p>
            <a:pPr algn="l"/>
            <a:endParaRPr lang="en-GB" sz="2000" dirty="0"/>
          </a:p>
          <a:p>
            <a:pPr algn="l"/>
            <a:r>
              <a:rPr lang="en-GB" sz="3200" dirty="0"/>
              <a:t>For the COVID-19 work, we took a two-pronged approach to data collection: </a:t>
            </a:r>
          </a:p>
          <a:p>
            <a:pPr algn="l"/>
            <a:r>
              <a:rPr lang="en-GB" sz="3200" dirty="0"/>
              <a:t>	1. Questions were added to policy expert 	interviews</a:t>
            </a:r>
          </a:p>
          <a:p>
            <a:pPr algn="l"/>
            <a:r>
              <a:rPr lang="en-GB" sz="3200" dirty="0"/>
              <a:t>	2. A bespoke survey of urban farms and 	gardens was completed.</a:t>
            </a:r>
          </a:p>
          <a:p>
            <a:pPr algn="l"/>
            <a:endParaRPr lang="de-DE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5DDAD-3FEA-6B43-9220-7DD6CE29B811}"/>
              </a:ext>
            </a:extLst>
          </p:cNvPr>
          <p:cNvSpPr txBox="1"/>
          <p:nvPr/>
        </p:nvSpPr>
        <p:spPr>
          <a:xfrm>
            <a:off x="5140411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1E882-2890-D242-B88A-DE30596D143D}"/>
              </a:ext>
            </a:extLst>
          </p:cNvPr>
          <p:cNvSpPr txBox="1"/>
          <p:nvPr/>
        </p:nvSpPr>
        <p:spPr>
          <a:xfrm>
            <a:off x="2617573" y="875238"/>
            <a:ext cx="6956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Methodology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005F8-2738-654E-9EDE-DC56C5FBC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32" y="1635364"/>
            <a:ext cx="3046367" cy="406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7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04575DF-9AB3-4E7A-B8D0-2A0D56C6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928" y="1475147"/>
            <a:ext cx="9091352" cy="4492481"/>
          </a:xfrm>
        </p:spPr>
        <p:txBody>
          <a:bodyPr>
            <a:normAutofit/>
          </a:bodyPr>
          <a:lstStyle/>
          <a:p>
            <a:pPr algn="l"/>
            <a:r>
              <a:rPr lang="en-GB" sz="2600" dirty="0"/>
              <a:t>	</a:t>
            </a:r>
            <a:endParaRPr lang="en-GB" sz="3200" dirty="0"/>
          </a:p>
          <a:p>
            <a:pPr marL="12700" indent="-12700" algn="l">
              <a:buAutoNum type="arabicPeriod"/>
            </a:pPr>
            <a:r>
              <a:rPr lang="en-GB" sz="3200" dirty="0"/>
              <a:t>The ability to operate sites during the pandemic</a:t>
            </a:r>
          </a:p>
          <a:p>
            <a:pPr algn="l"/>
            <a:r>
              <a:rPr lang="en-GB" sz="3200" dirty="0"/>
              <a:t>2. Attitudes towards local food production</a:t>
            </a:r>
          </a:p>
          <a:p>
            <a:pPr algn="l"/>
            <a:r>
              <a:rPr lang="en-GB" sz="3200" dirty="0"/>
              <a:t>3. Future opportunities and challenges</a:t>
            </a:r>
          </a:p>
          <a:p>
            <a:pPr algn="l"/>
            <a:endParaRPr lang="de-DE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5DDAD-3FEA-6B43-9220-7DD6CE29B811}"/>
              </a:ext>
            </a:extLst>
          </p:cNvPr>
          <p:cNvSpPr txBox="1"/>
          <p:nvPr/>
        </p:nvSpPr>
        <p:spPr>
          <a:xfrm>
            <a:off x="5140411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1E882-2890-D242-B88A-DE30596D143D}"/>
              </a:ext>
            </a:extLst>
          </p:cNvPr>
          <p:cNvSpPr txBox="1"/>
          <p:nvPr/>
        </p:nvSpPr>
        <p:spPr>
          <a:xfrm>
            <a:off x="2075935" y="890372"/>
            <a:ext cx="6956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Findings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D5F1D-288F-CF47-AA18-29E461A239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526" y="3656945"/>
            <a:ext cx="4063501" cy="23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0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04575DF-9AB3-4E7A-B8D0-2A0D56C6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928" y="1739634"/>
            <a:ext cx="8581901" cy="422799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Community gardens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Allotment gardens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Garden participation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Loss of social function</a:t>
            </a:r>
          </a:p>
          <a:p>
            <a:pPr algn="l"/>
            <a:endParaRPr lang="en-GB" sz="2600" dirty="0"/>
          </a:p>
          <a:p>
            <a:pPr algn="l"/>
            <a:endParaRPr lang="de-DE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5DDAD-3FEA-6B43-9220-7DD6CE29B811}"/>
              </a:ext>
            </a:extLst>
          </p:cNvPr>
          <p:cNvSpPr txBox="1"/>
          <p:nvPr/>
        </p:nvSpPr>
        <p:spPr>
          <a:xfrm>
            <a:off x="5140411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1E882-2890-D242-B88A-DE30596D143D}"/>
              </a:ext>
            </a:extLst>
          </p:cNvPr>
          <p:cNvSpPr txBox="1"/>
          <p:nvPr/>
        </p:nvSpPr>
        <p:spPr>
          <a:xfrm>
            <a:off x="1384663" y="890372"/>
            <a:ext cx="8856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1. The ability to operate sites during the pandemic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A68DAE-9F77-C04F-9AA2-DFCA6BB419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120" y="2259874"/>
            <a:ext cx="4630487" cy="29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87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04575DF-9AB3-4E7A-B8D0-2A0D56C6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928" y="1739634"/>
            <a:ext cx="8581901" cy="422799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Food system fragility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Role of local food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Effects on food access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Sales outlets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Food distribution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Diversification of offer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Role for urban food growers</a:t>
            </a:r>
          </a:p>
          <a:p>
            <a:pPr algn="l"/>
            <a:endParaRPr lang="en-GB" sz="2600" dirty="0"/>
          </a:p>
          <a:p>
            <a:pPr algn="l"/>
            <a:endParaRPr lang="de-DE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5DDAD-3FEA-6B43-9220-7DD6CE29B811}"/>
              </a:ext>
            </a:extLst>
          </p:cNvPr>
          <p:cNvSpPr txBox="1"/>
          <p:nvPr/>
        </p:nvSpPr>
        <p:spPr>
          <a:xfrm>
            <a:off x="5140411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1E882-2890-D242-B88A-DE30596D143D}"/>
              </a:ext>
            </a:extLst>
          </p:cNvPr>
          <p:cNvSpPr txBox="1"/>
          <p:nvPr/>
        </p:nvSpPr>
        <p:spPr>
          <a:xfrm>
            <a:off x="1384663" y="890372"/>
            <a:ext cx="8856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2. Attitudes towards local food production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7131D-7EA4-3D43-80F3-7233D5E20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498" y="2769326"/>
            <a:ext cx="5243210" cy="28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77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04575DF-9AB3-4E7A-B8D0-2A0D56C6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928" y="1739634"/>
            <a:ext cx="8581901" cy="4227994"/>
          </a:xfrm>
        </p:spPr>
        <p:txBody>
          <a:bodyPr>
            <a:normAutofit/>
          </a:bodyPr>
          <a:lstStyle/>
          <a:p>
            <a:pPr algn="l"/>
            <a:endParaRPr lang="en-GB" sz="3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Demand for services post-lockdown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Demand for garden produce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Financial impacts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 dirty="0"/>
          </a:p>
          <a:p>
            <a:pPr algn="l"/>
            <a:endParaRPr lang="en-GB" sz="2600" dirty="0"/>
          </a:p>
          <a:p>
            <a:pPr algn="l"/>
            <a:endParaRPr lang="de-DE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5DDAD-3FEA-6B43-9220-7DD6CE29B811}"/>
              </a:ext>
            </a:extLst>
          </p:cNvPr>
          <p:cNvSpPr txBox="1"/>
          <p:nvPr/>
        </p:nvSpPr>
        <p:spPr>
          <a:xfrm>
            <a:off x="5140411" y="1075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1E882-2890-D242-B88A-DE30596D143D}"/>
              </a:ext>
            </a:extLst>
          </p:cNvPr>
          <p:cNvSpPr txBox="1"/>
          <p:nvPr/>
        </p:nvSpPr>
        <p:spPr>
          <a:xfrm>
            <a:off x="1384663" y="890372"/>
            <a:ext cx="8856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3. Future opportunities and challenges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BDC38-BA6D-4B4B-BF8C-19EB23D318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481" y="2939143"/>
            <a:ext cx="3805564" cy="27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01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16161</TotalTime>
  <Words>435</Words>
  <Application>Microsoft Macintosh PowerPoint</Application>
  <PresentationFormat>Widescreen</PresentationFormat>
  <Paragraphs>104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Bradley Hand</vt:lpstr>
      <vt:lpstr>Calibri</vt:lpstr>
      <vt:lpstr>Calibri Light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>University of Kent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Schoen</dc:creator>
  <cp:lastModifiedBy>Victoria Schoen</cp:lastModifiedBy>
  <cp:revision>154</cp:revision>
  <cp:lastPrinted>2020-02-26T15:48:17Z</cp:lastPrinted>
  <dcterms:created xsi:type="dcterms:W3CDTF">2020-02-17T10:24:34Z</dcterms:created>
  <dcterms:modified xsi:type="dcterms:W3CDTF">2023-09-19T15:34:38Z</dcterms:modified>
</cp:coreProperties>
</file>