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</p:sldIdLst>
  <p:sldSz cx="18288000" cy="10287000"/>
  <p:notesSz cx="6858000" cy="9144000"/>
  <p:embeddedFontLst>
    <p:embeddedFont>
      <p:font typeface="Source Sans Pro" charset="1" panose="020B0503030403020204"/>
      <p:regular r:id="rId6"/>
    </p:embeddedFont>
    <p:embeddedFont>
      <p:font typeface="Source Sans Pro Bold" charset="1" panose="020B0703030403020204"/>
      <p:regular r:id="rId7"/>
    </p:embeddedFont>
    <p:embeddedFont>
      <p:font typeface="Source Sans Pro Italics" charset="1" panose="020B0503030403090204"/>
      <p:regular r:id="rId8"/>
    </p:embeddedFont>
    <p:embeddedFont>
      <p:font typeface="Source Sans Pro Bold Italics" charset="1" panose="020B07030304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TT Norms Pro 2" charset="1" panose="02000803020000020004"/>
      <p:regular r:id="rId14"/>
    </p:embeddedFont>
    <p:embeddedFont>
      <p:font typeface="TT Norms Pro 1" charset="1" panose="02000503030000020003"/>
      <p:regular r:id="rId15"/>
    </p:embeddedFont>
    <p:embeddedFont>
      <p:font typeface="TT Norms" charset="1" panose="02000503030000020003"/>
      <p:regular r:id="rId16"/>
    </p:embeddedFont>
    <p:embeddedFont>
      <p:font typeface="TT Norms Bold" charset="1" panose="02000803030000020004"/>
      <p:regular r:id="rId17"/>
    </p:embeddedFont>
    <p:embeddedFont>
      <p:font typeface="TT Norms Italics" charset="1" panose="02000503030000090003"/>
      <p:regular r:id="rId18"/>
    </p:embeddedFont>
    <p:embeddedFont>
      <p:font typeface="TT Norms Bold Italics" charset="1" panose="02000803020000090004"/>
      <p:regular r:id="rId19"/>
    </p:embeddedFont>
    <p:embeddedFont>
      <p:font typeface="TT Norms Light" charset="1" panose="02000503020000020003"/>
      <p:regular r:id="rId20"/>
    </p:embeddedFont>
    <p:embeddedFont>
      <p:font typeface="TT Norms Light Italics" charset="1" panose="02000503020000090003"/>
      <p:regular r:id="rId21"/>
    </p:embeddedFont>
    <p:embeddedFont>
      <p:font typeface="TT Norms Ultra-Bold" charset="1" panose="02000503040000020004"/>
      <p:regular r:id="rId22"/>
    </p:embeddedFont>
    <p:embeddedFont>
      <p:font typeface="TT Norms Ultra-Bold Italics" charset="1" panose="02000503020000090004"/>
      <p:regular r:id="rId23"/>
    </p:embeddedFont>
    <p:embeddedFont>
      <p:font typeface="TT Norms Heavy" charset="1" panose="02000503050000020004"/>
      <p:regular r:id="rId24"/>
    </p:embeddedFont>
    <p:embeddedFont>
      <p:font typeface="TT Norms Heavy Italics" charset="1" panose="02000503020000090004"/>
      <p:regular r:id="rId25"/>
    </p:embeddedFont>
    <p:embeddedFont>
      <p:font typeface="Nunito Sans" charset="1" panose="00000500000000000000"/>
      <p:regular r:id="rId26"/>
    </p:embeddedFont>
    <p:embeddedFont>
      <p:font typeface="Nunito Sans Bold" charset="1" panose="00000800000000000000"/>
      <p:regular r:id="rId27"/>
    </p:embeddedFont>
    <p:embeddedFont>
      <p:font typeface="Nunito Sans Italics" charset="1" panose="00000500000000000000"/>
      <p:regular r:id="rId28"/>
    </p:embeddedFont>
    <p:embeddedFont>
      <p:font typeface="Nunito Sans Bold Italics" charset="1" panose="00000800000000000000"/>
      <p:regular r:id="rId29"/>
    </p:embeddedFont>
    <p:embeddedFont>
      <p:font typeface="Nunito Sans Extra-Light" charset="1" panose="00000300000000000000"/>
      <p:regular r:id="rId30"/>
    </p:embeddedFont>
    <p:embeddedFont>
      <p:font typeface="Nunito Sans Extra-Light Italics" charset="1" panose="00000300000000000000"/>
      <p:regular r:id="rId31"/>
    </p:embeddedFont>
    <p:embeddedFont>
      <p:font typeface="Nunito Sans Light" charset="1" panose="00000400000000000000"/>
      <p:regular r:id="rId32"/>
    </p:embeddedFont>
    <p:embeddedFont>
      <p:font typeface="Nunito Sans Light Italics" charset="1" panose="00000400000000000000"/>
      <p:regular r:id="rId33"/>
    </p:embeddedFont>
    <p:embeddedFont>
      <p:font typeface="Nunito Sans Semi-Bold" charset="1" panose="00000700000000000000"/>
      <p:regular r:id="rId34"/>
    </p:embeddedFont>
    <p:embeddedFont>
      <p:font typeface="Nunito Sans Semi-Bold Italics" charset="1" panose="00000700000000000000"/>
      <p:regular r:id="rId35"/>
    </p:embeddedFont>
    <p:embeddedFont>
      <p:font typeface="Nunito Sans Ultra-Bold" charset="1" panose="00000900000000000000"/>
      <p:regular r:id="rId36"/>
    </p:embeddedFont>
    <p:embeddedFont>
      <p:font typeface="Nunito Sans Ultra-Bold Italics" charset="1" panose="00000900000000000000"/>
      <p:regular r:id="rId37"/>
    </p:embeddedFont>
    <p:embeddedFont>
      <p:font typeface="Nunito Sans Heavy" charset="1" panose="00000A00000000000000"/>
      <p:regular r:id="rId38"/>
    </p:embeddedFont>
    <p:embeddedFont>
      <p:font typeface="Nunito Sans Heavy Italics" charset="1" panose="00000A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slides/slide1.xml" Type="http://schemas.openxmlformats.org/officeDocument/2006/relationships/slide"/><Relationship Id="rId41" Target="slides/slide2.xml" Type="http://schemas.openxmlformats.org/officeDocument/2006/relationships/slide"/><Relationship Id="rId42" Target="slides/slide3.xml" Type="http://schemas.openxmlformats.org/officeDocument/2006/relationships/slide"/><Relationship Id="rId43" Target="slides/slide4.xml" Type="http://schemas.openxmlformats.org/officeDocument/2006/relationships/slide"/><Relationship Id="rId44" Target="slides/slide5.xml" Type="http://schemas.openxmlformats.org/officeDocument/2006/relationships/slide"/><Relationship Id="rId45" Target="slides/slide6.xml" Type="http://schemas.openxmlformats.org/officeDocument/2006/relationships/slide"/><Relationship Id="rId46" Target="slides/slide7.xml" Type="http://schemas.openxmlformats.org/officeDocument/2006/relationships/slide"/><Relationship Id="rId47" Target="slides/slide8.xml" Type="http://schemas.openxmlformats.org/officeDocument/2006/relationships/slide"/><Relationship Id="rId48" Target="slides/slide9.xml" Type="http://schemas.openxmlformats.org/officeDocument/2006/relationships/slide"/><Relationship Id="rId49" Target="slides/slide10.xml" Type="http://schemas.openxmlformats.org/officeDocument/2006/relationships/slide"/><Relationship Id="rId5" Target="tableStyles.xml" Type="http://schemas.openxmlformats.org/officeDocument/2006/relationships/tableStyles"/><Relationship Id="rId50" Target="slides/slide11.xml" Type="http://schemas.openxmlformats.org/officeDocument/2006/relationships/slide"/><Relationship Id="rId51" Target="slides/slide12.xml" Type="http://schemas.openxmlformats.org/officeDocument/2006/relationships/slide"/><Relationship Id="rId52" Target="slides/slide13.xml" Type="http://schemas.openxmlformats.org/officeDocument/2006/relationships/slide"/><Relationship Id="rId53" Target="slides/slide14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1.png" Type="http://schemas.openxmlformats.org/officeDocument/2006/relationships/image"/><Relationship Id="rId11" Target="../media/image92.png" Type="http://schemas.openxmlformats.org/officeDocument/2006/relationships/image"/><Relationship Id="rId12" Target="../media/image93.svg" Type="http://schemas.openxmlformats.org/officeDocument/2006/relationships/image"/><Relationship Id="rId13" Target="../media/image94.png" Type="http://schemas.openxmlformats.org/officeDocument/2006/relationships/image"/><Relationship Id="rId2" Target="../media/image84.jpeg" Type="http://schemas.openxmlformats.org/officeDocument/2006/relationships/image"/><Relationship Id="rId3" Target="../media/image60.png" Type="http://schemas.openxmlformats.org/officeDocument/2006/relationships/image"/><Relationship Id="rId4" Target="../media/image85.png" Type="http://schemas.openxmlformats.org/officeDocument/2006/relationships/image"/><Relationship Id="rId5" Target="../media/image86.svg" Type="http://schemas.openxmlformats.org/officeDocument/2006/relationships/image"/><Relationship Id="rId6" Target="../media/image87.png" Type="http://schemas.openxmlformats.org/officeDocument/2006/relationships/image"/><Relationship Id="rId7" Target="../media/image88.svg" Type="http://schemas.openxmlformats.org/officeDocument/2006/relationships/image"/><Relationship Id="rId8" Target="../media/image89.png" Type="http://schemas.openxmlformats.org/officeDocument/2006/relationships/image"/><Relationship Id="rId9" Target="../media/image90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svg" Type="http://schemas.openxmlformats.org/officeDocument/2006/relationships/image"/><Relationship Id="rId12" Target="../media/image102.png" Type="http://schemas.openxmlformats.org/officeDocument/2006/relationships/image"/><Relationship Id="rId13" Target="../media/image103.svg" Type="http://schemas.openxmlformats.org/officeDocument/2006/relationships/image"/><Relationship Id="rId14" Target="../media/image104.png" Type="http://schemas.openxmlformats.org/officeDocument/2006/relationships/image"/><Relationship Id="rId2" Target="../media/image95.png" Type="http://schemas.openxmlformats.org/officeDocument/2006/relationships/image"/><Relationship Id="rId3" Target="../media/image60.png" Type="http://schemas.openxmlformats.org/officeDocument/2006/relationships/image"/><Relationship Id="rId4" Target="../media/image85.png" Type="http://schemas.openxmlformats.org/officeDocument/2006/relationships/image"/><Relationship Id="rId5" Target="../media/image86.svg" Type="http://schemas.openxmlformats.org/officeDocument/2006/relationships/image"/><Relationship Id="rId6" Target="../media/image96.png" Type="http://schemas.openxmlformats.org/officeDocument/2006/relationships/image"/><Relationship Id="rId7" Target="../media/image97.svg" Type="http://schemas.openxmlformats.org/officeDocument/2006/relationships/image"/><Relationship Id="rId8" Target="../media/image98.png" Type="http://schemas.openxmlformats.org/officeDocument/2006/relationships/image"/><Relationship Id="rId9" Target="../media/image99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2.png" Type="http://schemas.openxmlformats.org/officeDocument/2006/relationships/image"/><Relationship Id="rId11" Target="../media/image113.svg" Type="http://schemas.openxmlformats.org/officeDocument/2006/relationships/image"/><Relationship Id="rId12" Target="../media/image41.png" Type="http://schemas.openxmlformats.org/officeDocument/2006/relationships/image"/><Relationship Id="rId2" Target="../media/image105.jpeg" Type="http://schemas.openxmlformats.org/officeDocument/2006/relationships/image"/><Relationship Id="rId3" Target="../media/image60.png" Type="http://schemas.openxmlformats.org/officeDocument/2006/relationships/image"/><Relationship Id="rId4" Target="../media/image106.png" Type="http://schemas.openxmlformats.org/officeDocument/2006/relationships/image"/><Relationship Id="rId5" Target="../media/image107.png" Type="http://schemas.openxmlformats.org/officeDocument/2006/relationships/image"/><Relationship Id="rId6" Target="../media/image108.svg" Type="http://schemas.openxmlformats.org/officeDocument/2006/relationships/image"/><Relationship Id="rId7" Target="../media/image109.png" Type="http://schemas.openxmlformats.org/officeDocument/2006/relationships/image"/><Relationship Id="rId8" Target="../media/image110.svg" Type="http://schemas.openxmlformats.org/officeDocument/2006/relationships/image"/><Relationship Id="rId9" Target="../media/image111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60.png" Type="http://schemas.openxmlformats.org/officeDocument/2006/relationships/image"/><Relationship Id="rId4" Target="../media/image114.png" Type="http://schemas.openxmlformats.org/officeDocument/2006/relationships/image"/><Relationship Id="rId5" Target="../media/image115.png" Type="http://schemas.openxmlformats.org/officeDocument/2006/relationships/image"/><Relationship Id="rId6" Target="../media/image116.png" Type="http://schemas.openxmlformats.org/officeDocument/2006/relationships/image"/><Relationship Id="rId7" Target="../media/image117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6.png" Type="http://schemas.openxmlformats.org/officeDocument/2006/relationships/image"/><Relationship Id="rId11" Target="../media/image127.svg" Type="http://schemas.openxmlformats.org/officeDocument/2006/relationships/image"/><Relationship Id="rId12" Target="../media/image128.png" Type="http://schemas.openxmlformats.org/officeDocument/2006/relationships/image"/><Relationship Id="rId13" Target="../media/image129.svg" Type="http://schemas.openxmlformats.org/officeDocument/2006/relationships/image"/><Relationship Id="rId14" Target="../media/image3.png" Type="http://schemas.openxmlformats.org/officeDocument/2006/relationships/image"/><Relationship Id="rId15" Target="../media/image4.jpeg" Type="http://schemas.openxmlformats.org/officeDocument/2006/relationships/image"/><Relationship Id="rId16" Target="../media/image5.jpeg" Type="http://schemas.openxmlformats.org/officeDocument/2006/relationships/image"/><Relationship Id="rId17" Target="../media/image6.png" Type="http://schemas.openxmlformats.org/officeDocument/2006/relationships/image"/><Relationship Id="rId2" Target="../media/image118.jpeg" Type="http://schemas.openxmlformats.org/officeDocument/2006/relationships/image"/><Relationship Id="rId3" Target="../media/image119.jpeg" Type="http://schemas.openxmlformats.org/officeDocument/2006/relationships/image"/><Relationship Id="rId4" Target="../media/image120.png" Type="http://schemas.openxmlformats.org/officeDocument/2006/relationships/image"/><Relationship Id="rId5" Target="../media/image121.svg" Type="http://schemas.openxmlformats.org/officeDocument/2006/relationships/image"/><Relationship Id="rId6" Target="../media/image122.png" Type="http://schemas.openxmlformats.org/officeDocument/2006/relationships/image"/><Relationship Id="rId7" Target="../media/image123.svg" Type="http://schemas.openxmlformats.org/officeDocument/2006/relationships/image"/><Relationship Id="rId8" Target="../media/image124.png" Type="http://schemas.openxmlformats.org/officeDocument/2006/relationships/image"/><Relationship Id="rId9" Target="../media/image125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svg" Type="http://schemas.openxmlformats.org/officeDocument/2006/relationships/image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jpeg" Type="http://schemas.openxmlformats.org/officeDocument/2006/relationships/image"/><Relationship Id="rId5" Target="../media/image29.png" Type="http://schemas.openxmlformats.org/officeDocument/2006/relationships/image"/><Relationship Id="rId6" Target="../media/image30.svg" Type="http://schemas.openxmlformats.org/officeDocument/2006/relationships/image"/><Relationship Id="rId7" Target="../media/image31.png" Type="http://schemas.openxmlformats.org/officeDocument/2006/relationships/image"/><Relationship Id="rId8" Target="../media/image32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png" Type="http://schemas.openxmlformats.org/officeDocument/2006/relationships/image"/><Relationship Id="rId12" Target="../media/image52.png" Type="http://schemas.openxmlformats.org/officeDocument/2006/relationships/image"/><Relationship Id="rId13" Target="../media/image53.png" Type="http://schemas.openxmlformats.org/officeDocument/2006/relationships/image"/><Relationship Id="rId14" Target="../media/image54.png" Type="http://schemas.openxmlformats.org/officeDocument/2006/relationships/image"/><Relationship Id="rId15" Target="../media/image55.png" Type="http://schemas.openxmlformats.org/officeDocument/2006/relationships/image"/><Relationship Id="rId16" Target="../media/image56.png" Type="http://schemas.openxmlformats.org/officeDocument/2006/relationships/image"/><Relationship Id="rId17" Target="../media/image57.png" Type="http://schemas.openxmlformats.org/officeDocument/2006/relationships/image"/><Relationship Id="rId18" Target="../media/image58.png" Type="http://schemas.openxmlformats.org/officeDocument/2006/relationships/image"/><Relationship Id="rId19" Target="../media/image59.png" Type="http://schemas.openxmlformats.org/officeDocument/2006/relationships/image"/><Relationship Id="rId2" Target="../media/image42.png" Type="http://schemas.openxmlformats.org/officeDocument/2006/relationships/image"/><Relationship Id="rId20" Target="../media/image60.png" Type="http://schemas.openxmlformats.org/officeDocument/2006/relationships/image"/><Relationship Id="rId21" Target="../media/image61.png" Type="http://schemas.openxmlformats.org/officeDocument/2006/relationships/image"/><Relationship Id="rId22" Target="../media/image62.svg" Type="http://schemas.openxmlformats.org/officeDocument/2006/relationships/image"/><Relationship Id="rId23" Target="../media/image63.png" Type="http://schemas.openxmlformats.org/officeDocument/2006/relationships/image"/><Relationship Id="rId24" Target="../media/image64.png" Type="http://schemas.openxmlformats.org/officeDocument/2006/relationships/image"/><Relationship Id="rId25" Target="../media/image65.png" Type="http://schemas.openxmlformats.org/officeDocument/2006/relationships/image"/><Relationship Id="rId26" Target="../media/image66.svg" Type="http://schemas.openxmlformats.org/officeDocument/2006/relationships/image"/><Relationship Id="rId27" Target="../media/image67.png" Type="http://schemas.openxmlformats.org/officeDocument/2006/relationships/image"/><Relationship Id="rId28" Target="../media/image68.svg" Type="http://schemas.openxmlformats.org/officeDocument/2006/relationships/image"/><Relationship Id="rId29" Target="../media/image69.png" Type="http://schemas.openxmlformats.org/officeDocument/2006/relationships/image"/><Relationship Id="rId3" Target="../media/image43.png" Type="http://schemas.openxmlformats.org/officeDocument/2006/relationships/image"/><Relationship Id="rId30" Target="../media/image70.png" Type="http://schemas.openxmlformats.org/officeDocument/2006/relationships/image"/><Relationship Id="rId31" Target="../media/image71.svg" Type="http://schemas.openxmlformats.org/officeDocument/2006/relationships/image"/><Relationship Id="rId32" Target="../media/image72.png" Type="http://schemas.openxmlformats.org/officeDocument/2006/relationships/image"/><Relationship Id="rId33" Target="../media/image73.svg" Type="http://schemas.openxmlformats.org/officeDocument/2006/relationships/image"/><Relationship Id="rId34" Target="../media/image74.png" Type="http://schemas.openxmlformats.org/officeDocument/2006/relationships/image"/><Relationship Id="rId35" Target="../media/image75.png" Type="http://schemas.openxmlformats.org/officeDocument/2006/relationships/image"/><Relationship Id="rId36" Target="../media/image76.svg" Type="http://schemas.openxmlformats.org/officeDocument/2006/relationships/image"/><Relationship Id="rId37" Target="../media/image77.png" Type="http://schemas.openxmlformats.org/officeDocument/2006/relationships/image"/><Relationship Id="rId38" Target="../media/image78.svg" Type="http://schemas.openxmlformats.org/officeDocument/2006/relationships/image"/><Relationship Id="rId39" Target="../media/image79.png" Type="http://schemas.openxmlformats.org/officeDocument/2006/relationships/image"/><Relationship Id="rId4" Target="../media/image44.png" Type="http://schemas.openxmlformats.org/officeDocument/2006/relationships/image"/><Relationship Id="rId40" Target="../media/image80.svg" Type="http://schemas.openxmlformats.org/officeDocument/2006/relationships/image"/><Relationship Id="rId41" Target="../media/image81.png" Type="http://schemas.openxmlformats.org/officeDocument/2006/relationships/image"/><Relationship Id="rId5" Target="../media/image45.png" Type="http://schemas.openxmlformats.org/officeDocument/2006/relationships/image"/><Relationship Id="rId6" Target="../media/image46.png" Type="http://schemas.openxmlformats.org/officeDocument/2006/relationships/image"/><Relationship Id="rId7" Target="../media/image47.png" Type="http://schemas.openxmlformats.org/officeDocument/2006/relationships/image"/><Relationship Id="rId8" Target="../media/image48.pn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../media/image39.png" Type="http://schemas.openxmlformats.org/officeDocument/2006/relationships/image"/><Relationship Id="rId4" Target="../media/image60.png" Type="http://schemas.openxmlformats.org/officeDocument/2006/relationships/image"/><Relationship Id="rId5" Target="../media/image8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97551"/>
            <a:ext cx="18288000" cy="16752814"/>
          </a:xfrm>
          <a:custGeom>
            <a:avLst/>
            <a:gdLst/>
            <a:ahLst/>
            <a:cxnLst/>
            <a:rect r="r" b="b" t="t" l="l"/>
            <a:pathLst>
              <a:path h="16752814" w="18288000">
                <a:moveTo>
                  <a:pt x="0" y="0"/>
                </a:moveTo>
                <a:lnTo>
                  <a:pt x="18288000" y="0"/>
                </a:lnTo>
                <a:lnTo>
                  <a:pt x="18288000" y="16752814"/>
                </a:lnTo>
                <a:lnTo>
                  <a:pt x="0" y="1675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064" r="-2716" b="-606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813570" y="8978537"/>
            <a:ext cx="19683119" cy="2851513"/>
            <a:chOff x="0" y="0"/>
            <a:chExt cx="5184031" cy="7510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184031" cy="751016"/>
            </a:xfrm>
            <a:custGeom>
              <a:avLst/>
              <a:gdLst/>
              <a:ahLst/>
              <a:cxnLst/>
              <a:rect r="r" b="b" t="t" l="l"/>
              <a:pathLst>
                <a:path h="751016" w="5184031">
                  <a:moveTo>
                    <a:pt x="0" y="0"/>
                  </a:moveTo>
                  <a:lnTo>
                    <a:pt x="5184031" y="0"/>
                  </a:lnTo>
                  <a:lnTo>
                    <a:pt x="5184031" y="751016"/>
                  </a:lnTo>
                  <a:lnTo>
                    <a:pt x="0" y="7510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24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6023281" y="299167"/>
            <a:ext cx="1459066" cy="1459066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22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249029" y="2116593"/>
            <a:ext cx="12209318" cy="1738727"/>
            <a:chOff x="0" y="0"/>
            <a:chExt cx="3215623" cy="45793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15623" cy="457936"/>
            </a:xfrm>
            <a:custGeom>
              <a:avLst/>
              <a:gdLst/>
              <a:ahLst/>
              <a:cxnLst/>
              <a:rect r="r" b="b" t="t" l="l"/>
              <a:pathLst>
                <a:path h="457936" w="3215623">
                  <a:moveTo>
                    <a:pt x="0" y="0"/>
                  </a:moveTo>
                  <a:lnTo>
                    <a:pt x="3215623" y="0"/>
                  </a:lnTo>
                  <a:lnTo>
                    <a:pt x="3215623" y="457936"/>
                  </a:lnTo>
                  <a:lnTo>
                    <a:pt x="0" y="457936"/>
                  </a:lnTo>
                  <a:close/>
                </a:path>
              </a:pathLst>
            </a:custGeom>
            <a:solidFill>
              <a:srgbClr val="F5822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398639" y="2288043"/>
            <a:ext cx="14325600" cy="1069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89"/>
              </a:lnSpc>
            </a:pPr>
            <a:r>
              <a:rPr lang="en-US" sz="8199">
                <a:solidFill>
                  <a:srgbClr val="FFFFFF"/>
                </a:solidFill>
                <a:latin typeface="TT Norms Pro 2"/>
              </a:rPr>
              <a:t>Food Innovation Cluster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5305007" y="1928933"/>
            <a:ext cx="987184" cy="987184"/>
            <a:chOff x="0" y="0"/>
            <a:chExt cx="635000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220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398639" y="3224667"/>
            <a:ext cx="13750751" cy="474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80"/>
              </a:lnSpc>
            </a:pPr>
            <a:r>
              <a:rPr lang="en-US" sz="2700">
                <a:solidFill>
                  <a:srgbClr val="FFFFFF"/>
                </a:solidFill>
                <a:latin typeface="TT Norms Pro 2"/>
              </a:rPr>
              <a:t>Strengthening the link between academia and food and drink businesses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2127112" y="9222554"/>
            <a:ext cx="1307237" cy="823516"/>
          </a:xfrm>
          <a:custGeom>
            <a:avLst/>
            <a:gdLst/>
            <a:ahLst/>
            <a:cxnLst/>
            <a:rect r="r" b="b" t="t" l="l"/>
            <a:pathLst>
              <a:path h="823516" w="1307237">
                <a:moveTo>
                  <a:pt x="0" y="0"/>
                </a:moveTo>
                <a:lnTo>
                  <a:pt x="1307237" y="0"/>
                </a:lnTo>
                <a:lnTo>
                  <a:pt x="1307237" y="823516"/>
                </a:lnTo>
                <a:lnTo>
                  <a:pt x="0" y="823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4916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448308" y="9346438"/>
            <a:ext cx="2935854" cy="663887"/>
          </a:xfrm>
          <a:custGeom>
            <a:avLst/>
            <a:gdLst/>
            <a:ahLst/>
            <a:cxnLst/>
            <a:rect r="r" b="b" t="t" l="l"/>
            <a:pathLst>
              <a:path h="663887" w="2935854">
                <a:moveTo>
                  <a:pt x="0" y="0"/>
                </a:moveTo>
                <a:lnTo>
                  <a:pt x="2935854" y="0"/>
                </a:lnTo>
                <a:lnTo>
                  <a:pt x="2935854" y="663886"/>
                </a:lnTo>
                <a:lnTo>
                  <a:pt x="0" y="6638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177299" y="9179169"/>
            <a:ext cx="1368851" cy="910286"/>
          </a:xfrm>
          <a:custGeom>
            <a:avLst/>
            <a:gdLst/>
            <a:ahLst/>
            <a:cxnLst/>
            <a:rect r="r" b="b" t="t" l="l"/>
            <a:pathLst>
              <a:path h="910286" w="1368851">
                <a:moveTo>
                  <a:pt x="0" y="0"/>
                </a:moveTo>
                <a:lnTo>
                  <a:pt x="1368851" y="0"/>
                </a:lnTo>
                <a:lnTo>
                  <a:pt x="1368851" y="910286"/>
                </a:lnTo>
                <a:lnTo>
                  <a:pt x="0" y="9102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292191" y="9258300"/>
            <a:ext cx="1506173" cy="752024"/>
          </a:xfrm>
          <a:custGeom>
            <a:avLst/>
            <a:gdLst/>
            <a:ahLst/>
            <a:cxnLst/>
            <a:rect r="r" b="b" t="t" l="l"/>
            <a:pathLst>
              <a:path h="752024" w="1506173">
                <a:moveTo>
                  <a:pt x="0" y="0"/>
                </a:moveTo>
                <a:lnTo>
                  <a:pt x="1506173" y="0"/>
                </a:lnTo>
                <a:lnTo>
                  <a:pt x="1506173" y="752024"/>
                </a:lnTo>
                <a:lnTo>
                  <a:pt x="0" y="7520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504" y="961347"/>
            <a:ext cx="7022596" cy="82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WILDCRAFT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774413" y="739608"/>
            <a:ext cx="13921241" cy="10211437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35627" t="0" r="-35627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854630" y="652915"/>
            <a:ext cx="2070939" cy="1380626"/>
          </a:xfrm>
          <a:custGeom>
            <a:avLst/>
            <a:gdLst/>
            <a:ahLst/>
            <a:cxnLst/>
            <a:rect r="r" b="b" t="t" l="l"/>
            <a:pathLst>
              <a:path h="1380626" w="2070939">
                <a:moveTo>
                  <a:pt x="0" y="0"/>
                </a:moveTo>
                <a:lnTo>
                  <a:pt x="2070939" y="0"/>
                </a:lnTo>
                <a:lnTo>
                  <a:pt x="2070939" y="1380627"/>
                </a:lnTo>
                <a:lnTo>
                  <a:pt x="0" y="1380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7504" y="3365750"/>
            <a:ext cx="1470145" cy="1578679"/>
          </a:xfrm>
          <a:custGeom>
            <a:avLst/>
            <a:gdLst/>
            <a:ahLst/>
            <a:cxnLst/>
            <a:rect r="r" b="b" t="t" l="l"/>
            <a:pathLst>
              <a:path h="1578679" w="1470145">
                <a:moveTo>
                  <a:pt x="0" y="0"/>
                </a:moveTo>
                <a:lnTo>
                  <a:pt x="1470145" y="0"/>
                </a:lnTo>
                <a:lnTo>
                  <a:pt x="1470145" y="1578679"/>
                </a:lnTo>
                <a:lnTo>
                  <a:pt x="0" y="157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541936" y="3449053"/>
            <a:ext cx="1461126" cy="1603431"/>
          </a:xfrm>
          <a:custGeom>
            <a:avLst/>
            <a:gdLst/>
            <a:ahLst/>
            <a:cxnLst/>
            <a:rect r="r" b="b" t="t" l="l"/>
            <a:pathLst>
              <a:path h="1603431" w="1461126">
                <a:moveTo>
                  <a:pt x="0" y="0"/>
                </a:moveTo>
                <a:lnTo>
                  <a:pt x="1461126" y="0"/>
                </a:lnTo>
                <a:lnTo>
                  <a:pt x="1461126" y="1603430"/>
                </a:lnTo>
                <a:lnTo>
                  <a:pt x="0" y="16034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0624" y="5468991"/>
            <a:ext cx="1719713" cy="1588585"/>
          </a:xfrm>
          <a:custGeom>
            <a:avLst/>
            <a:gdLst/>
            <a:ahLst/>
            <a:cxnLst/>
            <a:rect r="r" b="b" t="t" l="l"/>
            <a:pathLst>
              <a:path h="1588585" w="1719713">
                <a:moveTo>
                  <a:pt x="0" y="0"/>
                </a:moveTo>
                <a:lnTo>
                  <a:pt x="1719714" y="0"/>
                </a:lnTo>
                <a:lnTo>
                  <a:pt x="1719714" y="1588585"/>
                </a:lnTo>
                <a:lnTo>
                  <a:pt x="0" y="15885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182315" y="5468991"/>
            <a:ext cx="1820747" cy="1481633"/>
          </a:xfrm>
          <a:custGeom>
            <a:avLst/>
            <a:gdLst/>
            <a:ahLst/>
            <a:cxnLst/>
            <a:rect r="r" b="b" t="t" l="l"/>
            <a:pathLst>
              <a:path h="1481633" w="1820747">
                <a:moveTo>
                  <a:pt x="0" y="0"/>
                </a:moveTo>
                <a:lnTo>
                  <a:pt x="1820747" y="0"/>
                </a:lnTo>
                <a:lnTo>
                  <a:pt x="1820747" y="1481632"/>
                </a:lnTo>
                <a:lnTo>
                  <a:pt x="0" y="1481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342072" y="7559082"/>
            <a:ext cx="1688598" cy="1699218"/>
          </a:xfrm>
          <a:custGeom>
            <a:avLst/>
            <a:gdLst/>
            <a:ahLst/>
            <a:cxnLst/>
            <a:rect r="r" b="b" t="t" l="l"/>
            <a:pathLst>
              <a:path h="1699218" w="1688598">
                <a:moveTo>
                  <a:pt x="0" y="0"/>
                </a:moveTo>
                <a:lnTo>
                  <a:pt x="1688598" y="0"/>
                </a:lnTo>
                <a:lnTo>
                  <a:pt x="1688598" y="1699218"/>
                </a:lnTo>
                <a:lnTo>
                  <a:pt x="0" y="16992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1089" y="9155092"/>
            <a:ext cx="1179071" cy="1131908"/>
          </a:xfrm>
          <a:custGeom>
            <a:avLst/>
            <a:gdLst/>
            <a:ahLst/>
            <a:cxnLst/>
            <a:rect r="r" b="b" t="t" l="l"/>
            <a:pathLst>
              <a:path h="1131908" w="1179071">
                <a:moveTo>
                  <a:pt x="0" y="0"/>
                </a:moveTo>
                <a:lnTo>
                  <a:pt x="1179071" y="0"/>
                </a:lnTo>
                <a:lnTo>
                  <a:pt x="1179071" y="1131908"/>
                </a:lnTo>
                <a:lnTo>
                  <a:pt x="0" y="11319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159296" y="5826507"/>
            <a:ext cx="2199080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Growth </a:t>
            </a:r>
          </a:p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strategy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59296" y="3801790"/>
            <a:ext cx="2368414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Maximise </a:t>
            </a:r>
          </a:p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profits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22738" y="5843018"/>
            <a:ext cx="1920019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Sustainable business values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22738" y="3771789"/>
            <a:ext cx="2230830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The future of the brewing industry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246519" y="8022715"/>
            <a:ext cx="2643580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Customer views on retail prices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77029" y="2014492"/>
            <a:ext cx="7909955" cy="398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39"/>
              </a:lnSpc>
            </a:pPr>
            <a:r>
              <a:rPr lang="en-US" sz="2313">
                <a:solidFill>
                  <a:srgbClr val="F58220"/>
                </a:solidFill>
                <a:latin typeface="TT Norms Heavy"/>
              </a:rPr>
              <a:t>SUSTAINABLE GOODS AT SUSTAINABLE PRICES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504" y="961347"/>
            <a:ext cx="7022596" cy="82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WOODFORDES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774413" y="739608"/>
            <a:ext cx="13921241" cy="10211437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t="0" r="-491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854630" y="652915"/>
            <a:ext cx="2070939" cy="1380626"/>
          </a:xfrm>
          <a:custGeom>
            <a:avLst/>
            <a:gdLst/>
            <a:ahLst/>
            <a:cxnLst/>
            <a:rect r="r" b="b" t="t" l="l"/>
            <a:pathLst>
              <a:path h="1380626" w="2070939">
                <a:moveTo>
                  <a:pt x="0" y="0"/>
                </a:moveTo>
                <a:lnTo>
                  <a:pt x="2070939" y="0"/>
                </a:lnTo>
                <a:lnTo>
                  <a:pt x="2070939" y="1380627"/>
                </a:lnTo>
                <a:lnTo>
                  <a:pt x="0" y="1380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7504" y="3982019"/>
            <a:ext cx="1470145" cy="1578679"/>
          </a:xfrm>
          <a:custGeom>
            <a:avLst/>
            <a:gdLst/>
            <a:ahLst/>
            <a:cxnLst/>
            <a:rect r="r" b="b" t="t" l="l"/>
            <a:pathLst>
              <a:path h="1578679" w="1470145">
                <a:moveTo>
                  <a:pt x="0" y="0"/>
                </a:moveTo>
                <a:lnTo>
                  <a:pt x="1470145" y="0"/>
                </a:lnTo>
                <a:lnTo>
                  <a:pt x="1470145" y="1578679"/>
                </a:lnTo>
                <a:lnTo>
                  <a:pt x="0" y="1578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07754" y="3982019"/>
            <a:ext cx="1655233" cy="1638681"/>
          </a:xfrm>
          <a:custGeom>
            <a:avLst/>
            <a:gdLst/>
            <a:ahLst/>
            <a:cxnLst/>
            <a:rect r="r" b="b" t="t" l="l"/>
            <a:pathLst>
              <a:path h="1638681" w="1655233">
                <a:moveTo>
                  <a:pt x="0" y="0"/>
                </a:moveTo>
                <a:lnTo>
                  <a:pt x="1655234" y="0"/>
                </a:lnTo>
                <a:lnTo>
                  <a:pt x="1655234" y="1638681"/>
                </a:lnTo>
                <a:lnTo>
                  <a:pt x="0" y="16386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2884" y="6213739"/>
            <a:ext cx="1644765" cy="1276748"/>
          </a:xfrm>
          <a:custGeom>
            <a:avLst/>
            <a:gdLst/>
            <a:ahLst/>
            <a:cxnLst/>
            <a:rect r="r" b="b" t="t" l="l"/>
            <a:pathLst>
              <a:path h="1276748" w="1644765">
                <a:moveTo>
                  <a:pt x="0" y="0"/>
                </a:moveTo>
                <a:lnTo>
                  <a:pt x="1644765" y="0"/>
                </a:lnTo>
                <a:lnTo>
                  <a:pt x="1644765" y="1276748"/>
                </a:lnTo>
                <a:lnTo>
                  <a:pt x="0" y="1276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82010" y="5997750"/>
            <a:ext cx="1580977" cy="1456475"/>
          </a:xfrm>
          <a:custGeom>
            <a:avLst/>
            <a:gdLst/>
            <a:ahLst/>
            <a:cxnLst/>
            <a:rect r="r" b="b" t="t" l="l"/>
            <a:pathLst>
              <a:path h="1456475" w="1580977">
                <a:moveTo>
                  <a:pt x="0" y="0"/>
                </a:moveTo>
                <a:lnTo>
                  <a:pt x="1580978" y="0"/>
                </a:lnTo>
                <a:lnTo>
                  <a:pt x="1580978" y="1456475"/>
                </a:lnTo>
                <a:lnTo>
                  <a:pt x="0" y="1456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656992" y="7854275"/>
            <a:ext cx="2525323" cy="1467844"/>
          </a:xfrm>
          <a:custGeom>
            <a:avLst/>
            <a:gdLst/>
            <a:ahLst/>
            <a:cxnLst/>
            <a:rect r="r" b="b" t="t" l="l"/>
            <a:pathLst>
              <a:path h="1467844" w="2525323">
                <a:moveTo>
                  <a:pt x="0" y="0"/>
                </a:moveTo>
                <a:lnTo>
                  <a:pt x="2525323" y="0"/>
                </a:lnTo>
                <a:lnTo>
                  <a:pt x="2525323" y="1467844"/>
                </a:lnTo>
                <a:lnTo>
                  <a:pt x="0" y="14678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8517" y="9258300"/>
            <a:ext cx="1437974" cy="870672"/>
          </a:xfrm>
          <a:custGeom>
            <a:avLst/>
            <a:gdLst/>
            <a:ahLst/>
            <a:cxnLst/>
            <a:rect r="r" b="b" t="t" l="l"/>
            <a:pathLst>
              <a:path h="870672" w="1437974">
                <a:moveTo>
                  <a:pt x="0" y="0"/>
                </a:moveTo>
                <a:lnTo>
                  <a:pt x="1437974" y="0"/>
                </a:lnTo>
                <a:lnTo>
                  <a:pt x="1437974" y="870672"/>
                </a:lnTo>
                <a:lnTo>
                  <a:pt x="0" y="8706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159296" y="6197341"/>
            <a:ext cx="2199080" cy="108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Off-trade experience and competition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59296" y="4441539"/>
            <a:ext cx="2368414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Supermarket strategy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22738" y="6523662"/>
            <a:ext cx="1517852" cy="357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Advertising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22738" y="4388058"/>
            <a:ext cx="2230830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The future of the brewing industry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319476" y="8315093"/>
            <a:ext cx="2643580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Expansion of Woodfordes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77029" y="2088161"/>
            <a:ext cx="7909955" cy="1217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39"/>
              </a:lnSpc>
            </a:pPr>
            <a:r>
              <a:rPr lang="en-US" sz="2313">
                <a:solidFill>
                  <a:srgbClr val="F58220"/>
                </a:solidFill>
                <a:latin typeface="TT Norms Heavy"/>
              </a:rPr>
              <a:t>HOW CAN WOODFORDES BREWERY CULTIVATE A NATIONAL GROWTH STRATEGY WHILE PRESERVING ITS NORFOLK ROOTS?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504" y="961347"/>
            <a:ext cx="7022596" cy="82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CONDIMENTUM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774413" y="739608"/>
            <a:ext cx="13921241" cy="10211437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0" t="-41049" r="0" b="-41049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073061" y="652915"/>
            <a:ext cx="2070939" cy="1380626"/>
          </a:xfrm>
          <a:custGeom>
            <a:avLst/>
            <a:gdLst/>
            <a:ahLst/>
            <a:cxnLst/>
            <a:rect r="r" b="b" t="t" l="l"/>
            <a:pathLst>
              <a:path h="1380626" w="2070939">
                <a:moveTo>
                  <a:pt x="0" y="0"/>
                </a:moveTo>
                <a:lnTo>
                  <a:pt x="2070939" y="0"/>
                </a:lnTo>
                <a:lnTo>
                  <a:pt x="2070939" y="1380627"/>
                </a:lnTo>
                <a:lnTo>
                  <a:pt x="0" y="1380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77029" y="4587546"/>
            <a:ext cx="1460620" cy="1376634"/>
          </a:xfrm>
          <a:custGeom>
            <a:avLst/>
            <a:gdLst/>
            <a:ahLst/>
            <a:cxnLst/>
            <a:rect r="r" b="b" t="t" l="l"/>
            <a:pathLst>
              <a:path h="1376634" w="1460620">
                <a:moveTo>
                  <a:pt x="0" y="0"/>
                </a:moveTo>
                <a:lnTo>
                  <a:pt x="1460620" y="0"/>
                </a:lnTo>
                <a:lnTo>
                  <a:pt x="1460620" y="1376634"/>
                </a:lnTo>
                <a:lnTo>
                  <a:pt x="0" y="1376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646491" y="4210619"/>
            <a:ext cx="1416496" cy="1746066"/>
          </a:xfrm>
          <a:custGeom>
            <a:avLst/>
            <a:gdLst/>
            <a:ahLst/>
            <a:cxnLst/>
            <a:rect r="r" b="b" t="t" l="l"/>
            <a:pathLst>
              <a:path h="1746066" w="1416496">
                <a:moveTo>
                  <a:pt x="0" y="0"/>
                </a:moveTo>
                <a:lnTo>
                  <a:pt x="1416497" y="0"/>
                </a:lnTo>
                <a:lnTo>
                  <a:pt x="1416497" y="1746066"/>
                </a:lnTo>
                <a:lnTo>
                  <a:pt x="0" y="17460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301901" y="6427424"/>
            <a:ext cx="1771160" cy="1476704"/>
          </a:xfrm>
          <a:custGeom>
            <a:avLst/>
            <a:gdLst/>
            <a:ahLst/>
            <a:cxnLst/>
            <a:rect r="r" b="b" t="t" l="l"/>
            <a:pathLst>
              <a:path h="1476704" w="1771160">
                <a:moveTo>
                  <a:pt x="0" y="0"/>
                </a:moveTo>
                <a:lnTo>
                  <a:pt x="1771160" y="0"/>
                </a:lnTo>
                <a:lnTo>
                  <a:pt x="1771160" y="1476704"/>
                </a:lnTo>
                <a:lnTo>
                  <a:pt x="0" y="1476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77029" y="6658387"/>
            <a:ext cx="1519939" cy="1054652"/>
          </a:xfrm>
          <a:custGeom>
            <a:avLst/>
            <a:gdLst/>
            <a:ahLst/>
            <a:cxnLst/>
            <a:rect r="r" b="b" t="t" l="l"/>
            <a:pathLst>
              <a:path h="1054652" w="1519939">
                <a:moveTo>
                  <a:pt x="0" y="0"/>
                </a:moveTo>
                <a:lnTo>
                  <a:pt x="1519939" y="0"/>
                </a:lnTo>
                <a:lnTo>
                  <a:pt x="1519939" y="1054651"/>
                </a:lnTo>
                <a:lnTo>
                  <a:pt x="0" y="1054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432020" y="8104719"/>
            <a:ext cx="1741992" cy="1704975"/>
          </a:xfrm>
          <a:custGeom>
            <a:avLst/>
            <a:gdLst/>
            <a:ahLst/>
            <a:cxnLst/>
            <a:rect r="r" b="b" t="t" l="l"/>
            <a:pathLst>
              <a:path h="1704975" w="1741992">
                <a:moveTo>
                  <a:pt x="0" y="0"/>
                </a:moveTo>
                <a:lnTo>
                  <a:pt x="1741992" y="0"/>
                </a:lnTo>
                <a:lnTo>
                  <a:pt x="1741992" y="1704975"/>
                </a:lnTo>
                <a:lnTo>
                  <a:pt x="0" y="17049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159296" y="6802412"/>
            <a:ext cx="2199080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Increase productivity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59296" y="4700352"/>
            <a:ext cx="2368414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Improvements to milling process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22738" y="6782475"/>
            <a:ext cx="1517852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Reduce mill downtime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22738" y="4646871"/>
            <a:ext cx="2230830" cy="108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Greater knowledge of products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319476" y="8573906"/>
            <a:ext cx="3267997" cy="718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Expansion of customer segmentation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77029" y="2088161"/>
            <a:ext cx="7909955" cy="2036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39"/>
              </a:lnSpc>
            </a:pPr>
            <a:r>
              <a:rPr lang="en-US" sz="2313">
                <a:solidFill>
                  <a:srgbClr val="F58220"/>
                </a:solidFill>
                <a:latin typeface="TT Norms Heavy"/>
              </a:rPr>
              <a:t>THE MILLING OF MUSTARD SEED INTO FLOUR - UNDERSTANDING THE PARTICLE SIZE CHANGES THAT OCCUR DURING THE MILLING PROCESS AND HOW THIS AFFECTS THE END PRODUCT QUALITY CHARACTERISTICS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77108" y="9568542"/>
            <a:ext cx="1968651" cy="482304"/>
          </a:xfrm>
          <a:custGeom>
            <a:avLst/>
            <a:gdLst/>
            <a:ahLst/>
            <a:cxnLst/>
            <a:rect r="r" b="b" t="t" l="l"/>
            <a:pathLst>
              <a:path h="482304" w="1968651">
                <a:moveTo>
                  <a:pt x="0" y="0"/>
                </a:moveTo>
                <a:lnTo>
                  <a:pt x="1968650" y="0"/>
                </a:lnTo>
                <a:lnTo>
                  <a:pt x="1968650" y="482304"/>
                </a:lnTo>
                <a:lnTo>
                  <a:pt x="0" y="4823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155319" r="0" b="-152857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774413" y="739608"/>
            <a:ext cx="13921241" cy="10211437"/>
            <a:chOff x="0" y="0"/>
            <a:chExt cx="4198620" cy="30797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0" t="-1215" r="0" b="-1215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552004" y="768316"/>
            <a:ext cx="2070939" cy="1380626"/>
          </a:xfrm>
          <a:custGeom>
            <a:avLst/>
            <a:gdLst/>
            <a:ahLst/>
            <a:cxnLst/>
            <a:rect r="r" b="b" t="t" l="l"/>
            <a:pathLst>
              <a:path h="1380626" w="2070939">
                <a:moveTo>
                  <a:pt x="0" y="0"/>
                </a:moveTo>
                <a:lnTo>
                  <a:pt x="2070939" y="0"/>
                </a:lnTo>
                <a:lnTo>
                  <a:pt x="2070939" y="1380626"/>
                </a:lnTo>
                <a:lnTo>
                  <a:pt x="0" y="1380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04627" y="3215656"/>
            <a:ext cx="1657350" cy="1181100"/>
            <a:chOff x="0" y="0"/>
            <a:chExt cx="436504" cy="31107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6504" cy="311072"/>
            </a:xfrm>
            <a:custGeom>
              <a:avLst/>
              <a:gdLst/>
              <a:ahLst/>
              <a:cxnLst/>
              <a:rect r="r" b="b" t="t" l="l"/>
              <a:pathLst>
                <a:path h="311072" w="436504">
                  <a:moveTo>
                    <a:pt x="0" y="0"/>
                  </a:moveTo>
                  <a:lnTo>
                    <a:pt x="436504" y="0"/>
                  </a:lnTo>
                  <a:lnTo>
                    <a:pt x="436504" y="311072"/>
                  </a:lnTo>
                  <a:lnTo>
                    <a:pt x="0" y="311072"/>
                  </a:lnTo>
                  <a:close/>
                </a:path>
              </a:pathLst>
            </a:custGeom>
            <a:solidFill>
              <a:srgbClr val="26455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96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209754" y="3346770"/>
            <a:ext cx="1455464" cy="970309"/>
          </a:xfrm>
          <a:custGeom>
            <a:avLst/>
            <a:gdLst/>
            <a:ahLst/>
            <a:cxnLst/>
            <a:rect r="r" b="b" t="t" l="l"/>
            <a:pathLst>
              <a:path h="970309" w="1455464">
                <a:moveTo>
                  <a:pt x="0" y="0"/>
                </a:moveTo>
                <a:lnTo>
                  <a:pt x="1455464" y="0"/>
                </a:lnTo>
                <a:lnTo>
                  <a:pt x="1455464" y="970309"/>
                </a:lnTo>
                <a:lnTo>
                  <a:pt x="0" y="970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6670" y="4914850"/>
            <a:ext cx="1353266" cy="783167"/>
          </a:xfrm>
          <a:custGeom>
            <a:avLst/>
            <a:gdLst/>
            <a:ahLst/>
            <a:cxnLst/>
            <a:rect r="r" b="b" t="t" l="l"/>
            <a:pathLst>
              <a:path h="783167" w="1353266">
                <a:moveTo>
                  <a:pt x="0" y="0"/>
                </a:moveTo>
                <a:lnTo>
                  <a:pt x="1353265" y="0"/>
                </a:lnTo>
                <a:lnTo>
                  <a:pt x="1353265" y="783166"/>
                </a:lnTo>
                <a:lnTo>
                  <a:pt x="0" y="783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7231" r="0" b="-55562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9904" y="6421916"/>
            <a:ext cx="1714613" cy="662984"/>
          </a:xfrm>
          <a:custGeom>
            <a:avLst/>
            <a:gdLst/>
            <a:ahLst/>
            <a:cxnLst/>
            <a:rect r="r" b="b" t="t" l="l"/>
            <a:pathLst>
              <a:path h="662984" w="1714613">
                <a:moveTo>
                  <a:pt x="0" y="0"/>
                </a:moveTo>
                <a:lnTo>
                  <a:pt x="1714613" y="0"/>
                </a:lnTo>
                <a:lnTo>
                  <a:pt x="1714613" y="662984"/>
                </a:lnTo>
                <a:lnTo>
                  <a:pt x="0" y="6629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39657" y="7808800"/>
            <a:ext cx="1694860" cy="951947"/>
          </a:xfrm>
          <a:custGeom>
            <a:avLst/>
            <a:gdLst/>
            <a:ahLst/>
            <a:cxnLst/>
            <a:rect r="r" b="b" t="t" l="l"/>
            <a:pathLst>
              <a:path h="951947" w="1694860">
                <a:moveTo>
                  <a:pt x="0" y="0"/>
                </a:moveTo>
                <a:lnTo>
                  <a:pt x="1694860" y="0"/>
                </a:lnTo>
                <a:lnTo>
                  <a:pt x="1694860" y="951947"/>
                </a:lnTo>
                <a:lnTo>
                  <a:pt x="0" y="9519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67504" y="667172"/>
            <a:ext cx="7022596" cy="1640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MBA CONSULTANCY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70018" y="3404108"/>
            <a:ext cx="7022493" cy="808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39"/>
              </a:lnSpc>
            </a:pPr>
            <a:r>
              <a:rPr lang="en-US" sz="2313">
                <a:solidFill>
                  <a:srgbClr val="F58220"/>
                </a:solidFill>
                <a:latin typeface="TT Norms Heavy"/>
              </a:rPr>
              <a:t>THE UK’S FIRST COMPLETE FERMENTED FOOD SUBSCRIPTION BOX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970018" y="4890008"/>
            <a:ext cx="6798705" cy="808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39"/>
              </a:lnSpc>
            </a:pPr>
            <a:r>
              <a:rPr lang="en-US" sz="2313">
                <a:solidFill>
                  <a:srgbClr val="F58220"/>
                </a:solidFill>
                <a:latin typeface="TT Norms Heavy"/>
              </a:rPr>
              <a:t>AI-POWERED INGREDIENTS AND SOLUTIONS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970018" y="6374291"/>
            <a:ext cx="6798705" cy="808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39"/>
              </a:lnSpc>
            </a:pPr>
            <a:r>
              <a:rPr lang="en-US" sz="2313">
                <a:solidFill>
                  <a:srgbClr val="F58220"/>
                </a:solidFill>
                <a:latin typeface="TT Norms Heavy"/>
              </a:rPr>
              <a:t>PREMIUM GIN INTERNATIONAL </a:t>
            </a:r>
          </a:p>
          <a:p>
            <a:pPr>
              <a:lnSpc>
                <a:spcPts val="3239"/>
              </a:lnSpc>
            </a:pPr>
            <a:r>
              <a:rPr lang="en-US" sz="2313">
                <a:solidFill>
                  <a:srgbClr val="F58220"/>
                </a:solidFill>
                <a:latin typeface="TT Norms Heavy"/>
              </a:rPr>
              <a:t>GROWTH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970018" y="7858575"/>
            <a:ext cx="6798705" cy="808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39"/>
              </a:lnSpc>
            </a:pPr>
            <a:r>
              <a:rPr lang="en-US" sz="2313">
                <a:solidFill>
                  <a:srgbClr val="F58220"/>
                </a:solidFill>
                <a:latin typeface="TT Norms Heavy"/>
              </a:rPr>
              <a:t>GROWTH AND EXPANSION OF FROZEN PASTA MEALS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2760051" y="2060429"/>
            <a:ext cx="3503752" cy="3503738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80025" t="-95341" r="-151623" b="-255763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831659" y="2060429"/>
            <a:ext cx="3503752" cy="3503738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5776" t="-29334" r="-20240" b="-5202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831659" y="2060429"/>
            <a:ext cx="1272230" cy="1272230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22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760051" y="2060429"/>
            <a:ext cx="1272230" cy="1272230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58220"/>
            </a:solidFill>
          </p:spPr>
        </p:sp>
      </p:grpSp>
      <p:sp>
        <p:nvSpPr>
          <p:cNvPr name="AutoShape 10" id="10"/>
          <p:cNvSpPr/>
          <p:nvPr/>
        </p:nvSpPr>
        <p:spPr>
          <a:xfrm rot="5400000">
            <a:off x="3517877" y="5246840"/>
            <a:ext cx="5572718" cy="0"/>
          </a:xfrm>
          <a:prstGeom prst="line">
            <a:avLst/>
          </a:prstGeom>
          <a:ln cap="rnd" w="47625">
            <a:solidFill>
              <a:srgbClr val="000000">
                <a:alpha val="4706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5400000">
            <a:off x="8884859" y="5345074"/>
            <a:ext cx="5769185" cy="0"/>
          </a:xfrm>
          <a:prstGeom prst="line">
            <a:avLst/>
          </a:prstGeom>
          <a:ln cap="rnd" w="47625">
            <a:solidFill>
              <a:srgbClr val="000000">
                <a:alpha val="4706"/>
              </a:srgbClr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6535453" y="2359635"/>
            <a:ext cx="1222959" cy="1222959"/>
          </a:xfrm>
          <a:custGeom>
            <a:avLst/>
            <a:gdLst/>
            <a:ahLst/>
            <a:cxnLst/>
            <a:rect r="r" b="b" t="t" l="l"/>
            <a:pathLst>
              <a:path h="1222959" w="1222959">
                <a:moveTo>
                  <a:pt x="0" y="0"/>
                </a:moveTo>
                <a:lnTo>
                  <a:pt x="1222959" y="0"/>
                </a:lnTo>
                <a:lnTo>
                  <a:pt x="1222959" y="1222958"/>
                </a:lnTo>
                <a:lnTo>
                  <a:pt x="0" y="1222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535453" y="3917853"/>
            <a:ext cx="1222959" cy="1222959"/>
          </a:xfrm>
          <a:custGeom>
            <a:avLst/>
            <a:gdLst/>
            <a:ahLst/>
            <a:cxnLst/>
            <a:rect r="r" b="b" t="t" l="l"/>
            <a:pathLst>
              <a:path h="1222959" w="1222959">
                <a:moveTo>
                  <a:pt x="0" y="0"/>
                </a:moveTo>
                <a:lnTo>
                  <a:pt x="1222959" y="0"/>
                </a:lnTo>
                <a:lnTo>
                  <a:pt x="1222959" y="1222959"/>
                </a:lnTo>
                <a:lnTo>
                  <a:pt x="0" y="1222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589986" y="7030520"/>
            <a:ext cx="1227422" cy="1222959"/>
          </a:xfrm>
          <a:custGeom>
            <a:avLst/>
            <a:gdLst/>
            <a:ahLst/>
            <a:cxnLst/>
            <a:rect r="r" b="b" t="t" l="l"/>
            <a:pathLst>
              <a:path h="1222959" w="1227422">
                <a:moveTo>
                  <a:pt x="0" y="0"/>
                </a:moveTo>
                <a:lnTo>
                  <a:pt x="1227422" y="0"/>
                </a:lnTo>
                <a:lnTo>
                  <a:pt x="1227422" y="1222959"/>
                </a:lnTo>
                <a:lnTo>
                  <a:pt x="0" y="1222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535453" y="5474187"/>
            <a:ext cx="1222959" cy="1222959"/>
          </a:xfrm>
          <a:custGeom>
            <a:avLst/>
            <a:gdLst/>
            <a:ahLst/>
            <a:cxnLst/>
            <a:rect r="r" b="b" t="t" l="l"/>
            <a:pathLst>
              <a:path h="1222959" w="1222959">
                <a:moveTo>
                  <a:pt x="0" y="0"/>
                </a:moveTo>
                <a:lnTo>
                  <a:pt x="1222959" y="0"/>
                </a:lnTo>
                <a:lnTo>
                  <a:pt x="1222959" y="1222958"/>
                </a:lnTo>
                <a:lnTo>
                  <a:pt x="0" y="1222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2244881" y="5788951"/>
            <a:ext cx="4919169" cy="507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264550"/>
                </a:solidFill>
                <a:latin typeface="Nunito Sans Heavy"/>
              </a:rPr>
              <a:t>Charlotte Beach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244881" y="6305560"/>
            <a:ext cx="4919169" cy="912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Marketing and Events Coordinator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967962" y="7237486"/>
            <a:ext cx="4919169" cy="912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Food Innovation</a:t>
            </a:r>
          </a:p>
          <a:p>
            <a:pPr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Cluster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244881" y="7610099"/>
            <a:ext cx="4919169" cy="465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C.Beach@uea.ac.uk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5400000">
            <a:off x="10417888" y="3829136"/>
            <a:ext cx="15904454" cy="3470063"/>
          </a:xfrm>
          <a:custGeom>
            <a:avLst/>
            <a:gdLst/>
            <a:ahLst/>
            <a:cxnLst/>
            <a:rect r="r" b="b" t="t" l="l"/>
            <a:pathLst>
              <a:path h="3470063" w="15904454">
                <a:moveTo>
                  <a:pt x="0" y="0"/>
                </a:moveTo>
                <a:lnTo>
                  <a:pt x="15904454" y="0"/>
                </a:lnTo>
                <a:lnTo>
                  <a:pt x="15904454" y="3470063"/>
                </a:lnTo>
                <a:lnTo>
                  <a:pt x="0" y="3470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778743" y="996804"/>
            <a:ext cx="12730514" cy="1063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8000">
                <a:solidFill>
                  <a:srgbClr val="F58220"/>
                </a:solidFill>
                <a:latin typeface="TT Norms Pro 2"/>
              </a:rPr>
              <a:t>Contact Us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23950" y="5788951"/>
            <a:ext cx="4919169" cy="507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264550"/>
                </a:solidFill>
                <a:latin typeface="Nunito Sans Heavy"/>
              </a:rPr>
              <a:t>Alex Larter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23950" y="6305560"/>
            <a:ext cx="4919169" cy="912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Food Innovation Cluster Manager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146933" y="2715594"/>
            <a:ext cx="4919169" cy="465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@foodclusterEast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146933" y="5831623"/>
            <a:ext cx="4919169" cy="465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@foodclustereast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967962" y="4227935"/>
            <a:ext cx="4919169" cy="912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Food Innovation</a:t>
            </a:r>
          </a:p>
          <a:p>
            <a:pPr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Cluster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123950" y="7610099"/>
            <a:ext cx="4919169" cy="912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Alexander.Larter</a:t>
            </a:r>
          </a:p>
          <a:p>
            <a:pPr algn="ctr">
              <a:lnSpc>
                <a:spcPts val="3552"/>
              </a:lnSpc>
            </a:pPr>
            <a:r>
              <a:rPr lang="en-US" sz="3200">
                <a:solidFill>
                  <a:srgbClr val="264550"/>
                </a:solidFill>
                <a:latin typeface="TT Norms Pro 2"/>
              </a:rPr>
              <a:t>@uea.ac.uk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142194" y="188703"/>
            <a:ext cx="7235714" cy="465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52"/>
              </a:lnSpc>
            </a:pPr>
            <a:r>
              <a:rPr lang="en-US" sz="3200">
                <a:solidFill>
                  <a:srgbClr val="F58220"/>
                </a:solidFill>
                <a:latin typeface="TT Norms Pro 2"/>
              </a:rPr>
              <a:t>www.foodinnovationbroadland.com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749415" y="9220789"/>
            <a:ext cx="1307237" cy="823516"/>
          </a:xfrm>
          <a:custGeom>
            <a:avLst/>
            <a:gdLst/>
            <a:ahLst/>
            <a:cxnLst/>
            <a:rect r="r" b="b" t="t" l="l"/>
            <a:pathLst>
              <a:path h="823516" w="1307237">
                <a:moveTo>
                  <a:pt x="0" y="0"/>
                </a:moveTo>
                <a:lnTo>
                  <a:pt x="1307237" y="0"/>
                </a:lnTo>
                <a:lnTo>
                  <a:pt x="1307237" y="823515"/>
                </a:lnTo>
                <a:lnTo>
                  <a:pt x="0" y="8235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474916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7070611" y="9344672"/>
            <a:ext cx="2935854" cy="663887"/>
          </a:xfrm>
          <a:custGeom>
            <a:avLst/>
            <a:gdLst/>
            <a:ahLst/>
            <a:cxnLst/>
            <a:rect r="r" b="b" t="t" l="l"/>
            <a:pathLst>
              <a:path h="663887" w="2935854">
                <a:moveTo>
                  <a:pt x="0" y="0"/>
                </a:moveTo>
                <a:lnTo>
                  <a:pt x="2935854" y="0"/>
                </a:lnTo>
                <a:lnTo>
                  <a:pt x="2935854" y="663886"/>
                </a:lnTo>
                <a:lnTo>
                  <a:pt x="0" y="6638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799602" y="9177404"/>
            <a:ext cx="1368851" cy="910286"/>
          </a:xfrm>
          <a:custGeom>
            <a:avLst/>
            <a:gdLst/>
            <a:ahLst/>
            <a:cxnLst/>
            <a:rect r="r" b="b" t="t" l="l"/>
            <a:pathLst>
              <a:path h="910286" w="1368851">
                <a:moveTo>
                  <a:pt x="0" y="0"/>
                </a:moveTo>
                <a:lnTo>
                  <a:pt x="1368851" y="0"/>
                </a:lnTo>
                <a:lnTo>
                  <a:pt x="1368851" y="910285"/>
                </a:lnTo>
                <a:lnTo>
                  <a:pt x="0" y="910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914494" y="9256534"/>
            <a:ext cx="1506173" cy="752024"/>
          </a:xfrm>
          <a:custGeom>
            <a:avLst/>
            <a:gdLst/>
            <a:ahLst/>
            <a:cxnLst/>
            <a:rect r="r" b="b" t="t" l="l"/>
            <a:pathLst>
              <a:path h="752024" w="1506173">
                <a:moveTo>
                  <a:pt x="0" y="0"/>
                </a:moveTo>
                <a:lnTo>
                  <a:pt x="1506173" y="0"/>
                </a:lnTo>
                <a:lnTo>
                  <a:pt x="1506173" y="752024"/>
                </a:lnTo>
                <a:lnTo>
                  <a:pt x="0" y="75202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033766" y="3505787"/>
            <a:ext cx="11084308" cy="7134199"/>
            <a:chOff x="0" y="0"/>
            <a:chExt cx="5513070" cy="3548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-10998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92483" y="1645496"/>
            <a:ext cx="14134390" cy="2930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1"/>
              </a:lnSpc>
            </a:pPr>
            <a:r>
              <a:rPr lang="en-US" sz="2394">
                <a:solidFill>
                  <a:srgbClr val="264550"/>
                </a:solidFill>
                <a:latin typeface="TT Norms Pro 2"/>
              </a:rPr>
              <a:t>Since 2021, the University of East Anglia (UEA) has been building a growing Food and Drink Innovation Cluster in Norfolk and Suffolk. It connects food and drink producers, suppliers and researchers whilst promoting </a:t>
            </a:r>
            <a:r>
              <a:rPr lang="en-US" sz="2394">
                <a:solidFill>
                  <a:srgbClr val="F58220"/>
                </a:solidFill>
                <a:latin typeface="TT Norms Pro 2"/>
              </a:rPr>
              <a:t>knowledge exchange, collaboration</a:t>
            </a:r>
            <a:r>
              <a:rPr lang="en-US" sz="2394">
                <a:solidFill>
                  <a:srgbClr val="264550"/>
                </a:solidFill>
                <a:latin typeface="TT Norms Pro 2"/>
              </a:rPr>
              <a:t> and </a:t>
            </a:r>
            <a:r>
              <a:rPr lang="en-US" sz="2394">
                <a:solidFill>
                  <a:srgbClr val="F58220"/>
                </a:solidFill>
                <a:latin typeface="TT Norms Pro 2"/>
              </a:rPr>
              <a:t>innovation. </a:t>
            </a:r>
          </a:p>
          <a:p>
            <a:pPr algn="just">
              <a:lnSpc>
                <a:spcPts val="3351"/>
              </a:lnSpc>
            </a:pPr>
          </a:p>
          <a:p>
            <a:pPr algn="just">
              <a:lnSpc>
                <a:spcPts val="3351"/>
              </a:lnSpc>
            </a:pPr>
            <a:r>
              <a:rPr lang="en-US" sz="2394">
                <a:solidFill>
                  <a:srgbClr val="264550"/>
                </a:solidFill>
                <a:latin typeface="TT Norms Pro 2"/>
              </a:rPr>
              <a:t>The Cluster is the </a:t>
            </a:r>
            <a:r>
              <a:rPr lang="en-US" sz="2394">
                <a:solidFill>
                  <a:srgbClr val="F58220"/>
                </a:solidFill>
                <a:latin typeface="TT Norms Pro 2"/>
              </a:rPr>
              <a:t>only trade organisation for the food and drink sector in East Anglia </a:t>
            </a:r>
            <a:r>
              <a:rPr lang="en-US" sz="2394">
                <a:solidFill>
                  <a:srgbClr val="264550"/>
                </a:solidFill>
                <a:latin typeface="TT Norms Pro 2"/>
              </a:rPr>
              <a:t>and</a:t>
            </a:r>
            <a:r>
              <a:rPr lang="en-US" sz="2394">
                <a:solidFill>
                  <a:srgbClr val="F58220"/>
                </a:solidFill>
                <a:latin typeface="TT Norms Pro 2"/>
              </a:rPr>
              <a:t> </a:t>
            </a:r>
            <a:r>
              <a:rPr lang="en-US" sz="2394">
                <a:solidFill>
                  <a:srgbClr val="264550"/>
                </a:solidFill>
                <a:latin typeface="TT Norms Pro 2"/>
              </a:rPr>
              <a:t>Norfolk and Suffolk together are home to 1,000 F&amp;D businesses that employ 35,000 people.</a:t>
            </a:r>
            <a:r>
              <a:rPr lang="en-US" sz="2394">
                <a:solidFill>
                  <a:srgbClr val="000000"/>
                </a:solidFill>
                <a:latin typeface="TT Norms Pro 2"/>
              </a:rPr>
              <a:t> </a:t>
            </a:r>
          </a:p>
          <a:p>
            <a:pPr algn="just">
              <a:lnSpc>
                <a:spcPts val="3351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492483" y="5086350"/>
            <a:ext cx="8651517" cy="3787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40"/>
              </a:lnSpc>
            </a:pPr>
            <a:r>
              <a:rPr lang="en-US" sz="2385">
                <a:solidFill>
                  <a:srgbClr val="264550"/>
                </a:solidFill>
                <a:latin typeface="TT Norms Pro 2"/>
              </a:rPr>
              <a:t>The Cluster is linked with the Norwich Research Park and the </a:t>
            </a:r>
            <a:r>
              <a:rPr lang="en-US" sz="2385">
                <a:solidFill>
                  <a:srgbClr val="F58220"/>
                </a:solidFill>
                <a:latin typeface="TT Norms Pro 2"/>
              </a:rPr>
              <a:t>world-leading research institutes</a:t>
            </a:r>
            <a:r>
              <a:rPr lang="en-US" sz="2385">
                <a:solidFill>
                  <a:srgbClr val="264550"/>
                </a:solidFill>
                <a:latin typeface="TT Norms Pro 2"/>
              </a:rPr>
              <a:t> alongside the University of East Anglia, </a:t>
            </a:r>
            <a:r>
              <a:rPr lang="en-US" sz="2385">
                <a:solidFill>
                  <a:srgbClr val="F58220"/>
                </a:solidFill>
                <a:latin typeface="TT Norms Pro 2"/>
              </a:rPr>
              <a:t>ranking 1st </a:t>
            </a:r>
            <a:r>
              <a:rPr lang="en-US" sz="2385">
                <a:solidFill>
                  <a:srgbClr val="264550"/>
                </a:solidFill>
                <a:latin typeface="TT Norms Pro 2"/>
              </a:rPr>
              <a:t>for food and drink research (REF 2021), enabling the opportunity for expert</a:t>
            </a:r>
            <a:r>
              <a:rPr lang="en-US" sz="2385">
                <a:solidFill>
                  <a:srgbClr val="F58220"/>
                </a:solidFill>
                <a:latin typeface="TT Norms Pro 2"/>
              </a:rPr>
              <a:t> collaborations </a:t>
            </a:r>
            <a:r>
              <a:rPr lang="en-US" sz="2385">
                <a:solidFill>
                  <a:srgbClr val="264550"/>
                </a:solidFill>
                <a:latin typeface="TT Norms Pro 2"/>
              </a:rPr>
              <a:t>and</a:t>
            </a:r>
            <a:r>
              <a:rPr lang="en-US" sz="2385">
                <a:solidFill>
                  <a:srgbClr val="F58220"/>
                </a:solidFill>
                <a:latin typeface="TT Norms Pro 2"/>
              </a:rPr>
              <a:t> research. </a:t>
            </a:r>
          </a:p>
          <a:p>
            <a:pPr algn="just">
              <a:lnSpc>
                <a:spcPts val="3340"/>
              </a:lnSpc>
            </a:pPr>
          </a:p>
          <a:p>
            <a:pPr algn="just">
              <a:lnSpc>
                <a:spcPts val="3340"/>
              </a:lnSpc>
            </a:pPr>
            <a:r>
              <a:rPr lang="en-US" sz="2385">
                <a:solidFill>
                  <a:srgbClr val="264550"/>
                </a:solidFill>
                <a:latin typeface="TT Norms Pro 2"/>
              </a:rPr>
              <a:t>The</a:t>
            </a:r>
            <a:r>
              <a:rPr lang="en-US" sz="2385">
                <a:solidFill>
                  <a:srgbClr val="F58220"/>
                </a:solidFill>
                <a:latin typeface="TT Norms Pro 2"/>
              </a:rPr>
              <a:t> dynamic </a:t>
            </a:r>
            <a:r>
              <a:rPr lang="en-US" sz="2385">
                <a:solidFill>
                  <a:srgbClr val="264550"/>
                </a:solidFill>
                <a:latin typeface="TT Norms Pro 2"/>
              </a:rPr>
              <a:t>and</a:t>
            </a:r>
            <a:r>
              <a:rPr lang="en-US" sz="2385">
                <a:solidFill>
                  <a:srgbClr val="F58220"/>
                </a:solidFill>
                <a:latin typeface="TT Norms Pro 2"/>
              </a:rPr>
              <a:t> passionate team </a:t>
            </a:r>
            <a:r>
              <a:rPr lang="en-US" sz="2385">
                <a:solidFill>
                  <a:srgbClr val="264550"/>
                </a:solidFill>
                <a:latin typeface="TT Norms Pro 2"/>
              </a:rPr>
              <a:t>are championing member businesses in the UK and abroad, whilst </a:t>
            </a:r>
            <a:r>
              <a:rPr lang="en-US" sz="2385">
                <a:solidFill>
                  <a:srgbClr val="F58220"/>
                </a:solidFill>
                <a:latin typeface="TT Norms Pro 2"/>
              </a:rPr>
              <a:t>lobbying for SMEs.</a:t>
            </a:r>
          </a:p>
          <a:p>
            <a:pPr algn="just">
              <a:lnSpc>
                <a:spcPts val="334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492483" y="482119"/>
            <a:ext cx="9739330" cy="820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5"/>
              </a:lnSpc>
            </a:pPr>
            <a:r>
              <a:rPr lang="en-US" sz="5799">
                <a:solidFill>
                  <a:srgbClr val="264550"/>
                </a:solidFill>
                <a:latin typeface="TT Norms Ultra-Bold"/>
              </a:rPr>
              <a:t>WHAT IS THE CLUSTER?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504" y="961347"/>
            <a:ext cx="10610346" cy="82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WHAT IS THE CLUSTER?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774413" y="739608"/>
            <a:ext cx="13921241" cy="10211437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0" t="-699" r="0" b="-1731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86068" y="2408717"/>
            <a:ext cx="1616944" cy="1558146"/>
          </a:xfrm>
          <a:custGeom>
            <a:avLst/>
            <a:gdLst/>
            <a:ahLst/>
            <a:cxnLst/>
            <a:rect r="r" b="b" t="t" l="l"/>
            <a:pathLst>
              <a:path h="1558146" w="1616944">
                <a:moveTo>
                  <a:pt x="0" y="0"/>
                </a:moveTo>
                <a:lnTo>
                  <a:pt x="1616945" y="0"/>
                </a:lnTo>
                <a:lnTo>
                  <a:pt x="1616945" y="1558147"/>
                </a:lnTo>
                <a:lnTo>
                  <a:pt x="0" y="1558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6068" y="4604990"/>
            <a:ext cx="1617639" cy="1279406"/>
          </a:xfrm>
          <a:custGeom>
            <a:avLst/>
            <a:gdLst/>
            <a:ahLst/>
            <a:cxnLst/>
            <a:rect r="r" b="b" t="t" l="l"/>
            <a:pathLst>
              <a:path h="1279406" w="1617639">
                <a:moveTo>
                  <a:pt x="0" y="0"/>
                </a:moveTo>
                <a:lnTo>
                  <a:pt x="1617639" y="0"/>
                </a:lnTo>
                <a:lnTo>
                  <a:pt x="1617639" y="1279406"/>
                </a:lnTo>
                <a:lnTo>
                  <a:pt x="0" y="12794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0186" y="6513046"/>
            <a:ext cx="1948709" cy="1649095"/>
          </a:xfrm>
          <a:custGeom>
            <a:avLst/>
            <a:gdLst/>
            <a:ahLst/>
            <a:cxnLst/>
            <a:rect r="r" b="b" t="t" l="l"/>
            <a:pathLst>
              <a:path h="1649095" w="1948709">
                <a:moveTo>
                  <a:pt x="0" y="0"/>
                </a:moveTo>
                <a:lnTo>
                  <a:pt x="1948709" y="0"/>
                </a:lnTo>
                <a:lnTo>
                  <a:pt x="1948709" y="1649095"/>
                </a:lnTo>
                <a:lnTo>
                  <a:pt x="0" y="16490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235951" y="2532471"/>
            <a:ext cx="6300337" cy="1253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264550"/>
                </a:solidFill>
                <a:latin typeface="TT Norms Pro 1"/>
              </a:rPr>
              <a:t>We are building a world-leading food and drink cluster, building a community for the sector in Norfolk and Suffolk and beyond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35951" y="2029910"/>
            <a:ext cx="587345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58220"/>
                </a:solidFill>
                <a:latin typeface="TT Norms Heavy"/>
              </a:rPr>
              <a:t>COMMUNITY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245476" y="4341723"/>
            <a:ext cx="6528937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264550"/>
                </a:solidFill>
                <a:latin typeface="TT Norms Pro 1"/>
              </a:rPr>
              <a:t>Members gain access to our extensive network of academics, researchers, institutes and funding partners to innovate and write funding bids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45476" y="3822293"/>
            <a:ext cx="616065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58220"/>
                </a:solidFill>
                <a:latin typeface="TT Norms Heavy"/>
              </a:rPr>
              <a:t>INNOVATION AND RESEARCH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45476" y="6571843"/>
            <a:ext cx="6412349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264550"/>
                </a:solidFill>
                <a:latin typeface="TT Norms Pro 1"/>
              </a:rPr>
              <a:t>We promote members to the wider industry, promote the region on a global scale as a food destination of choice and create opportunities for commercial growth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45476" y="6052413"/>
            <a:ext cx="5599885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58220"/>
                </a:solidFill>
                <a:latin typeface="TT Norms Heavy"/>
              </a:rPr>
              <a:t>SUPPORTING GROWTH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781341" y="-975883"/>
            <a:ext cx="11343767" cy="7301195"/>
            <a:chOff x="0" y="0"/>
            <a:chExt cx="5513070" cy="35483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3563620"/>
            </a:xfrm>
            <a:custGeom>
              <a:avLst/>
              <a:gdLst/>
              <a:ahLst/>
              <a:cxnLst/>
              <a:rect r="r" b="b" t="t" l="l"/>
              <a:pathLst>
                <a:path h="3563620" w="551561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0" t="-53616" r="0" b="-53616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811246" y="5469767"/>
            <a:ext cx="3086100" cy="308610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5822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64550"/>
                  </a:solidFill>
                  <a:latin typeface="TT Norms Pro 1"/>
                </a:rPr>
                <a:t>Connected 250 food &amp; drink businesses within Norfolk &amp; Suffolk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226232" y="2078867"/>
            <a:ext cx="3086100" cy="3086100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F5822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64550"/>
                  </a:solidFill>
                  <a:latin typeface="TT Norms Pro 1"/>
                </a:rPr>
                <a:t>The Cluster is now home to over 500 members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226232" y="5469767"/>
            <a:ext cx="3086100" cy="308610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8A7D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64550"/>
                  </a:solidFill>
                  <a:latin typeface="TT Norms Pro 1"/>
                </a:rPr>
                <a:t>Over 40 collaborations between industry &amp; academia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799694" y="5469767"/>
            <a:ext cx="2931113" cy="2963918"/>
            <a:chOff x="0" y="0"/>
            <a:chExt cx="771980" cy="7806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71980" cy="780620"/>
            </a:xfrm>
            <a:custGeom>
              <a:avLst/>
              <a:gdLst/>
              <a:ahLst/>
              <a:cxnLst/>
              <a:rect r="r" b="b" t="t" l="l"/>
              <a:pathLst>
                <a:path h="780620" w="771980">
                  <a:moveTo>
                    <a:pt x="134706" y="0"/>
                  </a:moveTo>
                  <a:lnTo>
                    <a:pt x="637275" y="0"/>
                  </a:lnTo>
                  <a:cubicBezTo>
                    <a:pt x="711671" y="0"/>
                    <a:pt x="771980" y="60310"/>
                    <a:pt x="771980" y="134706"/>
                  </a:cubicBezTo>
                  <a:lnTo>
                    <a:pt x="771980" y="645915"/>
                  </a:lnTo>
                  <a:cubicBezTo>
                    <a:pt x="771980" y="681641"/>
                    <a:pt x="757788" y="715904"/>
                    <a:pt x="732526" y="741166"/>
                  </a:cubicBezTo>
                  <a:cubicBezTo>
                    <a:pt x="707264" y="766428"/>
                    <a:pt x="673001" y="780620"/>
                    <a:pt x="637275" y="780620"/>
                  </a:cubicBezTo>
                  <a:lnTo>
                    <a:pt x="134706" y="780620"/>
                  </a:lnTo>
                  <a:cubicBezTo>
                    <a:pt x="60310" y="780620"/>
                    <a:pt x="0" y="720311"/>
                    <a:pt x="0" y="645915"/>
                  </a:cubicBezTo>
                  <a:lnTo>
                    <a:pt x="0" y="134706"/>
                  </a:lnTo>
                  <a:cubicBezTo>
                    <a:pt x="0" y="98980"/>
                    <a:pt x="14192" y="64717"/>
                    <a:pt x="39454" y="39454"/>
                  </a:cubicBezTo>
                  <a:cubicBezTo>
                    <a:pt x="64717" y="14192"/>
                    <a:pt x="98980" y="0"/>
                    <a:pt x="134706" y="0"/>
                  </a:cubicBezTo>
                  <a:close/>
                </a:path>
              </a:pathLst>
            </a:custGeom>
            <a:solidFill>
              <a:srgbClr val="F5822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64550"/>
                  </a:solidFill>
                  <a:latin typeface="TT Norms Pro 1"/>
                </a:rPr>
                <a:t>Planned &amp; delivered over 50 events to over 1,700 attendees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3811246" y="2078867"/>
            <a:ext cx="3086100" cy="3086100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78A7D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</a:p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264550"/>
                  </a:solidFill>
                  <a:latin typeface="TT Norms Pro 1"/>
                </a:rPr>
                <a:t>Unlocked national sales opportunities for 12 food &amp; drink businesses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4771367" y="5602180"/>
            <a:ext cx="1169346" cy="1017331"/>
          </a:xfrm>
          <a:custGeom>
            <a:avLst/>
            <a:gdLst/>
            <a:ahLst/>
            <a:cxnLst/>
            <a:rect r="r" b="b" t="t" l="l"/>
            <a:pathLst>
              <a:path h="1017331" w="1169346">
                <a:moveTo>
                  <a:pt x="0" y="0"/>
                </a:moveTo>
                <a:lnTo>
                  <a:pt x="1169346" y="0"/>
                </a:lnTo>
                <a:lnTo>
                  <a:pt x="1169346" y="1017331"/>
                </a:lnTo>
                <a:lnTo>
                  <a:pt x="0" y="10173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775070" y="2205347"/>
            <a:ext cx="1158452" cy="1017331"/>
          </a:xfrm>
          <a:custGeom>
            <a:avLst/>
            <a:gdLst/>
            <a:ahLst/>
            <a:cxnLst/>
            <a:rect r="r" b="b" t="t" l="l"/>
            <a:pathLst>
              <a:path h="1017331" w="1158452">
                <a:moveTo>
                  <a:pt x="0" y="0"/>
                </a:moveTo>
                <a:lnTo>
                  <a:pt x="1158452" y="0"/>
                </a:lnTo>
                <a:lnTo>
                  <a:pt x="1158452" y="1017331"/>
                </a:lnTo>
                <a:lnTo>
                  <a:pt x="0" y="1017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680578" y="5469767"/>
            <a:ext cx="1169346" cy="1169346"/>
          </a:xfrm>
          <a:custGeom>
            <a:avLst/>
            <a:gdLst/>
            <a:ahLst/>
            <a:cxnLst/>
            <a:rect r="r" b="b" t="t" l="l"/>
            <a:pathLst>
              <a:path h="1169346" w="1169346">
                <a:moveTo>
                  <a:pt x="0" y="0"/>
                </a:moveTo>
                <a:lnTo>
                  <a:pt x="1169346" y="0"/>
                </a:lnTo>
                <a:lnTo>
                  <a:pt x="1169346" y="1169346"/>
                </a:lnTo>
                <a:lnTo>
                  <a:pt x="0" y="1169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186354" y="5602180"/>
            <a:ext cx="1169346" cy="1148883"/>
          </a:xfrm>
          <a:custGeom>
            <a:avLst/>
            <a:gdLst/>
            <a:ahLst/>
            <a:cxnLst/>
            <a:rect r="r" b="b" t="t" l="l"/>
            <a:pathLst>
              <a:path h="1148883" w="1169346">
                <a:moveTo>
                  <a:pt x="0" y="0"/>
                </a:moveTo>
                <a:lnTo>
                  <a:pt x="1169346" y="0"/>
                </a:lnTo>
                <a:lnTo>
                  <a:pt x="1169346" y="1148883"/>
                </a:lnTo>
                <a:lnTo>
                  <a:pt x="0" y="11488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155060" y="2205347"/>
            <a:ext cx="1224956" cy="1159114"/>
          </a:xfrm>
          <a:custGeom>
            <a:avLst/>
            <a:gdLst/>
            <a:ahLst/>
            <a:cxnLst/>
            <a:rect r="r" b="b" t="t" l="l"/>
            <a:pathLst>
              <a:path h="1159114" w="1224956">
                <a:moveTo>
                  <a:pt x="0" y="0"/>
                </a:moveTo>
                <a:lnTo>
                  <a:pt x="1224956" y="0"/>
                </a:lnTo>
                <a:lnTo>
                  <a:pt x="1224956" y="1159114"/>
                </a:lnTo>
                <a:lnTo>
                  <a:pt x="0" y="1159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548670" y="1085850"/>
            <a:ext cx="9739330" cy="820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5"/>
              </a:lnSpc>
            </a:pPr>
            <a:r>
              <a:rPr lang="en-US" sz="5799">
                <a:solidFill>
                  <a:srgbClr val="264550"/>
                </a:solidFill>
                <a:latin typeface="TT Norms Ultra-Bold"/>
              </a:rPr>
              <a:t>ACHIEVEMENTS SO FAR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65474" y="9269095"/>
            <a:ext cx="7546765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Of our members responded 4.2 out of 5 to the question: how likely are you to join the cluster long term?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65474" y="7896224"/>
            <a:ext cx="3726499" cy="170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999"/>
              </a:lnSpc>
            </a:pPr>
            <a:r>
              <a:rPr lang="en-US" sz="9999">
                <a:solidFill>
                  <a:srgbClr val="F58220"/>
                </a:solidFill>
                <a:latin typeface="TT Norms Heavy"/>
              </a:rPr>
              <a:t>84%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829377">
            <a:off x="7114096" y="5325458"/>
            <a:ext cx="16082252" cy="7865683"/>
          </a:xfrm>
          <a:custGeom>
            <a:avLst/>
            <a:gdLst/>
            <a:ahLst/>
            <a:cxnLst/>
            <a:rect r="r" b="b" t="t" l="l"/>
            <a:pathLst>
              <a:path h="7865683" w="16082252">
                <a:moveTo>
                  <a:pt x="0" y="0"/>
                </a:moveTo>
                <a:lnTo>
                  <a:pt x="16082252" y="0"/>
                </a:lnTo>
                <a:lnTo>
                  <a:pt x="16082252" y="7865684"/>
                </a:lnTo>
                <a:lnTo>
                  <a:pt x="0" y="7865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612851" y="1890672"/>
            <a:ext cx="7149627" cy="7542944"/>
            <a:chOff x="0" y="0"/>
            <a:chExt cx="2077720" cy="2192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7620" y="-2540"/>
              <a:ext cx="2085340" cy="2194560"/>
            </a:xfrm>
            <a:custGeom>
              <a:avLst/>
              <a:gdLst/>
              <a:ahLst/>
              <a:cxnLst/>
              <a:rect r="r" b="b" t="t" l="l"/>
              <a:pathLst>
                <a:path h="2194560" w="208534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4"/>
              <a:stretch>
                <a:fillRect l="-20314" t="0" r="-20314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61101" y="3152605"/>
            <a:ext cx="1290700" cy="1305386"/>
          </a:xfrm>
          <a:custGeom>
            <a:avLst/>
            <a:gdLst/>
            <a:ahLst/>
            <a:cxnLst/>
            <a:rect r="r" b="b" t="t" l="l"/>
            <a:pathLst>
              <a:path h="1305386" w="1290700">
                <a:moveTo>
                  <a:pt x="0" y="0"/>
                </a:moveTo>
                <a:lnTo>
                  <a:pt x="1290700" y="0"/>
                </a:lnTo>
                <a:lnTo>
                  <a:pt x="1290700" y="1305386"/>
                </a:lnTo>
                <a:lnTo>
                  <a:pt x="0" y="13053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05528" y="4595695"/>
            <a:ext cx="1201846" cy="1260127"/>
          </a:xfrm>
          <a:custGeom>
            <a:avLst/>
            <a:gdLst/>
            <a:ahLst/>
            <a:cxnLst/>
            <a:rect r="r" b="b" t="t" l="l"/>
            <a:pathLst>
              <a:path h="1260127" w="1201846">
                <a:moveTo>
                  <a:pt x="0" y="0"/>
                </a:moveTo>
                <a:lnTo>
                  <a:pt x="1201846" y="0"/>
                </a:lnTo>
                <a:lnTo>
                  <a:pt x="1201846" y="1260126"/>
                </a:lnTo>
                <a:lnTo>
                  <a:pt x="0" y="12601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5053" y="6173097"/>
            <a:ext cx="1246273" cy="1198688"/>
          </a:xfrm>
          <a:custGeom>
            <a:avLst/>
            <a:gdLst/>
            <a:ahLst/>
            <a:cxnLst/>
            <a:rect r="r" b="b" t="t" l="l"/>
            <a:pathLst>
              <a:path h="1198688" w="1246273">
                <a:moveTo>
                  <a:pt x="0" y="0"/>
                </a:moveTo>
                <a:lnTo>
                  <a:pt x="1246273" y="0"/>
                </a:lnTo>
                <a:lnTo>
                  <a:pt x="1246273" y="1198688"/>
                </a:lnTo>
                <a:lnTo>
                  <a:pt x="0" y="11986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6610" y="513442"/>
            <a:ext cx="8692948" cy="82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HOW WE DO IT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6610" y="1401509"/>
            <a:ext cx="9640740" cy="1563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264550"/>
                </a:solidFill>
                <a:latin typeface="TT Norms Pro 1"/>
              </a:rPr>
              <a:t>W</a:t>
            </a:r>
            <a:r>
              <a:rPr lang="en-US" sz="2199">
                <a:solidFill>
                  <a:srgbClr val="264550"/>
                </a:solidFill>
                <a:latin typeface="TT Norms Pro 1"/>
              </a:rPr>
              <a:t>e will create and deliver a </a:t>
            </a:r>
            <a:r>
              <a:rPr lang="en-US" sz="2199">
                <a:solidFill>
                  <a:srgbClr val="F58220"/>
                </a:solidFill>
                <a:latin typeface="TT Norms Pro 1"/>
              </a:rPr>
              <a:t>world-leading</a:t>
            </a:r>
            <a:r>
              <a:rPr lang="en-US" sz="2199">
                <a:solidFill>
                  <a:srgbClr val="264550"/>
                </a:solidFill>
                <a:latin typeface="TT Norms Pro 1"/>
              </a:rPr>
              <a:t> programme of activities tailored to our food and drink business community. </a:t>
            </a:r>
          </a:p>
          <a:p>
            <a:pPr algn="just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264550"/>
                </a:solidFill>
                <a:latin typeface="TT Norms Pro 1"/>
              </a:rPr>
              <a:t>We are not just an events company, we are a community and the place to call for any information about the food and drink industry in the East of England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92693" y="3569103"/>
            <a:ext cx="7083632" cy="70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264550"/>
                </a:solidFill>
                <a:latin typeface="TT Norms Pro 1"/>
              </a:rPr>
              <a:t>Building on the previous years 50+ events we will continue to tailor events to the needs of our members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92693" y="3223252"/>
            <a:ext cx="4393188" cy="363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2"/>
              </a:lnSpc>
            </a:pPr>
            <a:r>
              <a:rPr lang="en-US" sz="2194">
                <a:solidFill>
                  <a:srgbClr val="F58220"/>
                </a:solidFill>
                <a:latin typeface="TT Norms Heavy"/>
              </a:rPr>
              <a:t>TAILORED EVENTS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84207" y="4663894"/>
            <a:ext cx="7092117" cy="1054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93"/>
              </a:lnSpc>
            </a:pPr>
            <a:r>
              <a:rPr lang="en-US" sz="1995">
                <a:solidFill>
                  <a:srgbClr val="264550"/>
                </a:solidFill>
                <a:latin typeface="TT Norms Pro 1"/>
              </a:rPr>
              <a:t>Our extensive network unlocks opportunities to connect with research bodies: we will provide SMEs with expert research, innovation, work experience and advice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84207" y="4251728"/>
            <a:ext cx="4393188" cy="364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32"/>
              </a:lnSpc>
            </a:pPr>
            <a:r>
              <a:rPr lang="en-US" sz="2094">
                <a:solidFill>
                  <a:srgbClr val="F58220"/>
                </a:solidFill>
                <a:latin typeface="TT Norms Heavy"/>
              </a:rPr>
              <a:t>COLLABORATIONS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651059" y="8132311"/>
            <a:ext cx="7632880" cy="1406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93"/>
              </a:lnSpc>
            </a:pPr>
            <a:r>
              <a:rPr lang="en-US" sz="1995">
                <a:solidFill>
                  <a:srgbClr val="264550"/>
                </a:solidFill>
                <a:latin typeface="TT Norms Pro 1"/>
              </a:rPr>
              <a:t>Our membership is currently free of charge (until 2024) after which we will launch a tiered membership model. We currently have 250+ food and drink businesses amongst 500+ members. </a:t>
            </a:r>
          </a:p>
          <a:p>
            <a:pPr>
              <a:lnSpc>
                <a:spcPts val="2793"/>
              </a:lnSpc>
            </a:pPr>
            <a:r>
              <a:rPr lang="en-US" sz="1995">
                <a:solidFill>
                  <a:srgbClr val="264550"/>
                </a:solidFill>
                <a:latin typeface="TT Norms Pro 1"/>
              </a:rPr>
              <a:t>Our target is to retain </a:t>
            </a:r>
            <a:r>
              <a:rPr lang="en-US" sz="1995">
                <a:solidFill>
                  <a:srgbClr val="F58220"/>
                </a:solidFill>
                <a:latin typeface="TT Norms Pro 1"/>
              </a:rPr>
              <a:t>300 paying members by end of 2025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03945" y="7768615"/>
            <a:ext cx="4393188" cy="364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32"/>
              </a:lnSpc>
            </a:pPr>
            <a:r>
              <a:rPr lang="en-US" sz="2094">
                <a:solidFill>
                  <a:srgbClr val="F58220"/>
                </a:solidFill>
                <a:latin typeface="TT Norms Heavy"/>
              </a:rPr>
              <a:t>MEMBERSHIP TARGET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5674" y="7981116"/>
            <a:ext cx="2701555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>
                <a:solidFill>
                  <a:srgbClr val="F58220"/>
                </a:solidFill>
                <a:latin typeface="TT Norms Heavy"/>
              </a:rPr>
              <a:t>300+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03945" y="6220362"/>
            <a:ext cx="7382578" cy="1406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793"/>
              </a:lnSpc>
            </a:pPr>
            <a:r>
              <a:rPr lang="en-US" sz="1995">
                <a:solidFill>
                  <a:srgbClr val="264550"/>
                </a:solidFill>
                <a:latin typeface="TT Norms Pro 1"/>
              </a:rPr>
              <a:t>Working with our knowledge partners on the Norwich Research Park, we will provide market insights and knowledge to our members - our members will be one step ahead making business decisions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603945" y="5808196"/>
            <a:ext cx="4393188" cy="364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932"/>
              </a:lnSpc>
            </a:pPr>
            <a:r>
              <a:rPr lang="en-US" sz="2094">
                <a:solidFill>
                  <a:srgbClr val="F58220"/>
                </a:solidFill>
                <a:latin typeface="TT Norms Heavy"/>
              </a:rPr>
              <a:t>INDUSTRY INSIGHT 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829377">
            <a:off x="7641146" y="5801723"/>
            <a:ext cx="15803561" cy="7729378"/>
          </a:xfrm>
          <a:custGeom>
            <a:avLst/>
            <a:gdLst/>
            <a:ahLst/>
            <a:cxnLst/>
            <a:rect r="r" b="b" t="t" l="l"/>
            <a:pathLst>
              <a:path h="7729378" w="15803561">
                <a:moveTo>
                  <a:pt x="0" y="0"/>
                </a:moveTo>
                <a:lnTo>
                  <a:pt x="15803561" y="0"/>
                </a:lnTo>
                <a:lnTo>
                  <a:pt x="15803561" y="7729378"/>
                </a:lnTo>
                <a:lnTo>
                  <a:pt x="0" y="7729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83774" y="859623"/>
            <a:ext cx="14681779" cy="82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HOW DOES THE CLUSTER WORK?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383774" y="2100579"/>
            <a:ext cx="648320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58220"/>
                </a:solidFill>
                <a:latin typeface="TT Norms Heavy"/>
              </a:rPr>
              <a:t>EVENTS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83774" y="5162550"/>
            <a:ext cx="7546765" cy="1861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events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business support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online content and support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knowledge: market insight reports and more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funding news and support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383774" y="4662170"/>
            <a:ext cx="648320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58220"/>
                </a:solidFill>
                <a:latin typeface="TT Norms Heavy"/>
              </a:rPr>
              <a:t>SERVICES AND RESOURCES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83774" y="7811555"/>
            <a:ext cx="9441314" cy="223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training and CPD for food and drink businesses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opportunity to attend trade shows on cluster stand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conference and national events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58220"/>
                </a:solidFill>
                <a:latin typeface="TT Norms Pro 1"/>
              </a:rPr>
              <a:t>collaboration projects with students and academics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exclusive opportunities and discounts (vegan accreditation for example)</a:t>
            </a:r>
          </a:p>
          <a:p>
            <a:pPr algn="just">
              <a:lnSpc>
                <a:spcPts val="294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383774" y="7214235"/>
            <a:ext cx="648320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58220"/>
                </a:solidFill>
                <a:latin typeface="TT Norms Heavy"/>
              </a:rPr>
              <a:t>UNIQUE OPPORTUNITIES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3774" y="2572385"/>
            <a:ext cx="7546765" cy="1861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networking events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workshops and themed events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online webinars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training events</a:t>
            </a:r>
          </a:p>
          <a:p>
            <a:pPr algn="just" marL="453390" indent="-226695" lvl="1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264550"/>
                </a:solidFill>
                <a:latin typeface="TT Norms Pro 1"/>
              </a:rPr>
              <a:t>conference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0265148" y="1680537"/>
            <a:ext cx="7405212" cy="7812589"/>
            <a:chOff x="0" y="0"/>
            <a:chExt cx="2077720" cy="2192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-7620" y="-2540"/>
              <a:ext cx="2085340" cy="2194560"/>
            </a:xfrm>
            <a:custGeom>
              <a:avLst/>
              <a:gdLst/>
              <a:ahLst/>
              <a:cxnLst/>
              <a:rect r="r" b="b" t="t" l="l"/>
              <a:pathLst>
                <a:path h="2194560" w="2085340">
                  <a:moveTo>
                    <a:pt x="2085340" y="394970"/>
                  </a:moveTo>
                  <a:cubicBezTo>
                    <a:pt x="2084070" y="394970"/>
                    <a:pt x="2082800" y="394970"/>
                    <a:pt x="2081530" y="393700"/>
                  </a:cubicBezTo>
                  <a:cubicBezTo>
                    <a:pt x="2075180" y="392430"/>
                    <a:pt x="2067560" y="393700"/>
                    <a:pt x="2063750" y="387350"/>
                  </a:cubicBezTo>
                  <a:cubicBezTo>
                    <a:pt x="2062480" y="384810"/>
                    <a:pt x="2058670" y="382270"/>
                    <a:pt x="2056130" y="381000"/>
                  </a:cubicBezTo>
                  <a:cubicBezTo>
                    <a:pt x="2051050" y="375920"/>
                    <a:pt x="2044700" y="370840"/>
                    <a:pt x="2038350" y="365760"/>
                  </a:cubicBezTo>
                  <a:lnTo>
                    <a:pt x="2026920" y="354330"/>
                  </a:lnTo>
                  <a:cubicBezTo>
                    <a:pt x="2025650" y="353060"/>
                    <a:pt x="2025650" y="351790"/>
                    <a:pt x="2025650" y="350520"/>
                  </a:cubicBezTo>
                  <a:cubicBezTo>
                    <a:pt x="2023110" y="347980"/>
                    <a:pt x="2019300" y="345440"/>
                    <a:pt x="2015490" y="345440"/>
                  </a:cubicBezTo>
                  <a:cubicBezTo>
                    <a:pt x="2009140" y="344170"/>
                    <a:pt x="2002790" y="344170"/>
                    <a:pt x="1996440" y="342900"/>
                  </a:cubicBezTo>
                  <a:lnTo>
                    <a:pt x="1991360" y="342900"/>
                  </a:lnTo>
                  <a:cubicBezTo>
                    <a:pt x="1985010" y="340360"/>
                    <a:pt x="1979930" y="339090"/>
                    <a:pt x="1973580" y="340360"/>
                  </a:cubicBezTo>
                  <a:cubicBezTo>
                    <a:pt x="1971040" y="340360"/>
                    <a:pt x="1968500" y="340360"/>
                    <a:pt x="1967230" y="337820"/>
                  </a:cubicBezTo>
                  <a:cubicBezTo>
                    <a:pt x="1965960" y="335280"/>
                    <a:pt x="1963420" y="334010"/>
                    <a:pt x="1962150" y="332740"/>
                  </a:cubicBezTo>
                  <a:cubicBezTo>
                    <a:pt x="1959610" y="330200"/>
                    <a:pt x="1955800" y="328930"/>
                    <a:pt x="1953260" y="327660"/>
                  </a:cubicBezTo>
                  <a:cubicBezTo>
                    <a:pt x="1948180" y="323850"/>
                    <a:pt x="1944370" y="320040"/>
                    <a:pt x="1938020" y="320040"/>
                  </a:cubicBezTo>
                  <a:cubicBezTo>
                    <a:pt x="1932940" y="320040"/>
                    <a:pt x="1927860" y="318770"/>
                    <a:pt x="1922780" y="317500"/>
                  </a:cubicBezTo>
                  <a:cubicBezTo>
                    <a:pt x="1921510" y="317500"/>
                    <a:pt x="1921510" y="317500"/>
                    <a:pt x="1921510" y="316230"/>
                  </a:cubicBezTo>
                  <a:cubicBezTo>
                    <a:pt x="1917700" y="311150"/>
                    <a:pt x="1911350" y="309880"/>
                    <a:pt x="1905000" y="309880"/>
                  </a:cubicBezTo>
                  <a:cubicBezTo>
                    <a:pt x="1902460" y="309880"/>
                    <a:pt x="1899920" y="308610"/>
                    <a:pt x="1899920" y="307340"/>
                  </a:cubicBezTo>
                  <a:cubicBezTo>
                    <a:pt x="1898650" y="303530"/>
                    <a:pt x="1896110" y="302260"/>
                    <a:pt x="1893570" y="302260"/>
                  </a:cubicBezTo>
                  <a:cubicBezTo>
                    <a:pt x="1889760" y="302260"/>
                    <a:pt x="1885950" y="300990"/>
                    <a:pt x="1883410" y="302260"/>
                  </a:cubicBezTo>
                  <a:cubicBezTo>
                    <a:pt x="1873250" y="306070"/>
                    <a:pt x="1865630" y="298450"/>
                    <a:pt x="1856740" y="297180"/>
                  </a:cubicBezTo>
                  <a:lnTo>
                    <a:pt x="1855470" y="295910"/>
                  </a:lnTo>
                  <a:cubicBezTo>
                    <a:pt x="1852930" y="289560"/>
                    <a:pt x="1846580" y="289560"/>
                    <a:pt x="1840230" y="288290"/>
                  </a:cubicBezTo>
                  <a:cubicBezTo>
                    <a:pt x="1840230" y="287020"/>
                    <a:pt x="1841500" y="287020"/>
                    <a:pt x="1841500" y="285750"/>
                  </a:cubicBezTo>
                  <a:cubicBezTo>
                    <a:pt x="1840230" y="285750"/>
                    <a:pt x="1838960" y="287020"/>
                    <a:pt x="1836420" y="287020"/>
                  </a:cubicBezTo>
                  <a:cubicBezTo>
                    <a:pt x="1835150" y="287020"/>
                    <a:pt x="1832610" y="288290"/>
                    <a:pt x="1831340" y="287020"/>
                  </a:cubicBezTo>
                  <a:cubicBezTo>
                    <a:pt x="1828801" y="283210"/>
                    <a:pt x="1824990" y="279400"/>
                    <a:pt x="1824990" y="275590"/>
                  </a:cubicBezTo>
                  <a:cubicBezTo>
                    <a:pt x="1824990" y="271780"/>
                    <a:pt x="1821180" y="271780"/>
                    <a:pt x="1819911" y="270510"/>
                  </a:cubicBezTo>
                  <a:lnTo>
                    <a:pt x="1817371" y="270510"/>
                  </a:lnTo>
                  <a:cubicBezTo>
                    <a:pt x="1812291" y="265430"/>
                    <a:pt x="1807211" y="264160"/>
                    <a:pt x="1800861" y="267970"/>
                  </a:cubicBezTo>
                  <a:cubicBezTo>
                    <a:pt x="1799590" y="264160"/>
                    <a:pt x="1802131" y="259080"/>
                    <a:pt x="1797051" y="257810"/>
                  </a:cubicBezTo>
                  <a:lnTo>
                    <a:pt x="1797051" y="256540"/>
                  </a:lnTo>
                  <a:cubicBezTo>
                    <a:pt x="1799590" y="250190"/>
                    <a:pt x="1795780" y="246380"/>
                    <a:pt x="1790701" y="243840"/>
                  </a:cubicBezTo>
                  <a:cubicBezTo>
                    <a:pt x="1786890" y="241300"/>
                    <a:pt x="1785621" y="238760"/>
                    <a:pt x="1785621" y="234950"/>
                  </a:cubicBezTo>
                  <a:lnTo>
                    <a:pt x="1785621" y="229870"/>
                  </a:lnTo>
                  <a:cubicBezTo>
                    <a:pt x="1780541" y="228600"/>
                    <a:pt x="1778001" y="223520"/>
                    <a:pt x="1775461" y="219710"/>
                  </a:cubicBezTo>
                  <a:cubicBezTo>
                    <a:pt x="1774190" y="214630"/>
                    <a:pt x="1771651" y="210820"/>
                    <a:pt x="1769111" y="207010"/>
                  </a:cubicBezTo>
                  <a:cubicBezTo>
                    <a:pt x="1766571" y="203200"/>
                    <a:pt x="1761490" y="200660"/>
                    <a:pt x="1761490" y="194310"/>
                  </a:cubicBezTo>
                  <a:cubicBezTo>
                    <a:pt x="1761490" y="190500"/>
                    <a:pt x="1760220" y="186690"/>
                    <a:pt x="1758951" y="182880"/>
                  </a:cubicBezTo>
                  <a:cubicBezTo>
                    <a:pt x="1756411" y="177800"/>
                    <a:pt x="1753871" y="173990"/>
                    <a:pt x="1750061" y="168910"/>
                  </a:cubicBezTo>
                  <a:cubicBezTo>
                    <a:pt x="1752601" y="165100"/>
                    <a:pt x="1755140" y="162560"/>
                    <a:pt x="1751331" y="158750"/>
                  </a:cubicBezTo>
                  <a:lnTo>
                    <a:pt x="1751331" y="156210"/>
                  </a:lnTo>
                  <a:cubicBezTo>
                    <a:pt x="1751331" y="154940"/>
                    <a:pt x="1750061" y="153670"/>
                    <a:pt x="1750061" y="152400"/>
                  </a:cubicBezTo>
                  <a:cubicBezTo>
                    <a:pt x="1748790" y="151130"/>
                    <a:pt x="1746251" y="149860"/>
                    <a:pt x="1744981" y="148590"/>
                  </a:cubicBezTo>
                  <a:cubicBezTo>
                    <a:pt x="1741171" y="144780"/>
                    <a:pt x="1738631" y="139700"/>
                    <a:pt x="1732281" y="142240"/>
                  </a:cubicBezTo>
                  <a:cubicBezTo>
                    <a:pt x="1729741" y="137160"/>
                    <a:pt x="1728471" y="132080"/>
                    <a:pt x="1727201" y="127000"/>
                  </a:cubicBezTo>
                  <a:cubicBezTo>
                    <a:pt x="1725931" y="123190"/>
                    <a:pt x="1724661" y="120650"/>
                    <a:pt x="1723391" y="116840"/>
                  </a:cubicBezTo>
                  <a:lnTo>
                    <a:pt x="1723391" y="115570"/>
                  </a:lnTo>
                  <a:cubicBezTo>
                    <a:pt x="1725931" y="110490"/>
                    <a:pt x="1722121" y="106680"/>
                    <a:pt x="1722121" y="102870"/>
                  </a:cubicBezTo>
                  <a:cubicBezTo>
                    <a:pt x="1722121" y="100330"/>
                    <a:pt x="1719581" y="97790"/>
                    <a:pt x="1718311" y="95250"/>
                  </a:cubicBezTo>
                  <a:cubicBezTo>
                    <a:pt x="1717040" y="91440"/>
                    <a:pt x="1713231" y="88900"/>
                    <a:pt x="1713231" y="85090"/>
                  </a:cubicBezTo>
                  <a:lnTo>
                    <a:pt x="1713231" y="64770"/>
                  </a:lnTo>
                  <a:cubicBezTo>
                    <a:pt x="1711961" y="57150"/>
                    <a:pt x="1709421" y="53340"/>
                    <a:pt x="1700531" y="52070"/>
                  </a:cubicBezTo>
                  <a:cubicBezTo>
                    <a:pt x="1699261" y="52070"/>
                    <a:pt x="1697991" y="52070"/>
                    <a:pt x="1697991" y="50800"/>
                  </a:cubicBezTo>
                  <a:cubicBezTo>
                    <a:pt x="1695451" y="46990"/>
                    <a:pt x="1691641" y="45720"/>
                    <a:pt x="1686561" y="44450"/>
                  </a:cubicBezTo>
                  <a:cubicBezTo>
                    <a:pt x="1682751" y="44450"/>
                    <a:pt x="1680211" y="44450"/>
                    <a:pt x="1677671" y="45720"/>
                  </a:cubicBezTo>
                  <a:cubicBezTo>
                    <a:pt x="1671321" y="49530"/>
                    <a:pt x="1664971" y="53340"/>
                    <a:pt x="1659891" y="58420"/>
                  </a:cubicBezTo>
                  <a:cubicBezTo>
                    <a:pt x="1653541" y="63500"/>
                    <a:pt x="1648461" y="67310"/>
                    <a:pt x="1640841" y="63500"/>
                  </a:cubicBezTo>
                  <a:lnTo>
                    <a:pt x="1638301" y="63500"/>
                  </a:lnTo>
                  <a:cubicBezTo>
                    <a:pt x="1635761" y="62230"/>
                    <a:pt x="1631951" y="60960"/>
                    <a:pt x="1629411" y="59690"/>
                  </a:cubicBezTo>
                  <a:cubicBezTo>
                    <a:pt x="1628141" y="60960"/>
                    <a:pt x="1626871" y="62230"/>
                    <a:pt x="1623061" y="60960"/>
                  </a:cubicBezTo>
                  <a:cubicBezTo>
                    <a:pt x="1615441" y="59690"/>
                    <a:pt x="1609091" y="58420"/>
                    <a:pt x="1602741" y="53340"/>
                  </a:cubicBezTo>
                  <a:cubicBezTo>
                    <a:pt x="1601471" y="52070"/>
                    <a:pt x="1598931" y="52070"/>
                    <a:pt x="1597661" y="52070"/>
                  </a:cubicBezTo>
                  <a:cubicBezTo>
                    <a:pt x="1592581" y="50800"/>
                    <a:pt x="1586231" y="49530"/>
                    <a:pt x="1579881" y="46990"/>
                  </a:cubicBezTo>
                  <a:cubicBezTo>
                    <a:pt x="1584961" y="43180"/>
                    <a:pt x="1583691" y="40640"/>
                    <a:pt x="1581151" y="38100"/>
                  </a:cubicBezTo>
                  <a:cubicBezTo>
                    <a:pt x="1577341" y="33020"/>
                    <a:pt x="1572261" y="33020"/>
                    <a:pt x="1568451" y="35560"/>
                  </a:cubicBezTo>
                  <a:cubicBezTo>
                    <a:pt x="1559561" y="39370"/>
                    <a:pt x="1550671" y="44450"/>
                    <a:pt x="1540511" y="48260"/>
                  </a:cubicBezTo>
                  <a:cubicBezTo>
                    <a:pt x="1536701" y="50800"/>
                    <a:pt x="1531621" y="52070"/>
                    <a:pt x="1526541" y="53340"/>
                  </a:cubicBezTo>
                  <a:cubicBezTo>
                    <a:pt x="1522731" y="54610"/>
                    <a:pt x="1518921" y="53340"/>
                    <a:pt x="1515111" y="54610"/>
                  </a:cubicBezTo>
                  <a:cubicBezTo>
                    <a:pt x="1511301" y="55880"/>
                    <a:pt x="1507491" y="57150"/>
                    <a:pt x="1502411" y="55880"/>
                  </a:cubicBezTo>
                  <a:cubicBezTo>
                    <a:pt x="1501141" y="55880"/>
                    <a:pt x="1498601" y="57150"/>
                    <a:pt x="1497331" y="57150"/>
                  </a:cubicBezTo>
                  <a:cubicBezTo>
                    <a:pt x="1494791" y="58420"/>
                    <a:pt x="1493521" y="59690"/>
                    <a:pt x="1490981" y="58420"/>
                  </a:cubicBezTo>
                  <a:cubicBezTo>
                    <a:pt x="1485901" y="58420"/>
                    <a:pt x="1483361" y="60960"/>
                    <a:pt x="1480821" y="63500"/>
                  </a:cubicBezTo>
                  <a:cubicBezTo>
                    <a:pt x="1478281" y="66040"/>
                    <a:pt x="1475741" y="71120"/>
                    <a:pt x="1473201" y="72390"/>
                  </a:cubicBezTo>
                  <a:cubicBezTo>
                    <a:pt x="1469391" y="73660"/>
                    <a:pt x="1466851" y="76200"/>
                    <a:pt x="1464311" y="78740"/>
                  </a:cubicBezTo>
                  <a:cubicBezTo>
                    <a:pt x="1461771" y="81280"/>
                    <a:pt x="1459231" y="82550"/>
                    <a:pt x="1456691" y="83820"/>
                  </a:cubicBezTo>
                  <a:cubicBezTo>
                    <a:pt x="1452881" y="86360"/>
                    <a:pt x="1449071" y="87630"/>
                    <a:pt x="1445261" y="90170"/>
                  </a:cubicBezTo>
                  <a:cubicBezTo>
                    <a:pt x="1441451" y="93980"/>
                    <a:pt x="1436371" y="96520"/>
                    <a:pt x="1431291" y="96520"/>
                  </a:cubicBezTo>
                  <a:cubicBezTo>
                    <a:pt x="1426211" y="97790"/>
                    <a:pt x="1419861" y="97790"/>
                    <a:pt x="1414781" y="101600"/>
                  </a:cubicBezTo>
                  <a:cubicBezTo>
                    <a:pt x="1414781" y="101600"/>
                    <a:pt x="1413511" y="102870"/>
                    <a:pt x="1412241" y="102870"/>
                  </a:cubicBezTo>
                  <a:cubicBezTo>
                    <a:pt x="1407161" y="102870"/>
                    <a:pt x="1402081" y="101600"/>
                    <a:pt x="1397001" y="101600"/>
                  </a:cubicBezTo>
                  <a:cubicBezTo>
                    <a:pt x="1393191" y="101600"/>
                    <a:pt x="1386841" y="100330"/>
                    <a:pt x="1384301" y="106680"/>
                  </a:cubicBezTo>
                  <a:cubicBezTo>
                    <a:pt x="1384301" y="106680"/>
                    <a:pt x="1383031" y="107950"/>
                    <a:pt x="1381761" y="107950"/>
                  </a:cubicBezTo>
                  <a:cubicBezTo>
                    <a:pt x="1377951" y="109220"/>
                    <a:pt x="1374141" y="111760"/>
                    <a:pt x="1370331" y="113030"/>
                  </a:cubicBezTo>
                  <a:cubicBezTo>
                    <a:pt x="1370331" y="115570"/>
                    <a:pt x="1366521" y="116840"/>
                    <a:pt x="1363981" y="116840"/>
                  </a:cubicBezTo>
                  <a:cubicBezTo>
                    <a:pt x="1352551" y="115570"/>
                    <a:pt x="1342391" y="115570"/>
                    <a:pt x="1330961" y="111760"/>
                  </a:cubicBezTo>
                  <a:cubicBezTo>
                    <a:pt x="1325881" y="110490"/>
                    <a:pt x="1320801" y="107950"/>
                    <a:pt x="1314451" y="105410"/>
                  </a:cubicBezTo>
                  <a:cubicBezTo>
                    <a:pt x="1313181" y="105410"/>
                    <a:pt x="1311911" y="104140"/>
                    <a:pt x="1310641" y="104140"/>
                  </a:cubicBezTo>
                  <a:cubicBezTo>
                    <a:pt x="1301751" y="104140"/>
                    <a:pt x="1292861" y="105410"/>
                    <a:pt x="1282701" y="105410"/>
                  </a:cubicBezTo>
                  <a:lnTo>
                    <a:pt x="1281431" y="105410"/>
                  </a:lnTo>
                  <a:cubicBezTo>
                    <a:pt x="1276351" y="102870"/>
                    <a:pt x="1270001" y="104140"/>
                    <a:pt x="1264921" y="107950"/>
                  </a:cubicBezTo>
                  <a:cubicBezTo>
                    <a:pt x="1263651" y="109220"/>
                    <a:pt x="1261111" y="110490"/>
                    <a:pt x="1259841" y="110490"/>
                  </a:cubicBezTo>
                  <a:cubicBezTo>
                    <a:pt x="1253491" y="109220"/>
                    <a:pt x="1248411" y="107950"/>
                    <a:pt x="1242061" y="106680"/>
                  </a:cubicBezTo>
                  <a:cubicBezTo>
                    <a:pt x="1235711" y="105410"/>
                    <a:pt x="1230631" y="104140"/>
                    <a:pt x="1224281" y="104140"/>
                  </a:cubicBezTo>
                  <a:cubicBezTo>
                    <a:pt x="1219201" y="104140"/>
                    <a:pt x="1214121" y="102870"/>
                    <a:pt x="1209041" y="100330"/>
                  </a:cubicBezTo>
                  <a:cubicBezTo>
                    <a:pt x="1203961" y="97790"/>
                    <a:pt x="1198881" y="96520"/>
                    <a:pt x="1193801" y="93980"/>
                  </a:cubicBezTo>
                  <a:cubicBezTo>
                    <a:pt x="1191261" y="92710"/>
                    <a:pt x="1187451" y="92710"/>
                    <a:pt x="1183641" y="91440"/>
                  </a:cubicBezTo>
                  <a:cubicBezTo>
                    <a:pt x="1183641" y="87630"/>
                    <a:pt x="1184911" y="85090"/>
                    <a:pt x="1184911" y="82550"/>
                  </a:cubicBezTo>
                  <a:cubicBezTo>
                    <a:pt x="1178561" y="85090"/>
                    <a:pt x="1174751" y="83820"/>
                    <a:pt x="1170941" y="81280"/>
                  </a:cubicBezTo>
                  <a:cubicBezTo>
                    <a:pt x="1168401" y="80010"/>
                    <a:pt x="1164591" y="80010"/>
                    <a:pt x="1162051" y="78740"/>
                  </a:cubicBezTo>
                  <a:lnTo>
                    <a:pt x="1158241" y="78740"/>
                  </a:lnTo>
                  <a:cubicBezTo>
                    <a:pt x="1153161" y="76200"/>
                    <a:pt x="1146811" y="76200"/>
                    <a:pt x="1140461" y="76200"/>
                  </a:cubicBezTo>
                  <a:cubicBezTo>
                    <a:pt x="1132841" y="76200"/>
                    <a:pt x="1123951" y="74930"/>
                    <a:pt x="1116331" y="69850"/>
                  </a:cubicBezTo>
                  <a:cubicBezTo>
                    <a:pt x="1109981" y="66040"/>
                    <a:pt x="1102361" y="63500"/>
                    <a:pt x="1094741" y="64770"/>
                  </a:cubicBezTo>
                  <a:cubicBezTo>
                    <a:pt x="1090931" y="66040"/>
                    <a:pt x="1087121" y="68580"/>
                    <a:pt x="1083311" y="69850"/>
                  </a:cubicBezTo>
                  <a:cubicBezTo>
                    <a:pt x="1076961" y="72390"/>
                    <a:pt x="1071881" y="77470"/>
                    <a:pt x="1065531" y="80010"/>
                  </a:cubicBezTo>
                  <a:cubicBezTo>
                    <a:pt x="1059181" y="82550"/>
                    <a:pt x="1051561" y="85090"/>
                    <a:pt x="1043941" y="87630"/>
                  </a:cubicBezTo>
                  <a:cubicBezTo>
                    <a:pt x="1040131" y="88900"/>
                    <a:pt x="1036321" y="91440"/>
                    <a:pt x="1032511" y="92710"/>
                  </a:cubicBezTo>
                  <a:cubicBezTo>
                    <a:pt x="1026161" y="95250"/>
                    <a:pt x="1021081" y="96520"/>
                    <a:pt x="1014731" y="99060"/>
                  </a:cubicBezTo>
                  <a:cubicBezTo>
                    <a:pt x="1010921" y="100330"/>
                    <a:pt x="1005841" y="104140"/>
                    <a:pt x="1002031" y="105410"/>
                  </a:cubicBezTo>
                  <a:cubicBezTo>
                    <a:pt x="994411" y="107950"/>
                    <a:pt x="986791" y="111760"/>
                    <a:pt x="977901" y="113030"/>
                  </a:cubicBezTo>
                  <a:cubicBezTo>
                    <a:pt x="974091" y="114300"/>
                    <a:pt x="972821" y="116840"/>
                    <a:pt x="970281" y="118110"/>
                  </a:cubicBezTo>
                  <a:lnTo>
                    <a:pt x="958851" y="121920"/>
                  </a:lnTo>
                  <a:cubicBezTo>
                    <a:pt x="951231" y="124460"/>
                    <a:pt x="944881" y="127000"/>
                    <a:pt x="937261" y="128270"/>
                  </a:cubicBezTo>
                  <a:cubicBezTo>
                    <a:pt x="933451" y="129540"/>
                    <a:pt x="928371" y="130810"/>
                    <a:pt x="924561" y="132080"/>
                  </a:cubicBezTo>
                  <a:cubicBezTo>
                    <a:pt x="923291" y="132080"/>
                    <a:pt x="923291" y="133350"/>
                    <a:pt x="922021" y="133350"/>
                  </a:cubicBezTo>
                  <a:cubicBezTo>
                    <a:pt x="919481" y="135890"/>
                    <a:pt x="916941" y="138430"/>
                    <a:pt x="913131" y="139700"/>
                  </a:cubicBezTo>
                  <a:cubicBezTo>
                    <a:pt x="906781" y="142240"/>
                    <a:pt x="900431" y="144780"/>
                    <a:pt x="894081" y="146050"/>
                  </a:cubicBezTo>
                  <a:cubicBezTo>
                    <a:pt x="891541" y="147320"/>
                    <a:pt x="887731" y="147320"/>
                    <a:pt x="885191" y="147320"/>
                  </a:cubicBezTo>
                  <a:cubicBezTo>
                    <a:pt x="877571" y="148590"/>
                    <a:pt x="869951" y="152400"/>
                    <a:pt x="862331" y="154940"/>
                  </a:cubicBezTo>
                  <a:cubicBezTo>
                    <a:pt x="855981" y="157480"/>
                    <a:pt x="849631" y="158750"/>
                    <a:pt x="844551" y="161290"/>
                  </a:cubicBezTo>
                  <a:cubicBezTo>
                    <a:pt x="836931" y="163830"/>
                    <a:pt x="829311" y="166370"/>
                    <a:pt x="825501" y="173990"/>
                  </a:cubicBezTo>
                  <a:cubicBezTo>
                    <a:pt x="825501" y="175260"/>
                    <a:pt x="822961" y="175260"/>
                    <a:pt x="822961" y="175260"/>
                  </a:cubicBezTo>
                  <a:cubicBezTo>
                    <a:pt x="819151" y="176530"/>
                    <a:pt x="814071" y="177800"/>
                    <a:pt x="810261" y="179070"/>
                  </a:cubicBezTo>
                  <a:cubicBezTo>
                    <a:pt x="808991" y="180340"/>
                    <a:pt x="807721" y="179070"/>
                    <a:pt x="807721" y="177800"/>
                  </a:cubicBezTo>
                  <a:cubicBezTo>
                    <a:pt x="806451" y="172720"/>
                    <a:pt x="806451" y="166370"/>
                    <a:pt x="798831" y="163830"/>
                  </a:cubicBezTo>
                  <a:lnTo>
                    <a:pt x="797561" y="162560"/>
                  </a:lnTo>
                  <a:cubicBezTo>
                    <a:pt x="797561" y="156210"/>
                    <a:pt x="792481" y="153670"/>
                    <a:pt x="787401" y="151130"/>
                  </a:cubicBezTo>
                  <a:cubicBezTo>
                    <a:pt x="782321" y="148590"/>
                    <a:pt x="778511" y="147320"/>
                    <a:pt x="774701" y="142240"/>
                  </a:cubicBezTo>
                  <a:cubicBezTo>
                    <a:pt x="772161" y="138430"/>
                    <a:pt x="767081" y="135890"/>
                    <a:pt x="763271" y="132080"/>
                  </a:cubicBezTo>
                  <a:cubicBezTo>
                    <a:pt x="759461" y="129540"/>
                    <a:pt x="754381" y="128270"/>
                    <a:pt x="751841" y="123190"/>
                  </a:cubicBezTo>
                  <a:cubicBezTo>
                    <a:pt x="750571" y="120650"/>
                    <a:pt x="748031" y="119380"/>
                    <a:pt x="745491" y="116840"/>
                  </a:cubicBezTo>
                  <a:cubicBezTo>
                    <a:pt x="746761" y="116840"/>
                    <a:pt x="744221" y="116840"/>
                    <a:pt x="742951" y="115570"/>
                  </a:cubicBezTo>
                  <a:cubicBezTo>
                    <a:pt x="741681" y="114300"/>
                    <a:pt x="740411" y="114300"/>
                    <a:pt x="739141" y="113030"/>
                  </a:cubicBezTo>
                  <a:cubicBezTo>
                    <a:pt x="737871" y="110490"/>
                    <a:pt x="736601" y="107950"/>
                    <a:pt x="732791" y="107950"/>
                  </a:cubicBezTo>
                  <a:cubicBezTo>
                    <a:pt x="731521" y="107950"/>
                    <a:pt x="730251" y="106680"/>
                    <a:pt x="728981" y="105410"/>
                  </a:cubicBezTo>
                  <a:cubicBezTo>
                    <a:pt x="727711" y="105410"/>
                    <a:pt x="726441" y="104140"/>
                    <a:pt x="723901" y="104140"/>
                  </a:cubicBezTo>
                  <a:lnTo>
                    <a:pt x="708661" y="96520"/>
                  </a:lnTo>
                  <a:cubicBezTo>
                    <a:pt x="704851" y="93980"/>
                    <a:pt x="701041" y="90170"/>
                    <a:pt x="695961" y="88900"/>
                  </a:cubicBezTo>
                  <a:cubicBezTo>
                    <a:pt x="688341" y="86360"/>
                    <a:pt x="681991" y="82550"/>
                    <a:pt x="676911" y="76200"/>
                  </a:cubicBezTo>
                  <a:cubicBezTo>
                    <a:pt x="671831" y="69850"/>
                    <a:pt x="665481" y="66040"/>
                    <a:pt x="657861" y="62230"/>
                  </a:cubicBezTo>
                  <a:cubicBezTo>
                    <a:pt x="654051" y="59690"/>
                    <a:pt x="650241" y="58420"/>
                    <a:pt x="647701" y="57150"/>
                  </a:cubicBezTo>
                  <a:cubicBezTo>
                    <a:pt x="642621" y="53340"/>
                    <a:pt x="636271" y="50800"/>
                    <a:pt x="629921" y="48260"/>
                  </a:cubicBezTo>
                  <a:cubicBezTo>
                    <a:pt x="632461" y="44450"/>
                    <a:pt x="631191" y="44450"/>
                    <a:pt x="628651" y="43180"/>
                  </a:cubicBezTo>
                  <a:cubicBezTo>
                    <a:pt x="626111" y="41910"/>
                    <a:pt x="623571" y="41910"/>
                    <a:pt x="622301" y="40640"/>
                  </a:cubicBezTo>
                  <a:cubicBezTo>
                    <a:pt x="621031" y="36830"/>
                    <a:pt x="617221" y="36830"/>
                    <a:pt x="614681" y="34290"/>
                  </a:cubicBezTo>
                  <a:cubicBezTo>
                    <a:pt x="610871" y="30480"/>
                    <a:pt x="605791" y="26670"/>
                    <a:pt x="601981" y="22860"/>
                  </a:cubicBezTo>
                  <a:cubicBezTo>
                    <a:pt x="600711" y="21590"/>
                    <a:pt x="599441" y="20320"/>
                    <a:pt x="598171" y="20320"/>
                  </a:cubicBezTo>
                  <a:cubicBezTo>
                    <a:pt x="588011" y="19050"/>
                    <a:pt x="580391" y="12700"/>
                    <a:pt x="571501" y="8890"/>
                  </a:cubicBezTo>
                  <a:cubicBezTo>
                    <a:pt x="570231" y="7620"/>
                    <a:pt x="567691" y="6350"/>
                    <a:pt x="566421" y="6350"/>
                  </a:cubicBezTo>
                  <a:cubicBezTo>
                    <a:pt x="561341" y="6350"/>
                    <a:pt x="556261" y="7620"/>
                    <a:pt x="549911" y="7620"/>
                  </a:cubicBezTo>
                  <a:cubicBezTo>
                    <a:pt x="544831" y="7620"/>
                    <a:pt x="538481" y="6350"/>
                    <a:pt x="533401" y="5080"/>
                  </a:cubicBezTo>
                  <a:cubicBezTo>
                    <a:pt x="528321" y="3810"/>
                    <a:pt x="523241" y="3810"/>
                    <a:pt x="518161" y="1270"/>
                  </a:cubicBezTo>
                  <a:cubicBezTo>
                    <a:pt x="513081" y="0"/>
                    <a:pt x="509271" y="2540"/>
                    <a:pt x="505461" y="1270"/>
                  </a:cubicBezTo>
                  <a:cubicBezTo>
                    <a:pt x="502921" y="2540"/>
                    <a:pt x="496571" y="5080"/>
                    <a:pt x="492761" y="7620"/>
                  </a:cubicBezTo>
                  <a:cubicBezTo>
                    <a:pt x="487681" y="10160"/>
                    <a:pt x="482601" y="13970"/>
                    <a:pt x="477521" y="17780"/>
                  </a:cubicBezTo>
                  <a:cubicBezTo>
                    <a:pt x="471171" y="21590"/>
                    <a:pt x="463551" y="25400"/>
                    <a:pt x="455931" y="29210"/>
                  </a:cubicBezTo>
                  <a:cubicBezTo>
                    <a:pt x="454661" y="30480"/>
                    <a:pt x="452121" y="30480"/>
                    <a:pt x="449581" y="29210"/>
                  </a:cubicBezTo>
                  <a:cubicBezTo>
                    <a:pt x="447041" y="27940"/>
                    <a:pt x="444501" y="29210"/>
                    <a:pt x="441961" y="30480"/>
                  </a:cubicBezTo>
                  <a:cubicBezTo>
                    <a:pt x="438151" y="33020"/>
                    <a:pt x="433071" y="34290"/>
                    <a:pt x="429261" y="36830"/>
                  </a:cubicBezTo>
                  <a:cubicBezTo>
                    <a:pt x="422911" y="41910"/>
                    <a:pt x="416561" y="48260"/>
                    <a:pt x="407671" y="49530"/>
                  </a:cubicBezTo>
                  <a:cubicBezTo>
                    <a:pt x="402591" y="49530"/>
                    <a:pt x="397511" y="53340"/>
                    <a:pt x="392431" y="53340"/>
                  </a:cubicBezTo>
                  <a:cubicBezTo>
                    <a:pt x="388621" y="53340"/>
                    <a:pt x="386081" y="53340"/>
                    <a:pt x="382271" y="54610"/>
                  </a:cubicBezTo>
                  <a:cubicBezTo>
                    <a:pt x="377191" y="55880"/>
                    <a:pt x="372111" y="58420"/>
                    <a:pt x="365761" y="58420"/>
                  </a:cubicBezTo>
                  <a:cubicBezTo>
                    <a:pt x="358141" y="58420"/>
                    <a:pt x="351791" y="62230"/>
                    <a:pt x="344171" y="64770"/>
                  </a:cubicBezTo>
                  <a:cubicBezTo>
                    <a:pt x="336551" y="68580"/>
                    <a:pt x="330201" y="72390"/>
                    <a:pt x="322581" y="76200"/>
                  </a:cubicBezTo>
                  <a:cubicBezTo>
                    <a:pt x="317501" y="78740"/>
                    <a:pt x="312421" y="78740"/>
                    <a:pt x="306071" y="77470"/>
                  </a:cubicBezTo>
                  <a:cubicBezTo>
                    <a:pt x="302261" y="77470"/>
                    <a:pt x="299721" y="76200"/>
                    <a:pt x="297181" y="78740"/>
                  </a:cubicBezTo>
                  <a:lnTo>
                    <a:pt x="285751" y="86360"/>
                  </a:lnTo>
                  <a:cubicBezTo>
                    <a:pt x="280671" y="90170"/>
                    <a:pt x="276861" y="95250"/>
                    <a:pt x="273051" y="99060"/>
                  </a:cubicBezTo>
                  <a:cubicBezTo>
                    <a:pt x="267971" y="105410"/>
                    <a:pt x="265431" y="113030"/>
                    <a:pt x="257811" y="116840"/>
                  </a:cubicBezTo>
                  <a:cubicBezTo>
                    <a:pt x="256541" y="118110"/>
                    <a:pt x="255271" y="120650"/>
                    <a:pt x="254001" y="123190"/>
                  </a:cubicBezTo>
                  <a:cubicBezTo>
                    <a:pt x="252731" y="124460"/>
                    <a:pt x="252731" y="125730"/>
                    <a:pt x="251461" y="127000"/>
                  </a:cubicBezTo>
                  <a:cubicBezTo>
                    <a:pt x="247651" y="130810"/>
                    <a:pt x="243841" y="134620"/>
                    <a:pt x="241301" y="139700"/>
                  </a:cubicBezTo>
                  <a:cubicBezTo>
                    <a:pt x="238761" y="144780"/>
                    <a:pt x="232411" y="146050"/>
                    <a:pt x="229871" y="149860"/>
                  </a:cubicBezTo>
                  <a:cubicBezTo>
                    <a:pt x="226061" y="154940"/>
                    <a:pt x="218441" y="157480"/>
                    <a:pt x="213361" y="160020"/>
                  </a:cubicBezTo>
                  <a:cubicBezTo>
                    <a:pt x="205741" y="163830"/>
                    <a:pt x="199391" y="168910"/>
                    <a:pt x="195581" y="176530"/>
                  </a:cubicBezTo>
                  <a:cubicBezTo>
                    <a:pt x="195581" y="177800"/>
                    <a:pt x="195581" y="177800"/>
                    <a:pt x="194311" y="179070"/>
                  </a:cubicBezTo>
                  <a:cubicBezTo>
                    <a:pt x="185421" y="184150"/>
                    <a:pt x="176531" y="187960"/>
                    <a:pt x="167641" y="193040"/>
                  </a:cubicBezTo>
                  <a:cubicBezTo>
                    <a:pt x="161291" y="196850"/>
                    <a:pt x="153671" y="196850"/>
                    <a:pt x="147321" y="201930"/>
                  </a:cubicBezTo>
                  <a:cubicBezTo>
                    <a:pt x="144781" y="204470"/>
                    <a:pt x="140971" y="205740"/>
                    <a:pt x="137161" y="207010"/>
                  </a:cubicBezTo>
                  <a:cubicBezTo>
                    <a:pt x="129541" y="210820"/>
                    <a:pt x="121921" y="212090"/>
                    <a:pt x="116841" y="218440"/>
                  </a:cubicBezTo>
                  <a:cubicBezTo>
                    <a:pt x="110491" y="226060"/>
                    <a:pt x="101601" y="228600"/>
                    <a:pt x="95251" y="233680"/>
                  </a:cubicBezTo>
                  <a:cubicBezTo>
                    <a:pt x="86361" y="240030"/>
                    <a:pt x="77471" y="246380"/>
                    <a:pt x="68581" y="254000"/>
                  </a:cubicBezTo>
                  <a:cubicBezTo>
                    <a:pt x="63501" y="256540"/>
                    <a:pt x="58421" y="257810"/>
                    <a:pt x="53341" y="255270"/>
                  </a:cubicBezTo>
                  <a:cubicBezTo>
                    <a:pt x="50801" y="254000"/>
                    <a:pt x="48261" y="252730"/>
                    <a:pt x="46991" y="254000"/>
                  </a:cubicBezTo>
                  <a:cubicBezTo>
                    <a:pt x="41911" y="257810"/>
                    <a:pt x="35561" y="259080"/>
                    <a:pt x="29211" y="260350"/>
                  </a:cubicBezTo>
                  <a:cubicBezTo>
                    <a:pt x="27941" y="260350"/>
                    <a:pt x="26671" y="261620"/>
                    <a:pt x="25401" y="261620"/>
                  </a:cubicBezTo>
                  <a:cubicBezTo>
                    <a:pt x="22860" y="407670"/>
                    <a:pt x="16510" y="554990"/>
                    <a:pt x="10160" y="701040"/>
                  </a:cubicBezTo>
                  <a:cubicBezTo>
                    <a:pt x="3810" y="858520"/>
                    <a:pt x="13970" y="995680"/>
                    <a:pt x="12700" y="1153160"/>
                  </a:cubicBezTo>
                  <a:cubicBezTo>
                    <a:pt x="11430" y="1311910"/>
                    <a:pt x="0" y="1487170"/>
                    <a:pt x="13970" y="1644650"/>
                  </a:cubicBezTo>
                  <a:cubicBezTo>
                    <a:pt x="26670" y="1800860"/>
                    <a:pt x="41910" y="1957070"/>
                    <a:pt x="54610" y="2113280"/>
                  </a:cubicBezTo>
                  <a:lnTo>
                    <a:pt x="55880" y="2113280"/>
                  </a:lnTo>
                  <a:cubicBezTo>
                    <a:pt x="60960" y="2112010"/>
                    <a:pt x="66040" y="2112010"/>
                    <a:pt x="72390" y="2112010"/>
                  </a:cubicBezTo>
                  <a:cubicBezTo>
                    <a:pt x="80010" y="2110740"/>
                    <a:pt x="86360" y="2108200"/>
                    <a:pt x="93980" y="2108200"/>
                  </a:cubicBezTo>
                  <a:cubicBezTo>
                    <a:pt x="102870" y="2108200"/>
                    <a:pt x="111760" y="2109470"/>
                    <a:pt x="120650" y="2109470"/>
                  </a:cubicBezTo>
                  <a:cubicBezTo>
                    <a:pt x="129540" y="2109470"/>
                    <a:pt x="138430" y="2110740"/>
                    <a:pt x="146050" y="2112010"/>
                  </a:cubicBezTo>
                  <a:cubicBezTo>
                    <a:pt x="153670" y="2113280"/>
                    <a:pt x="160020" y="2113280"/>
                    <a:pt x="166370" y="2109470"/>
                  </a:cubicBezTo>
                  <a:lnTo>
                    <a:pt x="167640" y="2109470"/>
                  </a:lnTo>
                  <a:cubicBezTo>
                    <a:pt x="175260" y="2108200"/>
                    <a:pt x="182880" y="2106930"/>
                    <a:pt x="191770" y="2105660"/>
                  </a:cubicBezTo>
                  <a:cubicBezTo>
                    <a:pt x="194310" y="2105660"/>
                    <a:pt x="198120" y="2105660"/>
                    <a:pt x="199390" y="2106930"/>
                  </a:cubicBezTo>
                  <a:cubicBezTo>
                    <a:pt x="204470" y="2112010"/>
                    <a:pt x="209550" y="2110740"/>
                    <a:pt x="215900" y="2109470"/>
                  </a:cubicBezTo>
                  <a:cubicBezTo>
                    <a:pt x="222250" y="2108200"/>
                    <a:pt x="226060" y="2109470"/>
                    <a:pt x="231140" y="2112010"/>
                  </a:cubicBezTo>
                  <a:cubicBezTo>
                    <a:pt x="233680" y="2113280"/>
                    <a:pt x="236220" y="2113280"/>
                    <a:pt x="238760" y="2113280"/>
                  </a:cubicBezTo>
                  <a:lnTo>
                    <a:pt x="255270" y="2113280"/>
                  </a:lnTo>
                  <a:cubicBezTo>
                    <a:pt x="259080" y="2113280"/>
                    <a:pt x="262890" y="2115820"/>
                    <a:pt x="266700" y="2115820"/>
                  </a:cubicBezTo>
                  <a:cubicBezTo>
                    <a:pt x="271780" y="2117090"/>
                    <a:pt x="278130" y="2117090"/>
                    <a:pt x="283210" y="2117090"/>
                  </a:cubicBezTo>
                  <a:cubicBezTo>
                    <a:pt x="285750" y="2117090"/>
                    <a:pt x="288290" y="2119630"/>
                    <a:pt x="289560" y="2120900"/>
                  </a:cubicBezTo>
                  <a:cubicBezTo>
                    <a:pt x="300990" y="2124710"/>
                    <a:pt x="311150" y="2122170"/>
                    <a:pt x="322580" y="2122170"/>
                  </a:cubicBezTo>
                  <a:cubicBezTo>
                    <a:pt x="325120" y="2122170"/>
                    <a:pt x="327660" y="2119630"/>
                    <a:pt x="330200" y="2119630"/>
                  </a:cubicBezTo>
                  <a:cubicBezTo>
                    <a:pt x="339090" y="2118360"/>
                    <a:pt x="346710" y="2119630"/>
                    <a:pt x="354330" y="2123440"/>
                  </a:cubicBezTo>
                  <a:cubicBezTo>
                    <a:pt x="358140" y="2124710"/>
                    <a:pt x="363220" y="2124710"/>
                    <a:pt x="368300" y="2124710"/>
                  </a:cubicBezTo>
                  <a:lnTo>
                    <a:pt x="372110" y="2124710"/>
                  </a:lnTo>
                  <a:cubicBezTo>
                    <a:pt x="377190" y="2125981"/>
                    <a:pt x="381000" y="2128521"/>
                    <a:pt x="386080" y="2127250"/>
                  </a:cubicBezTo>
                  <a:cubicBezTo>
                    <a:pt x="392430" y="2125980"/>
                    <a:pt x="398780" y="2125980"/>
                    <a:pt x="406400" y="2124710"/>
                  </a:cubicBezTo>
                  <a:cubicBezTo>
                    <a:pt x="412750" y="2123440"/>
                    <a:pt x="419100" y="2124710"/>
                    <a:pt x="425450" y="2125981"/>
                  </a:cubicBezTo>
                  <a:cubicBezTo>
                    <a:pt x="426720" y="2125981"/>
                    <a:pt x="427990" y="2127251"/>
                    <a:pt x="429260" y="2125981"/>
                  </a:cubicBezTo>
                  <a:cubicBezTo>
                    <a:pt x="435610" y="2124710"/>
                    <a:pt x="440690" y="2122171"/>
                    <a:pt x="447040" y="2123441"/>
                  </a:cubicBezTo>
                  <a:cubicBezTo>
                    <a:pt x="452120" y="2124711"/>
                    <a:pt x="455930" y="2125981"/>
                    <a:pt x="461010" y="2127251"/>
                  </a:cubicBezTo>
                  <a:cubicBezTo>
                    <a:pt x="466090" y="2128521"/>
                    <a:pt x="469900" y="2129791"/>
                    <a:pt x="474980" y="2131061"/>
                  </a:cubicBezTo>
                  <a:cubicBezTo>
                    <a:pt x="481330" y="2132331"/>
                    <a:pt x="487680" y="2132331"/>
                    <a:pt x="492760" y="2133601"/>
                  </a:cubicBezTo>
                  <a:cubicBezTo>
                    <a:pt x="499110" y="2134871"/>
                    <a:pt x="502920" y="2139951"/>
                    <a:pt x="509270" y="2139951"/>
                  </a:cubicBezTo>
                  <a:cubicBezTo>
                    <a:pt x="515620" y="2139951"/>
                    <a:pt x="520700" y="2143761"/>
                    <a:pt x="527050" y="2146301"/>
                  </a:cubicBezTo>
                  <a:cubicBezTo>
                    <a:pt x="529590" y="2147571"/>
                    <a:pt x="532130" y="2147571"/>
                    <a:pt x="535940" y="2148841"/>
                  </a:cubicBezTo>
                  <a:cubicBezTo>
                    <a:pt x="543560" y="2150111"/>
                    <a:pt x="549910" y="2150111"/>
                    <a:pt x="557530" y="2151381"/>
                  </a:cubicBezTo>
                  <a:cubicBezTo>
                    <a:pt x="563880" y="2152651"/>
                    <a:pt x="570230" y="2155191"/>
                    <a:pt x="576580" y="2153921"/>
                  </a:cubicBezTo>
                  <a:cubicBezTo>
                    <a:pt x="586740" y="2152650"/>
                    <a:pt x="594360" y="2155191"/>
                    <a:pt x="603250" y="2157731"/>
                  </a:cubicBezTo>
                  <a:cubicBezTo>
                    <a:pt x="609600" y="2159001"/>
                    <a:pt x="614680" y="2162810"/>
                    <a:pt x="621030" y="2162810"/>
                  </a:cubicBezTo>
                  <a:cubicBezTo>
                    <a:pt x="628650" y="2164081"/>
                    <a:pt x="636270" y="2165350"/>
                    <a:pt x="641350" y="2170431"/>
                  </a:cubicBezTo>
                  <a:cubicBezTo>
                    <a:pt x="642620" y="2169160"/>
                    <a:pt x="643890" y="2169160"/>
                    <a:pt x="643890" y="2169160"/>
                  </a:cubicBezTo>
                  <a:cubicBezTo>
                    <a:pt x="647700" y="2170431"/>
                    <a:pt x="652780" y="2170431"/>
                    <a:pt x="656590" y="2171700"/>
                  </a:cubicBezTo>
                  <a:cubicBezTo>
                    <a:pt x="664210" y="2172971"/>
                    <a:pt x="670560" y="2175510"/>
                    <a:pt x="676910" y="2176780"/>
                  </a:cubicBezTo>
                  <a:cubicBezTo>
                    <a:pt x="680720" y="2178050"/>
                    <a:pt x="684530" y="2178050"/>
                    <a:pt x="687070" y="2180590"/>
                  </a:cubicBezTo>
                  <a:cubicBezTo>
                    <a:pt x="690880" y="2183130"/>
                    <a:pt x="694690" y="2184400"/>
                    <a:pt x="698500" y="2183130"/>
                  </a:cubicBezTo>
                  <a:cubicBezTo>
                    <a:pt x="702310" y="2183130"/>
                    <a:pt x="704850" y="2181860"/>
                    <a:pt x="708660" y="2183130"/>
                  </a:cubicBezTo>
                  <a:cubicBezTo>
                    <a:pt x="716280" y="2184400"/>
                    <a:pt x="722630" y="2188210"/>
                    <a:pt x="730250" y="2189480"/>
                  </a:cubicBezTo>
                  <a:cubicBezTo>
                    <a:pt x="732790" y="2190750"/>
                    <a:pt x="736600" y="2190750"/>
                    <a:pt x="740410" y="2189480"/>
                  </a:cubicBezTo>
                  <a:cubicBezTo>
                    <a:pt x="750570" y="2186940"/>
                    <a:pt x="760730" y="2186940"/>
                    <a:pt x="770890" y="2189480"/>
                  </a:cubicBezTo>
                  <a:cubicBezTo>
                    <a:pt x="777240" y="2190750"/>
                    <a:pt x="784860" y="2194560"/>
                    <a:pt x="791210" y="2192020"/>
                  </a:cubicBezTo>
                  <a:cubicBezTo>
                    <a:pt x="796290" y="2190750"/>
                    <a:pt x="800100" y="2190750"/>
                    <a:pt x="803910" y="2190750"/>
                  </a:cubicBezTo>
                  <a:cubicBezTo>
                    <a:pt x="806450" y="2190750"/>
                    <a:pt x="808990" y="2192020"/>
                    <a:pt x="810260" y="2190750"/>
                  </a:cubicBezTo>
                  <a:cubicBezTo>
                    <a:pt x="816610" y="2184400"/>
                    <a:pt x="824230" y="2186940"/>
                    <a:pt x="831850" y="2186940"/>
                  </a:cubicBezTo>
                  <a:cubicBezTo>
                    <a:pt x="836930" y="2188210"/>
                    <a:pt x="843280" y="2188210"/>
                    <a:pt x="848360" y="2185670"/>
                  </a:cubicBezTo>
                  <a:lnTo>
                    <a:pt x="850900" y="2185670"/>
                  </a:lnTo>
                  <a:cubicBezTo>
                    <a:pt x="858520" y="2185670"/>
                    <a:pt x="866140" y="2186940"/>
                    <a:pt x="873760" y="2186940"/>
                  </a:cubicBezTo>
                  <a:lnTo>
                    <a:pt x="876300" y="2186940"/>
                  </a:lnTo>
                  <a:cubicBezTo>
                    <a:pt x="881380" y="2185670"/>
                    <a:pt x="885190" y="2183130"/>
                    <a:pt x="890270" y="2181860"/>
                  </a:cubicBezTo>
                  <a:cubicBezTo>
                    <a:pt x="897890" y="2179320"/>
                    <a:pt x="905510" y="2178050"/>
                    <a:pt x="913130" y="2176780"/>
                  </a:cubicBezTo>
                  <a:cubicBezTo>
                    <a:pt x="919480" y="2175510"/>
                    <a:pt x="924560" y="2176780"/>
                    <a:pt x="930910" y="2175510"/>
                  </a:cubicBezTo>
                  <a:cubicBezTo>
                    <a:pt x="932180" y="2175510"/>
                    <a:pt x="933450" y="2175510"/>
                    <a:pt x="934720" y="2174240"/>
                  </a:cubicBezTo>
                  <a:cubicBezTo>
                    <a:pt x="938530" y="2171700"/>
                    <a:pt x="944880" y="2174240"/>
                    <a:pt x="946150" y="2169160"/>
                  </a:cubicBezTo>
                  <a:lnTo>
                    <a:pt x="947420" y="2169160"/>
                  </a:lnTo>
                  <a:cubicBezTo>
                    <a:pt x="949960" y="2169160"/>
                    <a:pt x="953770" y="2169160"/>
                    <a:pt x="956310" y="2166620"/>
                  </a:cubicBezTo>
                  <a:cubicBezTo>
                    <a:pt x="961390" y="2162810"/>
                    <a:pt x="965200" y="2164080"/>
                    <a:pt x="970280" y="2165350"/>
                  </a:cubicBezTo>
                  <a:cubicBezTo>
                    <a:pt x="976630" y="2166620"/>
                    <a:pt x="982980" y="2167890"/>
                    <a:pt x="988060" y="2166620"/>
                  </a:cubicBezTo>
                  <a:cubicBezTo>
                    <a:pt x="994410" y="2165350"/>
                    <a:pt x="1002030" y="2162810"/>
                    <a:pt x="1008380" y="2161540"/>
                  </a:cubicBezTo>
                  <a:cubicBezTo>
                    <a:pt x="1009650" y="2161540"/>
                    <a:pt x="1010920" y="2160270"/>
                    <a:pt x="1012190" y="2159000"/>
                  </a:cubicBezTo>
                  <a:cubicBezTo>
                    <a:pt x="1016000" y="2156460"/>
                    <a:pt x="1018540" y="2152650"/>
                    <a:pt x="1022350" y="2150110"/>
                  </a:cubicBezTo>
                  <a:cubicBezTo>
                    <a:pt x="1022350" y="2150110"/>
                    <a:pt x="1023620" y="2148840"/>
                    <a:pt x="1024890" y="2148840"/>
                  </a:cubicBezTo>
                  <a:cubicBezTo>
                    <a:pt x="1031240" y="2151380"/>
                    <a:pt x="1033780" y="2145030"/>
                    <a:pt x="1037590" y="2142490"/>
                  </a:cubicBezTo>
                  <a:cubicBezTo>
                    <a:pt x="1042670" y="2139950"/>
                    <a:pt x="1045210" y="2132330"/>
                    <a:pt x="1052830" y="2133600"/>
                  </a:cubicBezTo>
                  <a:lnTo>
                    <a:pt x="1054100" y="2133600"/>
                  </a:lnTo>
                  <a:cubicBezTo>
                    <a:pt x="1059180" y="2131060"/>
                    <a:pt x="1064260" y="2127250"/>
                    <a:pt x="1068070" y="2124710"/>
                  </a:cubicBezTo>
                  <a:cubicBezTo>
                    <a:pt x="1069340" y="2123440"/>
                    <a:pt x="1070610" y="2122171"/>
                    <a:pt x="1070610" y="2120900"/>
                  </a:cubicBezTo>
                  <a:cubicBezTo>
                    <a:pt x="1071880" y="2119630"/>
                    <a:pt x="1073150" y="2117090"/>
                    <a:pt x="1075690" y="2115821"/>
                  </a:cubicBezTo>
                  <a:cubicBezTo>
                    <a:pt x="1084580" y="2109471"/>
                    <a:pt x="1093470" y="2104391"/>
                    <a:pt x="1102360" y="2098041"/>
                  </a:cubicBezTo>
                  <a:cubicBezTo>
                    <a:pt x="1106170" y="2095501"/>
                    <a:pt x="1112520" y="2092961"/>
                    <a:pt x="1112520" y="2085341"/>
                  </a:cubicBezTo>
                  <a:cubicBezTo>
                    <a:pt x="1112520" y="2077721"/>
                    <a:pt x="1120140" y="2075181"/>
                    <a:pt x="1125220" y="2072641"/>
                  </a:cubicBezTo>
                  <a:cubicBezTo>
                    <a:pt x="1129030" y="2070101"/>
                    <a:pt x="1134110" y="2070101"/>
                    <a:pt x="1139190" y="2068831"/>
                  </a:cubicBezTo>
                  <a:cubicBezTo>
                    <a:pt x="1141730" y="2068831"/>
                    <a:pt x="1143000" y="2067560"/>
                    <a:pt x="1145540" y="2067560"/>
                  </a:cubicBezTo>
                  <a:cubicBezTo>
                    <a:pt x="1148080" y="2067560"/>
                    <a:pt x="1150620" y="2067560"/>
                    <a:pt x="1151890" y="2065021"/>
                  </a:cubicBezTo>
                  <a:cubicBezTo>
                    <a:pt x="1153160" y="2063750"/>
                    <a:pt x="1154430" y="2063750"/>
                    <a:pt x="1155700" y="2062481"/>
                  </a:cubicBezTo>
                  <a:cubicBezTo>
                    <a:pt x="1158240" y="2061210"/>
                    <a:pt x="1160780" y="2059941"/>
                    <a:pt x="1162050" y="2058671"/>
                  </a:cubicBezTo>
                  <a:lnTo>
                    <a:pt x="1169670" y="2058671"/>
                  </a:lnTo>
                  <a:cubicBezTo>
                    <a:pt x="1174750" y="2061210"/>
                    <a:pt x="1178560" y="2063750"/>
                    <a:pt x="1182370" y="2065021"/>
                  </a:cubicBezTo>
                  <a:cubicBezTo>
                    <a:pt x="1182370" y="2065021"/>
                    <a:pt x="1183640" y="2063750"/>
                    <a:pt x="1184910" y="2063750"/>
                  </a:cubicBezTo>
                  <a:cubicBezTo>
                    <a:pt x="1182370" y="2062480"/>
                    <a:pt x="1181100" y="2061210"/>
                    <a:pt x="1178560" y="2059940"/>
                  </a:cubicBezTo>
                  <a:cubicBezTo>
                    <a:pt x="1178560" y="2057400"/>
                    <a:pt x="1178560" y="2056130"/>
                    <a:pt x="1179830" y="2053590"/>
                  </a:cubicBezTo>
                  <a:cubicBezTo>
                    <a:pt x="1182370" y="2054860"/>
                    <a:pt x="1186180" y="2056130"/>
                    <a:pt x="1184910" y="2051050"/>
                  </a:cubicBezTo>
                  <a:lnTo>
                    <a:pt x="1186180" y="2049780"/>
                  </a:lnTo>
                  <a:cubicBezTo>
                    <a:pt x="1188720" y="2047240"/>
                    <a:pt x="1191260" y="2044700"/>
                    <a:pt x="1195070" y="2045970"/>
                  </a:cubicBezTo>
                  <a:cubicBezTo>
                    <a:pt x="1195070" y="2045970"/>
                    <a:pt x="1196340" y="2044700"/>
                    <a:pt x="1197610" y="2044700"/>
                  </a:cubicBezTo>
                  <a:lnTo>
                    <a:pt x="1205230" y="2048510"/>
                  </a:lnTo>
                  <a:cubicBezTo>
                    <a:pt x="1205230" y="2047240"/>
                    <a:pt x="1205230" y="2045970"/>
                    <a:pt x="1203960" y="2045970"/>
                  </a:cubicBezTo>
                  <a:lnTo>
                    <a:pt x="1205230" y="2045970"/>
                  </a:lnTo>
                  <a:cubicBezTo>
                    <a:pt x="1206500" y="2047240"/>
                    <a:pt x="1207770" y="2047240"/>
                    <a:pt x="1210310" y="2048510"/>
                  </a:cubicBezTo>
                  <a:cubicBezTo>
                    <a:pt x="1210310" y="2045970"/>
                    <a:pt x="1216660" y="2042160"/>
                    <a:pt x="1217930" y="2043430"/>
                  </a:cubicBezTo>
                  <a:lnTo>
                    <a:pt x="1219200" y="2043430"/>
                  </a:lnTo>
                  <a:cubicBezTo>
                    <a:pt x="1220470" y="2047240"/>
                    <a:pt x="1223010" y="2049780"/>
                    <a:pt x="1224280" y="2053590"/>
                  </a:cubicBezTo>
                  <a:cubicBezTo>
                    <a:pt x="1226820" y="2052320"/>
                    <a:pt x="1229360" y="2049780"/>
                    <a:pt x="1231900" y="2048510"/>
                  </a:cubicBezTo>
                  <a:cubicBezTo>
                    <a:pt x="1233170" y="2051050"/>
                    <a:pt x="1233170" y="2053590"/>
                    <a:pt x="1234440" y="2057400"/>
                  </a:cubicBezTo>
                  <a:cubicBezTo>
                    <a:pt x="1236980" y="2054860"/>
                    <a:pt x="1238250" y="2053590"/>
                    <a:pt x="1238250" y="2052321"/>
                  </a:cubicBezTo>
                  <a:cubicBezTo>
                    <a:pt x="1242060" y="2053591"/>
                    <a:pt x="1245870" y="2053591"/>
                    <a:pt x="1248410" y="2054860"/>
                  </a:cubicBezTo>
                  <a:cubicBezTo>
                    <a:pt x="1252220" y="2057400"/>
                    <a:pt x="1256030" y="2057400"/>
                    <a:pt x="1259840" y="2056131"/>
                  </a:cubicBezTo>
                  <a:cubicBezTo>
                    <a:pt x="1262380" y="2054860"/>
                    <a:pt x="1263650" y="2053591"/>
                    <a:pt x="1266190" y="2052321"/>
                  </a:cubicBezTo>
                  <a:cubicBezTo>
                    <a:pt x="1267460" y="2054860"/>
                    <a:pt x="1268730" y="2056131"/>
                    <a:pt x="1271270" y="2057400"/>
                  </a:cubicBezTo>
                  <a:cubicBezTo>
                    <a:pt x="1270000" y="2057400"/>
                    <a:pt x="1268730" y="2058671"/>
                    <a:pt x="1267460" y="2058671"/>
                  </a:cubicBezTo>
                  <a:cubicBezTo>
                    <a:pt x="1264920" y="2059941"/>
                    <a:pt x="1263650" y="2061210"/>
                    <a:pt x="1262380" y="2063750"/>
                  </a:cubicBezTo>
                  <a:cubicBezTo>
                    <a:pt x="1261110" y="2066290"/>
                    <a:pt x="1261110" y="2068830"/>
                    <a:pt x="1258570" y="2070100"/>
                  </a:cubicBezTo>
                  <a:cubicBezTo>
                    <a:pt x="1256030" y="2071371"/>
                    <a:pt x="1256030" y="2068830"/>
                    <a:pt x="1253490" y="2068830"/>
                  </a:cubicBezTo>
                  <a:cubicBezTo>
                    <a:pt x="1256030" y="2067560"/>
                    <a:pt x="1257300" y="2067560"/>
                    <a:pt x="1258570" y="2067560"/>
                  </a:cubicBezTo>
                  <a:lnTo>
                    <a:pt x="1258570" y="2065020"/>
                  </a:lnTo>
                  <a:cubicBezTo>
                    <a:pt x="1250950" y="2067560"/>
                    <a:pt x="1243330" y="2063750"/>
                    <a:pt x="1234440" y="2065020"/>
                  </a:cubicBezTo>
                  <a:cubicBezTo>
                    <a:pt x="1239520" y="2067560"/>
                    <a:pt x="1244600" y="2068830"/>
                    <a:pt x="1249680" y="2070100"/>
                  </a:cubicBezTo>
                  <a:lnTo>
                    <a:pt x="1247140" y="2072640"/>
                  </a:lnTo>
                  <a:cubicBezTo>
                    <a:pt x="1249680" y="2073910"/>
                    <a:pt x="1252220" y="2073910"/>
                    <a:pt x="1254760" y="2073910"/>
                  </a:cubicBezTo>
                  <a:lnTo>
                    <a:pt x="1254760" y="2075180"/>
                  </a:lnTo>
                  <a:cubicBezTo>
                    <a:pt x="1252220" y="2075180"/>
                    <a:pt x="1250950" y="2076450"/>
                    <a:pt x="1248410" y="2076450"/>
                  </a:cubicBezTo>
                  <a:lnTo>
                    <a:pt x="1248410" y="2077721"/>
                  </a:lnTo>
                  <a:lnTo>
                    <a:pt x="1259840" y="2077721"/>
                  </a:lnTo>
                  <a:cubicBezTo>
                    <a:pt x="1262380" y="2071371"/>
                    <a:pt x="1270000" y="2073910"/>
                    <a:pt x="1273810" y="2070100"/>
                  </a:cubicBezTo>
                  <a:lnTo>
                    <a:pt x="1276350" y="2070100"/>
                  </a:lnTo>
                  <a:lnTo>
                    <a:pt x="1272540" y="2073910"/>
                  </a:lnTo>
                  <a:cubicBezTo>
                    <a:pt x="1273810" y="2075181"/>
                    <a:pt x="1275080" y="2075181"/>
                    <a:pt x="1276350" y="2076450"/>
                  </a:cubicBezTo>
                  <a:cubicBezTo>
                    <a:pt x="1277620" y="2077720"/>
                    <a:pt x="1278890" y="2077721"/>
                    <a:pt x="1280160" y="2078990"/>
                  </a:cubicBezTo>
                  <a:cubicBezTo>
                    <a:pt x="1282700" y="2077720"/>
                    <a:pt x="1283970" y="2077720"/>
                    <a:pt x="1286510" y="2076450"/>
                  </a:cubicBezTo>
                  <a:cubicBezTo>
                    <a:pt x="1285240" y="2078990"/>
                    <a:pt x="1285240" y="2080260"/>
                    <a:pt x="1285240" y="2081530"/>
                  </a:cubicBezTo>
                  <a:lnTo>
                    <a:pt x="1291590" y="2081530"/>
                  </a:lnTo>
                  <a:lnTo>
                    <a:pt x="1291590" y="2077720"/>
                  </a:lnTo>
                  <a:cubicBezTo>
                    <a:pt x="1291590" y="2073910"/>
                    <a:pt x="1294130" y="2073910"/>
                    <a:pt x="1296670" y="2075180"/>
                  </a:cubicBezTo>
                  <a:cubicBezTo>
                    <a:pt x="1300480" y="2077720"/>
                    <a:pt x="1303020" y="2076450"/>
                    <a:pt x="1306830" y="2075180"/>
                  </a:cubicBezTo>
                  <a:cubicBezTo>
                    <a:pt x="1310640" y="2075180"/>
                    <a:pt x="1313180" y="2072640"/>
                    <a:pt x="1314450" y="2068830"/>
                  </a:cubicBezTo>
                  <a:lnTo>
                    <a:pt x="1309370" y="2068830"/>
                  </a:lnTo>
                  <a:cubicBezTo>
                    <a:pt x="1309370" y="2067560"/>
                    <a:pt x="1310640" y="2066290"/>
                    <a:pt x="1310640" y="2065020"/>
                  </a:cubicBezTo>
                  <a:lnTo>
                    <a:pt x="1310640" y="2059940"/>
                  </a:lnTo>
                  <a:lnTo>
                    <a:pt x="1311910" y="2059940"/>
                  </a:lnTo>
                  <a:cubicBezTo>
                    <a:pt x="1311910" y="2062480"/>
                    <a:pt x="1313180" y="2063750"/>
                    <a:pt x="1313180" y="2066290"/>
                  </a:cubicBezTo>
                  <a:cubicBezTo>
                    <a:pt x="1315720" y="2065020"/>
                    <a:pt x="1319530" y="2065020"/>
                    <a:pt x="1323340" y="2063750"/>
                  </a:cubicBezTo>
                  <a:lnTo>
                    <a:pt x="1323340" y="2067560"/>
                  </a:lnTo>
                  <a:cubicBezTo>
                    <a:pt x="1327150" y="2068831"/>
                    <a:pt x="1330960" y="2071371"/>
                    <a:pt x="1333500" y="2076450"/>
                  </a:cubicBezTo>
                  <a:cubicBezTo>
                    <a:pt x="1333500" y="2076450"/>
                    <a:pt x="1334770" y="2077721"/>
                    <a:pt x="1334770" y="2076450"/>
                  </a:cubicBezTo>
                  <a:lnTo>
                    <a:pt x="1346200" y="2072640"/>
                  </a:lnTo>
                  <a:cubicBezTo>
                    <a:pt x="1351280" y="2071370"/>
                    <a:pt x="1355090" y="2070100"/>
                    <a:pt x="1360170" y="2068830"/>
                  </a:cubicBezTo>
                  <a:cubicBezTo>
                    <a:pt x="1362710" y="2068830"/>
                    <a:pt x="1363980" y="2071370"/>
                    <a:pt x="1367790" y="2073910"/>
                  </a:cubicBezTo>
                  <a:cubicBezTo>
                    <a:pt x="1371600" y="2073910"/>
                    <a:pt x="1384300" y="2076450"/>
                    <a:pt x="1389380" y="2080260"/>
                  </a:cubicBezTo>
                  <a:cubicBezTo>
                    <a:pt x="1390650" y="2081530"/>
                    <a:pt x="1393190" y="2080260"/>
                    <a:pt x="1394460" y="2080260"/>
                  </a:cubicBezTo>
                  <a:cubicBezTo>
                    <a:pt x="1398270" y="2078990"/>
                    <a:pt x="1402080" y="2078990"/>
                    <a:pt x="1405890" y="2077720"/>
                  </a:cubicBezTo>
                  <a:lnTo>
                    <a:pt x="1407160" y="2078990"/>
                  </a:lnTo>
                  <a:cubicBezTo>
                    <a:pt x="1408430" y="2081530"/>
                    <a:pt x="1408430" y="2084070"/>
                    <a:pt x="1408430" y="2086610"/>
                  </a:cubicBezTo>
                  <a:cubicBezTo>
                    <a:pt x="1412240" y="2090421"/>
                    <a:pt x="1416050" y="2094231"/>
                    <a:pt x="1421130" y="2087881"/>
                  </a:cubicBezTo>
                  <a:cubicBezTo>
                    <a:pt x="1421130" y="2089151"/>
                    <a:pt x="1419860" y="2090421"/>
                    <a:pt x="1419860" y="2091691"/>
                  </a:cubicBezTo>
                  <a:cubicBezTo>
                    <a:pt x="1421130" y="2091691"/>
                    <a:pt x="1421130" y="2092961"/>
                    <a:pt x="1422400" y="2092961"/>
                  </a:cubicBezTo>
                  <a:cubicBezTo>
                    <a:pt x="1424940" y="2094231"/>
                    <a:pt x="1432560" y="2095501"/>
                    <a:pt x="1433830" y="2092961"/>
                  </a:cubicBezTo>
                  <a:cubicBezTo>
                    <a:pt x="1435100" y="2089151"/>
                    <a:pt x="1437640" y="2090421"/>
                    <a:pt x="1438910" y="2090421"/>
                  </a:cubicBezTo>
                  <a:cubicBezTo>
                    <a:pt x="1440180" y="2091691"/>
                    <a:pt x="1440180" y="2094231"/>
                    <a:pt x="1441450" y="2096771"/>
                  </a:cubicBezTo>
                  <a:lnTo>
                    <a:pt x="1441450" y="2087881"/>
                  </a:lnTo>
                  <a:cubicBezTo>
                    <a:pt x="1443990" y="2090421"/>
                    <a:pt x="1445260" y="2091691"/>
                    <a:pt x="1446530" y="2094231"/>
                  </a:cubicBezTo>
                  <a:cubicBezTo>
                    <a:pt x="1447800" y="2095501"/>
                    <a:pt x="1447800" y="2096771"/>
                    <a:pt x="1447800" y="2098041"/>
                  </a:cubicBezTo>
                  <a:cubicBezTo>
                    <a:pt x="1446530" y="2098041"/>
                    <a:pt x="1445260" y="2098041"/>
                    <a:pt x="1443990" y="2099311"/>
                  </a:cubicBezTo>
                  <a:lnTo>
                    <a:pt x="1440180" y="2099311"/>
                  </a:lnTo>
                  <a:cubicBezTo>
                    <a:pt x="1443990" y="2101851"/>
                    <a:pt x="1442720" y="2108201"/>
                    <a:pt x="1447800" y="2105661"/>
                  </a:cubicBezTo>
                  <a:cubicBezTo>
                    <a:pt x="1449070" y="2104391"/>
                    <a:pt x="1450340" y="2101851"/>
                    <a:pt x="1451610" y="2100581"/>
                  </a:cubicBezTo>
                  <a:cubicBezTo>
                    <a:pt x="1451610" y="2101851"/>
                    <a:pt x="1452880" y="2104391"/>
                    <a:pt x="1452880" y="2105661"/>
                  </a:cubicBezTo>
                  <a:cubicBezTo>
                    <a:pt x="1454150" y="2105661"/>
                    <a:pt x="1455420" y="2105661"/>
                    <a:pt x="1456690" y="2106931"/>
                  </a:cubicBezTo>
                  <a:cubicBezTo>
                    <a:pt x="1459230" y="2110741"/>
                    <a:pt x="1463040" y="2109471"/>
                    <a:pt x="1466850" y="2110741"/>
                  </a:cubicBezTo>
                  <a:cubicBezTo>
                    <a:pt x="1469390" y="2110741"/>
                    <a:pt x="1470660" y="2113281"/>
                    <a:pt x="1471930" y="2114551"/>
                  </a:cubicBezTo>
                  <a:cubicBezTo>
                    <a:pt x="1473200" y="2117091"/>
                    <a:pt x="1474470" y="2119631"/>
                    <a:pt x="1478280" y="2119631"/>
                  </a:cubicBezTo>
                  <a:cubicBezTo>
                    <a:pt x="1480820" y="2119631"/>
                    <a:pt x="1483360" y="2122171"/>
                    <a:pt x="1485900" y="2124711"/>
                  </a:cubicBezTo>
                  <a:cubicBezTo>
                    <a:pt x="1489710" y="2127251"/>
                    <a:pt x="1493520" y="2132331"/>
                    <a:pt x="1497330" y="2134871"/>
                  </a:cubicBezTo>
                  <a:cubicBezTo>
                    <a:pt x="1503680" y="2138681"/>
                    <a:pt x="1510030" y="2143761"/>
                    <a:pt x="1517650" y="2142491"/>
                  </a:cubicBezTo>
                  <a:cubicBezTo>
                    <a:pt x="1521460" y="2142491"/>
                    <a:pt x="1525270" y="2145031"/>
                    <a:pt x="1529080" y="2145031"/>
                  </a:cubicBezTo>
                  <a:cubicBezTo>
                    <a:pt x="1532890" y="2145031"/>
                    <a:pt x="1537970" y="2145031"/>
                    <a:pt x="1543050" y="2143761"/>
                  </a:cubicBezTo>
                  <a:cubicBezTo>
                    <a:pt x="1543050" y="2147571"/>
                    <a:pt x="1543050" y="2148841"/>
                    <a:pt x="1546860" y="2148841"/>
                  </a:cubicBezTo>
                  <a:cubicBezTo>
                    <a:pt x="1549400" y="2148841"/>
                    <a:pt x="1551940" y="2148841"/>
                    <a:pt x="1554480" y="2150111"/>
                  </a:cubicBezTo>
                  <a:cubicBezTo>
                    <a:pt x="1562100" y="2150111"/>
                    <a:pt x="1568450" y="2153921"/>
                    <a:pt x="1576070" y="2152651"/>
                  </a:cubicBezTo>
                  <a:cubicBezTo>
                    <a:pt x="1578610" y="2152651"/>
                    <a:pt x="1581150" y="2153921"/>
                    <a:pt x="1583690" y="2155191"/>
                  </a:cubicBezTo>
                  <a:cubicBezTo>
                    <a:pt x="1591310" y="2157731"/>
                    <a:pt x="1596390" y="2164081"/>
                    <a:pt x="1605280" y="2162811"/>
                  </a:cubicBezTo>
                  <a:cubicBezTo>
                    <a:pt x="1606550" y="2162811"/>
                    <a:pt x="1609090" y="2162811"/>
                    <a:pt x="1610360" y="2164081"/>
                  </a:cubicBezTo>
                  <a:cubicBezTo>
                    <a:pt x="1612900" y="2166621"/>
                    <a:pt x="1614170" y="2165351"/>
                    <a:pt x="1615440" y="2164081"/>
                  </a:cubicBezTo>
                  <a:cubicBezTo>
                    <a:pt x="1617980" y="2162811"/>
                    <a:pt x="1620520" y="2161541"/>
                    <a:pt x="1621790" y="2162811"/>
                  </a:cubicBezTo>
                  <a:cubicBezTo>
                    <a:pt x="1626870" y="2164081"/>
                    <a:pt x="1633220" y="2165351"/>
                    <a:pt x="1638300" y="2166621"/>
                  </a:cubicBezTo>
                  <a:lnTo>
                    <a:pt x="1643380" y="2166621"/>
                  </a:lnTo>
                  <a:cubicBezTo>
                    <a:pt x="1647190" y="2165351"/>
                    <a:pt x="1652270" y="2164081"/>
                    <a:pt x="1656080" y="2164081"/>
                  </a:cubicBezTo>
                  <a:cubicBezTo>
                    <a:pt x="1662430" y="2162811"/>
                    <a:pt x="1668780" y="2162811"/>
                    <a:pt x="1675130" y="2162811"/>
                  </a:cubicBezTo>
                  <a:lnTo>
                    <a:pt x="1677670" y="2162811"/>
                  </a:lnTo>
                  <a:cubicBezTo>
                    <a:pt x="1686560" y="2160271"/>
                    <a:pt x="1696720" y="2157731"/>
                    <a:pt x="1705610" y="2155191"/>
                  </a:cubicBezTo>
                  <a:cubicBezTo>
                    <a:pt x="1711960" y="2153921"/>
                    <a:pt x="1718310" y="2152651"/>
                    <a:pt x="1725930" y="2151381"/>
                  </a:cubicBezTo>
                  <a:cubicBezTo>
                    <a:pt x="1733550" y="2150111"/>
                    <a:pt x="1739900" y="2147571"/>
                    <a:pt x="1747520" y="2146301"/>
                  </a:cubicBezTo>
                  <a:cubicBezTo>
                    <a:pt x="1750060" y="2146301"/>
                    <a:pt x="1752600" y="2146301"/>
                    <a:pt x="1756410" y="2145031"/>
                  </a:cubicBezTo>
                  <a:cubicBezTo>
                    <a:pt x="1766570" y="2143761"/>
                    <a:pt x="1776730" y="2139951"/>
                    <a:pt x="1786889" y="2145031"/>
                  </a:cubicBezTo>
                  <a:lnTo>
                    <a:pt x="1802129" y="2148841"/>
                  </a:lnTo>
                  <a:cubicBezTo>
                    <a:pt x="1808479" y="2150111"/>
                    <a:pt x="1813559" y="2153921"/>
                    <a:pt x="1819909" y="2153921"/>
                  </a:cubicBezTo>
                  <a:cubicBezTo>
                    <a:pt x="1821179" y="2153921"/>
                    <a:pt x="1823719" y="2155191"/>
                    <a:pt x="1824989" y="2155191"/>
                  </a:cubicBezTo>
                  <a:cubicBezTo>
                    <a:pt x="1832609" y="2157731"/>
                    <a:pt x="1838959" y="2164081"/>
                    <a:pt x="1847849" y="2161541"/>
                  </a:cubicBezTo>
                  <a:cubicBezTo>
                    <a:pt x="1851659" y="2160271"/>
                    <a:pt x="1858009" y="2162811"/>
                    <a:pt x="1861819" y="2164081"/>
                  </a:cubicBezTo>
                  <a:cubicBezTo>
                    <a:pt x="1865629" y="2165351"/>
                    <a:pt x="1869439" y="2165351"/>
                    <a:pt x="1873249" y="2166621"/>
                  </a:cubicBezTo>
                  <a:lnTo>
                    <a:pt x="1873249" y="2169161"/>
                  </a:lnTo>
                  <a:cubicBezTo>
                    <a:pt x="1880869" y="2169161"/>
                    <a:pt x="1888489" y="2170431"/>
                    <a:pt x="1896109" y="2166621"/>
                  </a:cubicBezTo>
                  <a:cubicBezTo>
                    <a:pt x="1898649" y="2165351"/>
                    <a:pt x="1899919" y="2164081"/>
                    <a:pt x="1902459" y="2164081"/>
                  </a:cubicBezTo>
                  <a:cubicBezTo>
                    <a:pt x="1907539" y="2162811"/>
                    <a:pt x="1913889" y="2162811"/>
                    <a:pt x="1918969" y="2165351"/>
                  </a:cubicBezTo>
                  <a:cubicBezTo>
                    <a:pt x="1922779" y="2166621"/>
                    <a:pt x="1929129" y="2165351"/>
                    <a:pt x="1932939" y="2162811"/>
                  </a:cubicBezTo>
                  <a:cubicBezTo>
                    <a:pt x="1938019" y="2160271"/>
                    <a:pt x="1944369" y="2161541"/>
                    <a:pt x="1949450" y="2161541"/>
                  </a:cubicBezTo>
                  <a:cubicBezTo>
                    <a:pt x="1954530" y="2161541"/>
                    <a:pt x="1958339" y="2162811"/>
                    <a:pt x="1963420" y="2161541"/>
                  </a:cubicBezTo>
                  <a:cubicBezTo>
                    <a:pt x="1974850" y="2160271"/>
                    <a:pt x="1985010" y="2156461"/>
                    <a:pt x="1997710" y="2157731"/>
                  </a:cubicBezTo>
                  <a:cubicBezTo>
                    <a:pt x="2002789" y="2157731"/>
                    <a:pt x="2007870" y="2159001"/>
                    <a:pt x="2012950" y="2157731"/>
                  </a:cubicBezTo>
                  <a:cubicBezTo>
                    <a:pt x="2023110" y="2156461"/>
                    <a:pt x="2030729" y="2160271"/>
                    <a:pt x="2038350" y="2165351"/>
                  </a:cubicBezTo>
                  <a:cubicBezTo>
                    <a:pt x="2044700" y="2170431"/>
                    <a:pt x="2052320" y="2174241"/>
                    <a:pt x="2059939" y="2178051"/>
                  </a:cubicBezTo>
                  <a:cubicBezTo>
                    <a:pt x="2065019" y="2180591"/>
                    <a:pt x="2072639" y="2175511"/>
                    <a:pt x="2072639" y="2169161"/>
                  </a:cubicBezTo>
                  <a:lnTo>
                    <a:pt x="2072639" y="2157731"/>
                  </a:lnTo>
                  <a:cubicBezTo>
                    <a:pt x="2072639" y="2124711"/>
                    <a:pt x="2072639" y="2092961"/>
                    <a:pt x="2073910" y="2059941"/>
                  </a:cubicBezTo>
                  <a:cubicBezTo>
                    <a:pt x="2073910" y="2037081"/>
                    <a:pt x="2075180" y="2014221"/>
                    <a:pt x="2075180" y="1990091"/>
                  </a:cubicBezTo>
                  <a:cubicBezTo>
                    <a:pt x="2075180" y="1964691"/>
                    <a:pt x="2073910" y="447041"/>
                    <a:pt x="2073910" y="421641"/>
                  </a:cubicBezTo>
                  <a:cubicBezTo>
                    <a:pt x="2081530" y="410211"/>
                    <a:pt x="2078989" y="401321"/>
                    <a:pt x="2085339" y="394971"/>
                  </a:cubicBezTo>
                  <a:close/>
                  <a:moveTo>
                    <a:pt x="1263650" y="2052320"/>
                  </a:moveTo>
                  <a:cubicBezTo>
                    <a:pt x="1266190" y="2045970"/>
                    <a:pt x="1271270" y="2047240"/>
                    <a:pt x="1275080" y="2048510"/>
                  </a:cubicBezTo>
                  <a:cubicBezTo>
                    <a:pt x="1272540" y="2053590"/>
                    <a:pt x="1267460" y="2051050"/>
                    <a:pt x="1263650" y="2052320"/>
                  </a:cubicBezTo>
                  <a:close/>
                  <a:moveTo>
                    <a:pt x="1275080" y="2058670"/>
                  </a:moveTo>
                  <a:cubicBezTo>
                    <a:pt x="1276350" y="2056130"/>
                    <a:pt x="1276350" y="2052320"/>
                    <a:pt x="1280160" y="2052320"/>
                  </a:cubicBezTo>
                  <a:cubicBezTo>
                    <a:pt x="1281430" y="2052320"/>
                    <a:pt x="1283970" y="2053590"/>
                    <a:pt x="1285240" y="2053590"/>
                  </a:cubicBezTo>
                  <a:cubicBezTo>
                    <a:pt x="1283970" y="2056130"/>
                    <a:pt x="1282700" y="2057400"/>
                    <a:pt x="1281430" y="2059940"/>
                  </a:cubicBezTo>
                  <a:cubicBezTo>
                    <a:pt x="1280160" y="2059940"/>
                    <a:pt x="1277620" y="2059940"/>
                    <a:pt x="1275080" y="2058670"/>
                  </a:cubicBezTo>
                  <a:close/>
                  <a:moveTo>
                    <a:pt x="1280160" y="2071370"/>
                  </a:moveTo>
                  <a:cubicBezTo>
                    <a:pt x="1282700" y="2070100"/>
                    <a:pt x="1283970" y="2067560"/>
                    <a:pt x="1286510" y="2066290"/>
                  </a:cubicBezTo>
                  <a:cubicBezTo>
                    <a:pt x="1287780" y="2066290"/>
                    <a:pt x="1289050" y="2067560"/>
                    <a:pt x="1290320" y="2067560"/>
                  </a:cubicBezTo>
                  <a:cubicBezTo>
                    <a:pt x="1290320" y="2072640"/>
                    <a:pt x="1285240" y="2073910"/>
                    <a:pt x="1280160" y="2071370"/>
                  </a:cubicBezTo>
                  <a:close/>
                  <a:moveTo>
                    <a:pt x="1285240" y="2030730"/>
                  </a:moveTo>
                  <a:cubicBezTo>
                    <a:pt x="1286510" y="2032000"/>
                    <a:pt x="1286510" y="2033270"/>
                    <a:pt x="1289050" y="2034540"/>
                  </a:cubicBezTo>
                  <a:lnTo>
                    <a:pt x="1277620" y="2034540"/>
                  </a:lnTo>
                  <a:cubicBezTo>
                    <a:pt x="1277620" y="2033270"/>
                    <a:pt x="1277620" y="2032000"/>
                    <a:pt x="1278890" y="2030730"/>
                  </a:cubicBezTo>
                  <a:cubicBezTo>
                    <a:pt x="1283970" y="2030730"/>
                    <a:pt x="1285240" y="2030730"/>
                    <a:pt x="1285240" y="2025650"/>
                  </a:cubicBezTo>
                  <a:cubicBezTo>
                    <a:pt x="1289050" y="2026920"/>
                    <a:pt x="1294130" y="2023110"/>
                    <a:pt x="1295400" y="2029460"/>
                  </a:cubicBezTo>
                  <a:cubicBezTo>
                    <a:pt x="1291590" y="2030730"/>
                    <a:pt x="1289050" y="2030730"/>
                    <a:pt x="1285240" y="2030730"/>
                  </a:cubicBezTo>
                  <a:close/>
                </a:path>
              </a:pathLst>
            </a:custGeom>
            <a:blipFill>
              <a:blip r:embed="rId4"/>
              <a:stretch>
                <a:fillRect l="-29042" t="0" r="-29042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504" y="961347"/>
            <a:ext cx="10610346" cy="82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DEAKIN UNIVERSITY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774413" y="739608"/>
            <a:ext cx="13921241" cy="10211437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1765" t="0" r="-1176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888664" y="751524"/>
            <a:ext cx="1183408" cy="1183408"/>
          </a:xfrm>
          <a:custGeom>
            <a:avLst/>
            <a:gdLst/>
            <a:ahLst/>
            <a:cxnLst/>
            <a:rect r="r" b="b" t="t" l="l"/>
            <a:pathLst>
              <a:path h="1183408" w="1183408">
                <a:moveTo>
                  <a:pt x="0" y="0"/>
                </a:moveTo>
                <a:lnTo>
                  <a:pt x="1183408" y="0"/>
                </a:lnTo>
                <a:lnTo>
                  <a:pt x="1183408" y="1183409"/>
                </a:lnTo>
                <a:lnTo>
                  <a:pt x="0" y="1183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4076" y="2248643"/>
            <a:ext cx="1566214" cy="1522360"/>
          </a:xfrm>
          <a:custGeom>
            <a:avLst/>
            <a:gdLst/>
            <a:ahLst/>
            <a:cxnLst/>
            <a:rect r="r" b="b" t="t" l="l"/>
            <a:pathLst>
              <a:path h="1522360" w="1566214">
                <a:moveTo>
                  <a:pt x="0" y="0"/>
                </a:moveTo>
                <a:lnTo>
                  <a:pt x="1566214" y="0"/>
                </a:lnTo>
                <a:lnTo>
                  <a:pt x="1566214" y="1522360"/>
                </a:lnTo>
                <a:lnTo>
                  <a:pt x="0" y="1522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6896" y="8259734"/>
            <a:ext cx="1600574" cy="1600574"/>
          </a:xfrm>
          <a:custGeom>
            <a:avLst/>
            <a:gdLst/>
            <a:ahLst/>
            <a:cxnLst/>
            <a:rect r="r" b="b" t="t" l="l"/>
            <a:pathLst>
              <a:path h="1600574" w="1600574">
                <a:moveTo>
                  <a:pt x="0" y="0"/>
                </a:moveTo>
                <a:lnTo>
                  <a:pt x="1600574" y="0"/>
                </a:lnTo>
                <a:lnTo>
                  <a:pt x="1600574" y="1600574"/>
                </a:lnTo>
                <a:lnTo>
                  <a:pt x="0" y="1600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03752" y="4237728"/>
            <a:ext cx="1686863" cy="1686863"/>
          </a:xfrm>
          <a:custGeom>
            <a:avLst/>
            <a:gdLst/>
            <a:ahLst/>
            <a:cxnLst/>
            <a:rect r="r" b="b" t="t" l="l"/>
            <a:pathLst>
              <a:path h="1686863" w="1686863">
                <a:moveTo>
                  <a:pt x="0" y="0"/>
                </a:moveTo>
                <a:lnTo>
                  <a:pt x="1686863" y="0"/>
                </a:lnTo>
                <a:lnTo>
                  <a:pt x="1686863" y="1686864"/>
                </a:lnTo>
                <a:lnTo>
                  <a:pt x="0" y="16868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62858" y="6945051"/>
            <a:ext cx="1968651" cy="482304"/>
          </a:xfrm>
          <a:custGeom>
            <a:avLst/>
            <a:gdLst/>
            <a:ahLst/>
            <a:cxnLst/>
            <a:rect r="r" b="b" t="t" l="l"/>
            <a:pathLst>
              <a:path h="482304" w="1968651">
                <a:moveTo>
                  <a:pt x="0" y="0"/>
                </a:moveTo>
                <a:lnTo>
                  <a:pt x="1968650" y="0"/>
                </a:lnTo>
                <a:lnTo>
                  <a:pt x="1968650" y="482304"/>
                </a:lnTo>
                <a:lnTo>
                  <a:pt x="0" y="482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55319" r="0" b="-152857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235951" y="2652797"/>
            <a:ext cx="6158282" cy="357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2"/>
              </a:rPr>
              <a:t>Crumpet summer marketing and sales strategy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35951" y="2219580"/>
            <a:ext cx="5063039" cy="413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79"/>
              </a:lnSpc>
            </a:pPr>
            <a:r>
              <a:rPr lang="en-US" sz="2413">
                <a:solidFill>
                  <a:srgbClr val="F58220"/>
                </a:solidFill>
                <a:latin typeface="TT Norms Heavy"/>
              </a:rPr>
              <a:t>CRUMPETORIUM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44162" y="4836983"/>
            <a:ext cx="5628080" cy="108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Boost online sales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Improve brand awareness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Increase customer base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44162" y="4071699"/>
            <a:ext cx="5310612" cy="413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79"/>
              </a:lnSpc>
            </a:pPr>
            <a:r>
              <a:rPr lang="en-US" sz="2413">
                <a:solidFill>
                  <a:srgbClr val="F58220"/>
                </a:solidFill>
                <a:latin typeface="TT Norms Heavy"/>
              </a:rPr>
              <a:t>GRUMPY PANDA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44162" y="5994109"/>
            <a:ext cx="4827218" cy="413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79"/>
              </a:lnSpc>
            </a:pPr>
            <a:r>
              <a:rPr lang="en-US" sz="2413">
                <a:solidFill>
                  <a:srgbClr val="F58220"/>
                </a:solidFill>
                <a:latin typeface="TT Norms Heavy"/>
              </a:rPr>
              <a:t>CONDIMENTUM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44162" y="7939187"/>
            <a:ext cx="4827218" cy="413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79"/>
              </a:lnSpc>
            </a:pPr>
            <a:r>
              <a:rPr lang="en-US" sz="2413">
                <a:solidFill>
                  <a:srgbClr val="F58220"/>
                </a:solidFill>
                <a:latin typeface="TT Norms Heavy"/>
              </a:rPr>
              <a:t>PREPKING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235951" y="2962198"/>
            <a:ext cx="6538462" cy="108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Social media and marketing expertise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Customer personas and target audience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Differentiation ideas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35951" y="4504026"/>
            <a:ext cx="6158282" cy="357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2"/>
              </a:rPr>
              <a:t>Creating a business plan and strategy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52373" y="6759394"/>
            <a:ext cx="5628080" cy="108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Key import and exporters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Freight and logistics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Competitor analysis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44162" y="6426437"/>
            <a:ext cx="6158282" cy="357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2"/>
              </a:rPr>
              <a:t>Competitor analysis for mustard as an ingredient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260583" y="8704472"/>
            <a:ext cx="5628080" cy="1080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Utilising influencers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Top down approach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Consumer base approach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252373" y="8371514"/>
            <a:ext cx="6158282" cy="357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2"/>
              </a:rPr>
              <a:t>B2B development and growth strategy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504" y="961347"/>
            <a:ext cx="10610346" cy="82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MARKET INSIGHTS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67504" y="2025126"/>
            <a:ext cx="2294506" cy="568021"/>
          </a:xfrm>
          <a:custGeom>
            <a:avLst/>
            <a:gdLst/>
            <a:ahLst/>
            <a:cxnLst/>
            <a:rect r="r" b="b" t="t" l="l"/>
            <a:pathLst>
              <a:path h="568021" w="2294506">
                <a:moveTo>
                  <a:pt x="0" y="0"/>
                </a:moveTo>
                <a:lnTo>
                  <a:pt x="2294506" y="0"/>
                </a:lnTo>
                <a:lnTo>
                  <a:pt x="2294506" y="568021"/>
                </a:lnTo>
                <a:lnTo>
                  <a:pt x="0" y="568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73849" y="2745670"/>
            <a:ext cx="2014454" cy="1314044"/>
          </a:xfrm>
          <a:custGeom>
            <a:avLst/>
            <a:gdLst/>
            <a:ahLst/>
            <a:cxnLst/>
            <a:rect r="r" b="b" t="t" l="l"/>
            <a:pathLst>
              <a:path h="1314044" w="2014454">
                <a:moveTo>
                  <a:pt x="0" y="0"/>
                </a:moveTo>
                <a:lnTo>
                  <a:pt x="2014454" y="0"/>
                </a:lnTo>
                <a:lnTo>
                  <a:pt x="2014454" y="1314044"/>
                </a:lnTo>
                <a:lnTo>
                  <a:pt x="0" y="131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830" t="-72260" r="-30978" b="-7273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7929" y="5845326"/>
            <a:ext cx="2861043" cy="833061"/>
          </a:xfrm>
          <a:custGeom>
            <a:avLst/>
            <a:gdLst/>
            <a:ahLst/>
            <a:cxnLst/>
            <a:rect r="r" b="b" t="t" l="l"/>
            <a:pathLst>
              <a:path h="833061" w="2861043">
                <a:moveTo>
                  <a:pt x="0" y="0"/>
                </a:moveTo>
                <a:lnTo>
                  <a:pt x="2861042" y="0"/>
                </a:lnTo>
                <a:lnTo>
                  <a:pt x="2861042" y="833061"/>
                </a:lnTo>
                <a:lnTo>
                  <a:pt x="0" y="833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2969" r="0" b="-12046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46461" y="4498262"/>
            <a:ext cx="1841375" cy="1271426"/>
          </a:xfrm>
          <a:custGeom>
            <a:avLst/>
            <a:gdLst/>
            <a:ahLst/>
            <a:cxnLst/>
            <a:rect r="r" b="b" t="t" l="l"/>
            <a:pathLst>
              <a:path h="1271426" w="1841375">
                <a:moveTo>
                  <a:pt x="0" y="0"/>
                </a:moveTo>
                <a:lnTo>
                  <a:pt x="1841375" y="0"/>
                </a:lnTo>
                <a:lnTo>
                  <a:pt x="1841375" y="1271426"/>
                </a:lnTo>
                <a:lnTo>
                  <a:pt x="0" y="1271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67504" y="7499053"/>
            <a:ext cx="2448188" cy="913039"/>
            <a:chOff x="0" y="0"/>
            <a:chExt cx="3264251" cy="1217386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3264251" cy="1217386"/>
              <a:chOff x="0" y="0"/>
              <a:chExt cx="644790" cy="240471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44790" cy="240471"/>
              </a:xfrm>
              <a:custGeom>
                <a:avLst/>
                <a:gdLst/>
                <a:ahLst/>
                <a:cxnLst/>
                <a:rect r="r" b="b" t="t" l="l"/>
                <a:pathLst>
                  <a:path h="240471" w="644790">
                    <a:moveTo>
                      <a:pt x="0" y="0"/>
                    </a:moveTo>
                    <a:lnTo>
                      <a:pt x="644790" y="0"/>
                    </a:lnTo>
                    <a:lnTo>
                      <a:pt x="644790" y="240471"/>
                    </a:lnTo>
                    <a:lnTo>
                      <a:pt x="0" y="24047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360"/>
                  </a:lnSpc>
                </a:pPr>
              </a:p>
            </p:txBody>
          </p:sp>
        </p:grpSp>
        <p:sp>
          <p:nvSpPr>
            <p:cNvPr name="Freeform 11" id="11"/>
            <p:cNvSpPr/>
            <p:nvPr/>
          </p:nvSpPr>
          <p:spPr>
            <a:xfrm flipH="false" flipV="false" rot="0">
              <a:off x="103987" y="0"/>
              <a:ext cx="3067732" cy="1101110"/>
            </a:xfrm>
            <a:custGeom>
              <a:avLst/>
              <a:gdLst/>
              <a:ahLst/>
              <a:cxnLst/>
              <a:rect r="r" b="b" t="t" l="l"/>
              <a:pathLst>
                <a:path h="1101110" w="3067732">
                  <a:moveTo>
                    <a:pt x="0" y="0"/>
                  </a:moveTo>
                  <a:lnTo>
                    <a:pt x="3067732" y="0"/>
                  </a:lnTo>
                  <a:lnTo>
                    <a:pt x="3067732" y="1101110"/>
                  </a:lnTo>
                  <a:lnTo>
                    <a:pt x="0" y="1101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7657624" y="8037849"/>
            <a:ext cx="2189207" cy="2189207"/>
          </a:xfrm>
          <a:custGeom>
            <a:avLst/>
            <a:gdLst/>
            <a:ahLst/>
            <a:cxnLst/>
            <a:rect r="r" b="b" t="t" l="l"/>
            <a:pathLst>
              <a:path h="2189207" w="2189207">
                <a:moveTo>
                  <a:pt x="0" y="0"/>
                </a:moveTo>
                <a:lnTo>
                  <a:pt x="2189206" y="0"/>
                </a:lnTo>
                <a:lnTo>
                  <a:pt x="2189206" y="2189206"/>
                </a:lnTo>
                <a:lnTo>
                  <a:pt x="0" y="21892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961261" y="7209377"/>
            <a:ext cx="2617051" cy="676071"/>
          </a:xfrm>
          <a:custGeom>
            <a:avLst/>
            <a:gdLst/>
            <a:ahLst/>
            <a:cxnLst/>
            <a:rect r="r" b="b" t="t" l="l"/>
            <a:pathLst>
              <a:path h="676071" w="2617051">
                <a:moveTo>
                  <a:pt x="0" y="0"/>
                </a:moveTo>
                <a:lnTo>
                  <a:pt x="2617050" y="0"/>
                </a:lnTo>
                <a:lnTo>
                  <a:pt x="2617050" y="676072"/>
                </a:lnTo>
                <a:lnTo>
                  <a:pt x="0" y="6760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53597" y="4538816"/>
            <a:ext cx="2618252" cy="1240397"/>
          </a:xfrm>
          <a:custGeom>
            <a:avLst/>
            <a:gdLst/>
            <a:ahLst/>
            <a:cxnLst/>
            <a:rect r="r" b="b" t="t" l="l"/>
            <a:pathLst>
              <a:path h="1240397" w="2618252">
                <a:moveTo>
                  <a:pt x="0" y="0"/>
                </a:moveTo>
                <a:lnTo>
                  <a:pt x="2618252" y="0"/>
                </a:lnTo>
                <a:lnTo>
                  <a:pt x="2618252" y="1240397"/>
                </a:lnTo>
                <a:lnTo>
                  <a:pt x="0" y="12403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666453" y="1941806"/>
            <a:ext cx="2404951" cy="1302682"/>
          </a:xfrm>
          <a:custGeom>
            <a:avLst/>
            <a:gdLst/>
            <a:ahLst/>
            <a:cxnLst/>
            <a:rect r="r" b="b" t="t" l="l"/>
            <a:pathLst>
              <a:path h="1302682" w="2404951">
                <a:moveTo>
                  <a:pt x="0" y="0"/>
                </a:moveTo>
                <a:lnTo>
                  <a:pt x="2404951" y="0"/>
                </a:lnTo>
                <a:lnTo>
                  <a:pt x="2404951" y="1302682"/>
                </a:lnTo>
                <a:lnTo>
                  <a:pt x="0" y="13026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551199" y="8153271"/>
            <a:ext cx="1774944" cy="1774944"/>
          </a:xfrm>
          <a:custGeom>
            <a:avLst/>
            <a:gdLst/>
            <a:ahLst/>
            <a:cxnLst/>
            <a:rect r="r" b="b" t="t" l="l"/>
            <a:pathLst>
              <a:path h="1774944" w="1774944">
                <a:moveTo>
                  <a:pt x="0" y="0"/>
                </a:moveTo>
                <a:lnTo>
                  <a:pt x="1774944" y="0"/>
                </a:lnTo>
                <a:lnTo>
                  <a:pt x="1774944" y="1774944"/>
                </a:lnTo>
                <a:lnTo>
                  <a:pt x="0" y="1774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315959" y="4486200"/>
            <a:ext cx="1856718" cy="1765702"/>
          </a:xfrm>
          <a:custGeom>
            <a:avLst/>
            <a:gdLst/>
            <a:ahLst/>
            <a:cxnLst/>
            <a:rect r="r" b="b" t="t" l="l"/>
            <a:pathLst>
              <a:path h="1765702" w="1856718">
                <a:moveTo>
                  <a:pt x="0" y="0"/>
                </a:moveTo>
                <a:lnTo>
                  <a:pt x="1856718" y="0"/>
                </a:lnTo>
                <a:lnTo>
                  <a:pt x="1856718" y="1765702"/>
                </a:lnTo>
                <a:lnTo>
                  <a:pt x="0" y="1765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60968" y="8993118"/>
            <a:ext cx="1974963" cy="877034"/>
          </a:xfrm>
          <a:custGeom>
            <a:avLst/>
            <a:gdLst/>
            <a:ahLst/>
            <a:cxnLst/>
            <a:rect r="r" b="b" t="t" l="l"/>
            <a:pathLst>
              <a:path h="877034" w="1974963">
                <a:moveTo>
                  <a:pt x="0" y="0"/>
                </a:moveTo>
                <a:lnTo>
                  <a:pt x="1974964" y="0"/>
                </a:lnTo>
                <a:lnTo>
                  <a:pt x="1974964" y="877034"/>
                </a:lnTo>
                <a:lnTo>
                  <a:pt x="0" y="8770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64856" r="0" b="-60329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774040" y="3658827"/>
            <a:ext cx="2388969" cy="382235"/>
          </a:xfrm>
          <a:custGeom>
            <a:avLst/>
            <a:gdLst/>
            <a:ahLst/>
            <a:cxnLst/>
            <a:rect r="r" b="b" t="t" l="l"/>
            <a:pathLst>
              <a:path h="382235" w="2388969">
                <a:moveTo>
                  <a:pt x="0" y="0"/>
                </a:moveTo>
                <a:lnTo>
                  <a:pt x="2388969" y="0"/>
                </a:lnTo>
                <a:lnTo>
                  <a:pt x="2388969" y="382235"/>
                </a:lnTo>
                <a:lnTo>
                  <a:pt x="0" y="3822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947820" y="2068098"/>
            <a:ext cx="2718633" cy="391734"/>
          </a:xfrm>
          <a:custGeom>
            <a:avLst/>
            <a:gdLst/>
            <a:ahLst/>
            <a:cxnLst/>
            <a:rect r="r" b="b" t="t" l="l"/>
            <a:pathLst>
              <a:path h="391734" w="2718633">
                <a:moveTo>
                  <a:pt x="0" y="0"/>
                </a:moveTo>
                <a:lnTo>
                  <a:pt x="2718633" y="0"/>
                </a:lnTo>
                <a:lnTo>
                  <a:pt x="2718633" y="391734"/>
                </a:lnTo>
                <a:lnTo>
                  <a:pt x="0" y="3917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578971" y="6339041"/>
            <a:ext cx="1616532" cy="1616532"/>
          </a:xfrm>
          <a:custGeom>
            <a:avLst/>
            <a:gdLst/>
            <a:ahLst/>
            <a:cxnLst/>
            <a:rect r="r" b="b" t="t" l="l"/>
            <a:pathLst>
              <a:path h="1616532" w="1616532">
                <a:moveTo>
                  <a:pt x="0" y="0"/>
                </a:moveTo>
                <a:lnTo>
                  <a:pt x="1616533" y="0"/>
                </a:lnTo>
                <a:lnTo>
                  <a:pt x="1616533" y="1616532"/>
                </a:lnTo>
                <a:lnTo>
                  <a:pt x="0" y="16165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410700" y="7499053"/>
            <a:ext cx="2117961" cy="765148"/>
          </a:xfrm>
          <a:custGeom>
            <a:avLst/>
            <a:gdLst/>
            <a:ahLst/>
            <a:cxnLst/>
            <a:rect r="r" b="b" t="t" l="l"/>
            <a:pathLst>
              <a:path h="765148" w="2117961">
                <a:moveTo>
                  <a:pt x="0" y="0"/>
                </a:moveTo>
                <a:lnTo>
                  <a:pt x="2117961" y="0"/>
                </a:lnTo>
                <a:lnTo>
                  <a:pt x="2117961" y="765148"/>
                </a:lnTo>
                <a:lnTo>
                  <a:pt x="0" y="76514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51576" y="3086902"/>
            <a:ext cx="2049834" cy="1385239"/>
          </a:xfrm>
          <a:custGeom>
            <a:avLst/>
            <a:gdLst/>
            <a:ahLst/>
            <a:cxnLst/>
            <a:rect r="r" b="b" t="t" l="l"/>
            <a:pathLst>
              <a:path h="1385239" w="2049834">
                <a:moveTo>
                  <a:pt x="0" y="0"/>
                </a:moveTo>
                <a:lnTo>
                  <a:pt x="2049834" y="0"/>
                </a:lnTo>
                <a:lnTo>
                  <a:pt x="2049834" y="1385239"/>
                </a:lnTo>
                <a:lnTo>
                  <a:pt x="0" y="138523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441502" y="5935430"/>
            <a:ext cx="2900199" cy="807222"/>
          </a:xfrm>
          <a:custGeom>
            <a:avLst/>
            <a:gdLst/>
            <a:ahLst/>
            <a:cxnLst/>
            <a:rect r="r" b="b" t="t" l="l"/>
            <a:pathLst>
              <a:path h="807222" w="2900199">
                <a:moveTo>
                  <a:pt x="0" y="0"/>
                </a:moveTo>
                <a:lnTo>
                  <a:pt x="2900199" y="0"/>
                </a:lnTo>
                <a:lnTo>
                  <a:pt x="2900199" y="807222"/>
                </a:lnTo>
                <a:lnTo>
                  <a:pt x="0" y="8072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587836" y="401634"/>
            <a:ext cx="2070939" cy="1380626"/>
          </a:xfrm>
          <a:custGeom>
            <a:avLst/>
            <a:gdLst/>
            <a:ahLst/>
            <a:cxnLst/>
            <a:rect r="r" b="b" t="t" l="l"/>
            <a:pathLst>
              <a:path h="1380626" w="2070939">
                <a:moveTo>
                  <a:pt x="0" y="0"/>
                </a:moveTo>
                <a:lnTo>
                  <a:pt x="2070939" y="0"/>
                </a:lnTo>
                <a:lnTo>
                  <a:pt x="2070939" y="1380626"/>
                </a:lnTo>
                <a:lnTo>
                  <a:pt x="0" y="13806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539230" y="876030"/>
            <a:ext cx="448873" cy="421124"/>
          </a:xfrm>
          <a:custGeom>
            <a:avLst/>
            <a:gdLst/>
            <a:ahLst/>
            <a:cxnLst/>
            <a:rect r="r" b="b" t="t" l="l"/>
            <a:pathLst>
              <a:path h="421124" w="448873">
                <a:moveTo>
                  <a:pt x="0" y="0"/>
                </a:moveTo>
                <a:lnTo>
                  <a:pt x="448873" y="0"/>
                </a:lnTo>
                <a:lnTo>
                  <a:pt x="448873" y="421125"/>
                </a:lnTo>
                <a:lnTo>
                  <a:pt x="0" y="4211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544660" y="1544805"/>
            <a:ext cx="365682" cy="474911"/>
          </a:xfrm>
          <a:custGeom>
            <a:avLst/>
            <a:gdLst/>
            <a:ahLst/>
            <a:cxnLst/>
            <a:rect r="r" b="b" t="t" l="l"/>
            <a:pathLst>
              <a:path h="474911" w="365682">
                <a:moveTo>
                  <a:pt x="0" y="0"/>
                </a:moveTo>
                <a:lnTo>
                  <a:pt x="365682" y="0"/>
                </a:lnTo>
                <a:lnTo>
                  <a:pt x="365682" y="474911"/>
                </a:lnTo>
                <a:lnTo>
                  <a:pt x="0" y="47491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534355" y="2229266"/>
            <a:ext cx="443443" cy="503436"/>
          </a:xfrm>
          <a:custGeom>
            <a:avLst/>
            <a:gdLst/>
            <a:ahLst/>
            <a:cxnLst/>
            <a:rect r="r" b="b" t="t" l="l"/>
            <a:pathLst>
              <a:path h="503436" w="443443">
                <a:moveTo>
                  <a:pt x="0" y="0"/>
                </a:moveTo>
                <a:lnTo>
                  <a:pt x="443443" y="0"/>
                </a:lnTo>
                <a:lnTo>
                  <a:pt x="443443" y="503436"/>
                </a:lnTo>
                <a:lnTo>
                  <a:pt x="0" y="50343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617939" y="2942252"/>
            <a:ext cx="292403" cy="559623"/>
          </a:xfrm>
          <a:custGeom>
            <a:avLst/>
            <a:gdLst/>
            <a:ahLst/>
            <a:cxnLst/>
            <a:rect r="r" b="b" t="t" l="l"/>
            <a:pathLst>
              <a:path h="559623" w="292403">
                <a:moveTo>
                  <a:pt x="0" y="0"/>
                </a:moveTo>
                <a:lnTo>
                  <a:pt x="292403" y="0"/>
                </a:lnTo>
                <a:lnTo>
                  <a:pt x="292403" y="559622"/>
                </a:lnTo>
                <a:lnTo>
                  <a:pt x="0" y="55962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534355" y="3694069"/>
            <a:ext cx="375987" cy="394220"/>
          </a:xfrm>
          <a:custGeom>
            <a:avLst/>
            <a:gdLst/>
            <a:ahLst/>
            <a:cxnLst/>
            <a:rect r="r" b="b" t="t" l="l"/>
            <a:pathLst>
              <a:path h="394220" w="375987">
                <a:moveTo>
                  <a:pt x="0" y="0"/>
                </a:moveTo>
                <a:lnTo>
                  <a:pt x="375987" y="0"/>
                </a:lnTo>
                <a:lnTo>
                  <a:pt x="375987" y="394220"/>
                </a:lnTo>
                <a:lnTo>
                  <a:pt x="0" y="39422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591470" y="4366026"/>
            <a:ext cx="345342" cy="402731"/>
          </a:xfrm>
          <a:custGeom>
            <a:avLst/>
            <a:gdLst/>
            <a:ahLst/>
            <a:cxnLst/>
            <a:rect r="r" b="b" t="t" l="l"/>
            <a:pathLst>
              <a:path h="402731" w="345342">
                <a:moveTo>
                  <a:pt x="0" y="0"/>
                </a:moveTo>
                <a:lnTo>
                  <a:pt x="345341" y="0"/>
                </a:lnTo>
                <a:lnTo>
                  <a:pt x="345341" y="402731"/>
                </a:lnTo>
                <a:lnTo>
                  <a:pt x="0" y="40273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650286" y="5071177"/>
            <a:ext cx="260056" cy="458248"/>
          </a:xfrm>
          <a:custGeom>
            <a:avLst/>
            <a:gdLst/>
            <a:ahLst/>
            <a:cxnLst/>
            <a:rect r="r" b="b" t="t" l="l"/>
            <a:pathLst>
              <a:path h="458248" w="260056">
                <a:moveTo>
                  <a:pt x="0" y="0"/>
                </a:moveTo>
                <a:lnTo>
                  <a:pt x="260056" y="0"/>
                </a:lnTo>
                <a:lnTo>
                  <a:pt x="260056" y="458248"/>
                </a:lnTo>
                <a:lnTo>
                  <a:pt x="0" y="45824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650286" y="5719925"/>
            <a:ext cx="291510" cy="559828"/>
          </a:xfrm>
          <a:custGeom>
            <a:avLst/>
            <a:gdLst/>
            <a:ahLst/>
            <a:cxnLst/>
            <a:rect r="r" b="b" t="t" l="l"/>
            <a:pathLst>
              <a:path h="559828" w="291510">
                <a:moveTo>
                  <a:pt x="0" y="0"/>
                </a:moveTo>
                <a:lnTo>
                  <a:pt x="291510" y="0"/>
                </a:lnTo>
                <a:lnTo>
                  <a:pt x="291510" y="559829"/>
                </a:lnTo>
                <a:lnTo>
                  <a:pt x="0" y="559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634636" y="6438744"/>
            <a:ext cx="322810" cy="449127"/>
          </a:xfrm>
          <a:custGeom>
            <a:avLst/>
            <a:gdLst/>
            <a:ahLst/>
            <a:cxnLst/>
            <a:rect r="r" b="b" t="t" l="l"/>
            <a:pathLst>
              <a:path h="449127" w="322810">
                <a:moveTo>
                  <a:pt x="0" y="0"/>
                </a:moveTo>
                <a:lnTo>
                  <a:pt x="322810" y="0"/>
                </a:lnTo>
                <a:lnTo>
                  <a:pt x="322810" y="449126"/>
                </a:lnTo>
                <a:lnTo>
                  <a:pt x="0" y="44912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529544" y="7183145"/>
            <a:ext cx="407268" cy="458248"/>
          </a:xfrm>
          <a:custGeom>
            <a:avLst/>
            <a:gdLst/>
            <a:ahLst/>
            <a:cxnLst/>
            <a:rect r="r" b="b" t="t" l="l"/>
            <a:pathLst>
              <a:path h="458248" w="407268">
                <a:moveTo>
                  <a:pt x="0" y="0"/>
                </a:moveTo>
                <a:lnTo>
                  <a:pt x="407267" y="0"/>
                </a:lnTo>
                <a:lnTo>
                  <a:pt x="407267" y="458248"/>
                </a:lnTo>
                <a:lnTo>
                  <a:pt x="0" y="45824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2547059" y="7936668"/>
            <a:ext cx="440131" cy="373118"/>
          </a:xfrm>
          <a:custGeom>
            <a:avLst/>
            <a:gdLst/>
            <a:ahLst/>
            <a:cxnLst/>
            <a:rect r="r" b="b" t="t" l="l"/>
            <a:pathLst>
              <a:path h="373118" w="440131">
                <a:moveTo>
                  <a:pt x="0" y="0"/>
                </a:moveTo>
                <a:lnTo>
                  <a:pt x="440131" y="0"/>
                </a:lnTo>
                <a:lnTo>
                  <a:pt x="440131" y="373118"/>
                </a:lnTo>
                <a:lnTo>
                  <a:pt x="0" y="37311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570930" y="8680088"/>
            <a:ext cx="418769" cy="313030"/>
          </a:xfrm>
          <a:custGeom>
            <a:avLst/>
            <a:gdLst/>
            <a:ahLst/>
            <a:cxnLst/>
            <a:rect r="r" b="b" t="t" l="l"/>
            <a:pathLst>
              <a:path h="313030" w="418769">
                <a:moveTo>
                  <a:pt x="0" y="0"/>
                </a:moveTo>
                <a:lnTo>
                  <a:pt x="418769" y="0"/>
                </a:lnTo>
                <a:lnTo>
                  <a:pt x="418769" y="313030"/>
                </a:lnTo>
                <a:lnTo>
                  <a:pt x="0" y="31303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591470" y="9297918"/>
            <a:ext cx="451507" cy="484190"/>
          </a:xfrm>
          <a:custGeom>
            <a:avLst/>
            <a:gdLst/>
            <a:ahLst/>
            <a:cxnLst/>
            <a:rect r="r" b="b" t="t" l="l"/>
            <a:pathLst>
              <a:path h="484190" w="451507">
                <a:moveTo>
                  <a:pt x="0" y="0"/>
                </a:moveTo>
                <a:lnTo>
                  <a:pt x="451507" y="0"/>
                </a:lnTo>
                <a:lnTo>
                  <a:pt x="451507" y="484190"/>
                </a:lnTo>
                <a:lnTo>
                  <a:pt x="0" y="484190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13062186" y="666072"/>
            <a:ext cx="6300337" cy="9087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Sausages and meat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Tonic and mixers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IPA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Non-alcoholic spirits 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Food supplements 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Jam and marmalades 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Free from beer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Adult fruit drinks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Smoothies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Spirits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Chocolate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Porridge</a:t>
            </a:r>
          </a:p>
          <a:p>
            <a:pPr>
              <a:lnSpc>
                <a:spcPts val="5590"/>
              </a:lnSpc>
            </a:pPr>
            <a:r>
              <a:rPr lang="en-US" sz="2600">
                <a:solidFill>
                  <a:srgbClr val="F58220"/>
                </a:solidFill>
                <a:latin typeface="TT Norms Bold"/>
              </a:rPr>
              <a:t>Free from cakes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67504" y="961347"/>
            <a:ext cx="7022596" cy="820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94"/>
              </a:lnSpc>
            </a:pPr>
            <a:r>
              <a:rPr lang="en-US" sz="5798">
                <a:solidFill>
                  <a:srgbClr val="264550"/>
                </a:solidFill>
                <a:latin typeface="TT Norms Ultra-Bold"/>
              </a:rPr>
              <a:t>UEA MASTERS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774413" y="739608"/>
            <a:ext cx="13921241" cy="10211437"/>
            <a:chOff x="0" y="0"/>
            <a:chExt cx="4198620" cy="30797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2699" y="-2540"/>
              <a:ext cx="4215129" cy="3083560"/>
            </a:xfrm>
            <a:custGeom>
              <a:avLst/>
              <a:gdLst/>
              <a:ahLst/>
              <a:cxnLst/>
              <a:rect r="r" b="b" t="t" l="l"/>
              <a:pathLst>
                <a:path h="3083560" w="4215129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0" t="-19274" r="0" b="-1844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67504" y="7128272"/>
            <a:ext cx="1600574" cy="1600574"/>
          </a:xfrm>
          <a:custGeom>
            <a:avLst/>
            <a:gdLst/>
            <a:ahLst/>
            <a:cxnLst/>
            <a:rect r="r" b="b" t="t" l="l"/>
            <a:pathLst>
              <a:path h="1600574" w="1600574">
                <a:moveTo>
                  <a:pt x="0" y="0"/>
                </a:moveTo>
                <a:lnTo>
                  <a:pt x="1600574" y="0"/>
                </a:lnTo>
                <a:lnTo>
                  <a:pt x="1600574" y="1600574"/>
                </a:lnTo>
                <a:lnTo>
                  <a:pt x="0" y="1600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54630" y="652915"/>
            <a:ext cx="2070939" cy="1380626"/>
          </a:xfrm>
          <a:custGeom>
            <a:avLst/>
            <a:gdLst/>
            <a:ahLst/>
            <a:cxnLst/>
            <a:rect r="r" b="b" t="t" l="l"/>
            <a:pathLst>
              <a:path h="1380626" w="2070939">
                <a:moveTo>
                  <a:pt x="0" y="0"/>
                </a:moveTo>
                <a:lnTo>
                  <a:pt x="2070939" y="0"/>
                </a:lnTo>
                <a:lnTo>
                  <a:pt x="2070939" y="1380627"/>
                </a:lnTo>
                <a:lnTo>
                  <a:pt x="0" y="1380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1779" y="3733627"/>
            <a:ext cx="1830051" cy="648143"/>
          </a:xfrm>
          <a:custGeom>
            <a:avLst/>
            <a:gdLst/>
            <a:ahLst/>
            <a:cxnLst/>
            <a:rect r="r" b="b" t="t" l="l"/>
            <a:pathLst>
              <a:path h="648143" w="1830051">
                <a:moveTo>
                  <a:pt x="0" y="0"/>
                </a:moveTo>
                <a:lnTo>
                  <a:pt x="1830052" y="0"/>
                </a:lnTo>
                <a:lnTo>
                  <a:pt x="1830052" y="648143"/>
                </a:lnTo>
                <a:lnTo>
                  <a:pt x="0" y="648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235951" y="3016750"/>
            <a:ext cx="6158282" cy="357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2"/>
              </a:rPr>
              <a:t>Value chain analysis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35951" y="2583533"/>
            <a:ext cx="5063039" cy="413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79"/>
              </a:lnSpc>
            </a:pPr>
            <a:r>
              <a:rPr lang="en-US" sz="2413">
                <a:solidFill>
                  <a:srgbClr val="F58220"/>
                </a:solidFill>
                <a:latin typeface="TT Norms Heavy"/>
              </a:rPr>
              <a:t>FARMYARD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244162" y="6964233"/>
            <a:ext cx="5628080" cy="180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Ensure reaching full potential 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Business development decisions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Category management decisions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Opportunities for category growth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Key shopper segments to target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44162" y="6198949"/>
            <a:ext cx="5310612" cy="4132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79"/>
              </a:lnSpc>
            </a:pPr>
            <a:r>
              <a:rPr lang="en-US" sz="2413">
                <a:solidFill>
                  <a:srgbClr val="F58220"/>
                </a:solidFill>
                <a:latin typeface="TT Norms Heavy"/>
              </a:rPr>
              <a:t>PREPKING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35951" y="3326151"/>
            <a:ext cx="6538462" cy="2166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Increase sales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Extending distribution beyond Norfolk &amp; Suffolk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Current customer segmentation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Key shopper segments to target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Importance of product to shoppers</a:t>
            </a:r>
          </a:p>
          <a:p>
            <a:pPr marL="446667" indent="-223333" lvl="1">
              <a:lnSpc>
                <a:spcPts val="2896"/>
              </a:lnSpc>
              <a:buFont typeface="Arial"/>
              <a:buChar char="•"/>
            </a:pPr>
            <a:r>
              <a:rPr lang="en-US" sz="2068">
                <a:solidFill>
                  <a:srgbClr val="264550"/>
                </a:solidFill>
                <a:latin typeface="TT Norms Pro 1"/>
              </a:rPr>
              <a:t>Retail outlets to target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235951" y="6631276"/>
            <a:ext cx="6158282" cy="357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896"/>
              </a:lnSpc>
            </a:pPr>
            <a:r>
              <a:rPr lang="en-US" sz="2068">
                <a:solidFill>
                  <a:srgbClr val="264550"/>
                </a:solidFill>
                <a:latin typeface="TT Norms Pro 2"/>
              </a:rPr>
              <a:t>Category management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DAFuhJLBV28</dc:identifier>
  <dcterms:modified xsi:type="dcterms:W3CDTF">2011-08-01T06:04:30Z</dcterms:modified>
  <cp:revision>1</cp:revision>
  <dc:title>Eastern Arc Conference Food Innovation Cluster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292479480</vt:i4>
  </property>
  <property fmtid="{D5CDD505-2E9C-101B-9397-08002B2CF9AE}" pid="3" name="_NewReviewCycle">
    <vt:lpwstr/>
  </property>
  <property fmtid="{D5CDD505-2E9C-101B-9397-08002B2CF9AE}" pid="4" name="_EmailSubject">
    <vt:lpwstr>Presentation for Wednesday</vt:lpwstr>
  </property>
  <property fmtid="{D5CDD505-2E9C-101B-9397-08002B2CF9AE}" pid="5" name="_AuthorEmail">
    <vt:lpwstr>Alexander.Larter@uea.ac.uk</vt:lpwstr>
  </property>
  <property fmtid="{D5CDD505-2E9C-101B-9397-08002B2CF9AE}" pid="6" name="_AuthorEmailDisplayName">
    <vt:lpwstr>Alexander Larter (RIN - Staff)</vt:lpwstr>
  </property>
</Properties>
</file>