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350" r:id="rId6"/>
    <p:sldId id="344" r:id="rId7"/>
    <p:sldId id="317" r:id="rId8"/>
    <p:sldId id="345" r:id="rId9"/>
    <p:sldId id="328" r:id="rId10"/>
    <p:sldId id="320" r:id="rId11"/>
    <p:sldId id="348" r:id="rId12"/>
    <p:sldId id="349" r:id="rId13"/>
    <p:sldId id="321" r:id="rId14"/>
    <p:sldId id="340" r:id="rId15"/>
    <p:sldId id="346" r:id="rId16"/>
    <p:sldId id="335" r:id="rId17"/>
    <p:sldId id="336" r:id="rId18"/>
    <p:sldId id="337" r:id="rId19"/>
    <p:sldId id="338" r:id="rId20"/>
    <p:sldId id="339" r:id="rId21"/>
    <p:sldId id="330" r:id="rId22"/>
    <p:sldId id="347" r:id="rId23"/>
    <p:sldId id="352" r:id="rId24"/>
    <p:sldId id="353" r:id="rId25"/>
    <p:sldId id="354" r:id="rId26"/>
    <p:sldId id="355" r:id="rId27"/>
    <p:sldId id="356" r:id="rId28"/>
    <p:sldId id="358"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4C22821D-60C5-4E55-8183-3E684C4AB8C0}">
          <p14:sldIdLst>
            <p14:sldId id="256"/>
            <p14:sldId id="350"/>
            <p14:sldId id="344"/>
            <p14:sldId id="317"/>
            <p14:sldId id="345"/>
            <p14:sldId id="328"/>
            <p14:sldId id="320"/>
            <p14:sldId id="348"/>
            <p14:sldId id="349"/>
            <p14:sldId id="321"/>
            <p14:sldId id="340"/>
            <p14:sldId id="346"/>
            <p14:sldId id="335"/>
            <p14:sldId id="336"/>
            <p14:sldId id="337"/>
            <p14:sldId id="338"/>
            <p14:sldId id="339"/>
            <p14:sldId id="330"/>
            <p14:sldId id="347"/>
            <p14:sldId id="352"/>
            <p14:sldId id="353"/>
            <p14:sldId id="354"/>
            <p14:sldId id="355"/>
            <p14:sldId id="356"/>
            <p14:sldId id="358"/>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njing Zhang" initials="WZ" lastIdx="9" clrIdx="0">
    <p:extLst>
      <p:ext uri="{19B8F6BF-5375-455C-9EA6-DF929625EA0E}">
        <p15:presenceInfo xmlns:p15="http://schemas.microsoft.com/office/powerpoint/2012/main" userId="S-1-5-21-116143283-1862434482-632688529-4515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3E72"/>
    <a:srgbClr val="193E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5" autoAdjust="0"/>
    <p:restoredTop sz="86724" autoAdjust="0"/>
  </p:normalViewPr>
  <p:slideViewPr>
    <p:cSldViewPr snapToGrid="0">
      <p:cViewPr varScale="1">
        <p:scale>
          <a:sx n="84" d="100"/>
          <a:sy n="84" d="100"/>
        </p:scale>
        <p:origin x="581"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31B80B-7148-4116-BD81-C66B8AFE94B8}"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GB"/>
        </a:p>
      </dgm:t>
    </dgm:pt>
    <dgm:pt modelId="{D0588E99-56CF-4BBD-A4FE-3F4EBA4183AA}">
      <dgm:prSet phldrT="[Text]"/>
      <dgm:spPr/>
      <dgm:t>
        <a:bodyPr/>
        <a:lstStyle/>
        <a:p>
          <a:r>
            <a:rPr lang="en-GB" dirty="0"/>
            <a:t>IMPACT</a:t>
          </a:r>
        </a:p>
      </dgm:t>
    </dgm:pt>
    <dgm:pt modelId="{D55E98FB-49A7-40D2-92AC-88E9C6D757F8}" type="parTrans" cxnId="{0C29546B-6F37-49CA-98D9-1809D94D1764}">
      <dgm:prSet/>
      <dgm:spPr/>
      <dgm:t>
        <a:bodyPr/>
        <a:lstStyle/>
        <a:p>
          <a:endParaRPr lang="en-GB"/>
        </a:p>
      </dgm:t>
    </dgm:pt>
    <dgm:pt modelId="{5489304A-477F-4B30-A416-57CA59297118}" type="sibTrans" cxnId="{0C29546B-6F37-49CA-98D9-1809D94D1764}">
      <dgm:prSet/>
      <dgm:spPr/>
      <dgm:t>
        <a:bodyPr/>
        <a:lstStyle/>
        <a:p>
          <a:endParaRPr lang="en-GB"/>
        </a:p>
      </dgm:t>
    </dgm:pt>
    <dgm:pt modelId="{DF00BCCC-96D3-4D71-8150-D4732F3DF431}">
      <dgm:prSet phldrT="[Text]"/>
      <dgm:spPr/>
      <dgm:t>
        <a:bodyPr/>
        <a:lstStyle/>
        <a:p>
          <a:r>
            <a:rPr lang="en-GB" dirty="0"/>
            <a:t>FUNDS</a:t>
          </a:r>
        </a:p>
      </dgm:t>
    </dgm:pt>
    <dgm:pt modelId="{4820F5B9-7B2D-47AE-834A-3838E22E1EE3}" type="parTrans" cxnId="{BAEE0AA6-C26C-4996-82F8-0A6F66FC6FEE}">
      <dgm:prSet/>
      <dgm:spPr/>
      <dgm:t>
        <a:bodyPr/>
        <a:lstStyle/>
        <a:p>
          <a:endParaRPr lang="en-GB"/>
        </a:p>
      </dgm:t>
    </dgm:pt>
    <dgm:pt modelId="{F4A21A37-CBA5-4ED2-83C9-266B3CD9E33D}" type="sibTrans" cxnId="{BAEE0AA6-C26C-4996-82F8-0A6F66FC6FEE}">
      <dgm:prSet/>
      <dgm:spPr/>
      <dgm:t>
        <a:bodyPr/>
        <a:lstStyle/>
        <a:p>
          <a:endParaRPr lang="en-GB"/>
        </a:p>
      </dgm:t>
    </dgm:pt>
    <dgm:pt modelId="{F55C8BC3-3C21-45CC-A704-B1AEDEB05C6D}">
      <dgm:prSet phldrT="[Text]"/>
      <dgm:spPr/>
      <dgm:t>
        <a:bodyPr/>
        <a:lstStyle/>
        <a:p>
          <a:r>
            <a:rPr lang="en-GB" dirty="0"/>
            <a:t>AWARENESS</a:t>
          </a:r>
        </a:p>
      </dgm:t>
    </dgm:pt>
    <dgm:pt modelId="{EAB5814A-57D9-402A-A614-9AB60C8A731A}" type="parTrans" cxnId="{5E6EE12C-F5B3-4F88-9E79-A2484642047D}">
      <dgm:prSet/>
      <dgm:spPr/>
      <dgm:t>
        <a:bodyPr/>
        <a:lstStyle/>
        <a:p>
          <a:endParaRPr lang="en-GB"/>
        </a:p>
      </dgm:t>
    </dgm:pt>
    <dgm:pt modelId="{6B5CFD82-D795-4CDA-9934-D48AAC30B1E1}" type="sibTrans" cxnId="{5E6EE12C-F5B3-4F88-9E79-A2484642047D}">
      <dgm:prSet/>
      <dgm:spPr/>
      <dgm:t>
        <a:bodyPr/>
        <a:lstStyle/>
        <a:p>
          <a:endParaRPr lang="en-GB"/>
        </a:p>
      </dgm:t>
    </dgm:pt>
    <dgm:pt modelId="{05D7279A-BE7A-4E89-938E-3DAF3F9D051D}">
      <dgm:prSet phldrT="[Text]"/>
      <dgm:spPr/>
      <dgm:t>
        <a:bodyPr/>
        <a:lstStyle/>
        <a:p>
          <a:r>
            <a:rPr lang="en-GB" dirty="0"/>
            <a:t>INCLUSION</a:t>
          </a:r>
        </a:p>
      </dgm:t>
    </dgm:pt>
    <dgm:pt modelId="{74E2A686-55DF-49C6-A2D4-4D2F9B8E76E5}" type="parTrans" cxnId="{04D57B85-C3A0-4F09-A45F-32457E7A0521}">
      <dgm:prSet/>
      <dgm:spPr/>
      <dgm:t>
        <a:bodyPr/>
        <a:lstStyle/>
        <a:p>
          <a:endParaRPr lang="en-GB"/>
        </a:p>
      </dgm:t>
    </dgm:pt>
    <dgm:pt modelId="{DF36CE00-3C1C-498E-A177-FFAF25F756C2}" type="sibTrans" cxnId="{04D57B85-C3A0-4F09-A45F-32457E7A0521}">
      <dgm:prSet/>
      <dgm:spPr/>
      <dgm:t>
        <a:bodyPr/>
        <a:lstStyle/>
        <a:p>
          <a:endParaRPr lang="en-GB"/>
        </a:p>
      </dgm:t>
    </dgm:pt>
    <dgm:pt modelId="{D6436019-C1CB-46C2-B7BD-8F7FBFFF6D99}" type="pres">
      <dgm:prSet presAssocID="{F131B80B-7148-4116-BD81-C66B8AFE94B8}" presName="diagram" presStyleCnt="0">
        <dgm:presLayoutVars>
          <dgm:dir/>
          <dgm:resizeHandles val="exact"/>
        </dgm:presLayoutVars>
      </dgm:prSet>
      <dgm:spPr/>
      <dgm:t>
        <a:bodyPr/>
        <a:lstStyle/>
        <a:p>
          <a:endParaRPr lang="en-US"/>
        </a:p>
      </dgm:t>
    </dgm:pt>
    <dgm:pt modelId="{B69B987E-8617-4554-BE84-BE77936E72B6}" type="pres">
      <dgm:prSet presAssocID="{D0588E99-56CF-4BBD-A4FE-3F4EBA4183AA}" presName="node" presStyleLbl="node1" presStyleIdx="0" presStyleCnt="4">
        <dgm:presLayoutVars>
          <dgm:bulletEnabled val="1"/>
        </dgm:presLayoutVars>
      </dgm:prSet>
      <dgm:spPr/>
      <dgm:t>
        <a:bodyPr/>
        <a:lstStyle/>
        <a:p>
          <a:endParaRPr lang="en-US"/>
        </a:p>
      </dgm:t>
    </dgm:pt>
    <dgm:pt modelId="{B6CA570D-2502-4C2F-80EC-8C64FDFF9BE2}" type="pres">
      <dgm:prSet presAssocID="{5489304A-477F-4B30-A416-57CA59297118}" presName="sibTrans" presStyleCnt="0"/>
      <dgm:spPr/>
    </dgm:pt>
    <dgm:pt modelId="{1F984B12-D747-4651-BB92-F5BA40F3BDDD}" type="pres">
      <dgm:prSet presAssocID="{DF00BCCC-96D3-4D71-8150-D4732F3DF431}" presName="node" presStyleLbl="node1" presStyleIdx="1" presStyleCnt="4">
        <dgm:presLayoutVars>
          <dgm:bulletEnabled val="1"/>
        </dgm:presLayoutVars>
      </dgm:prSet>
      <dgm:spPr/>
      <dgm:t>
        <a:bodyPr/>
        <a:lstStyle/>
        <a:p>
          <a:endParaRPr lang="en-US"/>
        </a:p>
      </dgm:t>
    </dgm:pt>
    <dgm:pt modelId="{49EF0ECD-D021-4F0C-A11F-90B15224B4C5}" type="pres">
      <dgm:prSet presAssocID="{F4A21A37-CBA5-4ED2-83C9-266B3CD9E33D}" presName="sibTrans" presStyleCnt="0"/>
      <dgm:spPr/>
    </dgm:pt>
    <dgm:pt modelId="{E1C526C1-897E-4477-BAD4-AAE4A0CA7B65}" type="pres">
      <dgm:prSet presAssocID="{F55C8BC3-3C21-45CC-A704-B1AEDEB05C6D}" presName="node" presStyleLbl="node1" presStyleIdx="2" presStyleCnt="4">
        <dgm:presLayoutVars>
          <dgm:bulletEnabled val="1"/>
        </dgm:presLayoutVars>
      </dgm:prSet>
      <dgm:spPr/>
      <dgm:t>
        <a:bodyPr/>
        <a:lstStyle/>
        <a:p>
          <a:endParaRPr lang="en-US"/>
        </a:p>
      </dgm:t>
    </dgm:pt>
    <dgm:pt modelId="{A3DB16AE-CE16-4482-B93B-FC894C4024A4}" type="pres">
      <dgm:prSet presAssocID="{6B5CFD82-D795-4CDA-9934-D48AAC30B1E1}" presName="sibTrans" presStyleCnt="0"/>
      <dgm:spPr/>
    </dgm:pt>
    <dgm:pt modelId="{B29AC666-DF1F-45E9-9B57-1AEFEC373F2F}" type="pres">
      <dgm:prSet presAssocID="{05D7279A-BE7A-4E89-938E-3DAF3F9D051D}" presName="node" presStyleLbl="node1" presStyleIdx="3" presStyleCnt="4">
        <dgm:presLayoutVars>
          <dgm:bulletEnabled val="1"/>
        </dgm:presLayoutVars>
      </dgm:prSet>
      <dgm:spPr/>
      <dgm:t>
        <a:bodyPr/>
        <a:lstStyle/>
        <a:p>
          <a:endParaRPr lang="en-US"/>
        </a:p>
      </dgm:t>
    </dgm:pt>
  </dgm:ptLst>
  <dgm:cxnLst>
    <dgm:cxn modelId="{500033A4-4DD7-4F47-B5A3-F6FD63F5FBED}" type="presOf" srcId="{D0588E99-56CF-4BBD-A4FE-3F4EBA4183AA}" destId="{B69B987E-8617-4554-BE84-BE77936E72B6}" srcOrd="0" destOrd="0" presId="urn:microsoft.com/office/officeart/2005/8/layout/default"/>
    <dgm:cxn modelId="{DF77746B-B3AD-4978-8528-DC4996129897}" type="presOf" srcId="{F131B80B-7148-4116-BD81-C66B8AFE94B8}" destId="{D6436019-C1CB-46C2-B7BD-8F7FBFFF6D99}" srcOrd="0" destOrd="0" presId="urn:microsoft.com/office/officeart/2005/8/layout/default"/>
    <dgm:cxn modelId="{5E6EE12C-F5B3-4F88-9E79-A2484642047D}" srcId="{F131B80B-7148-4116-BD81-C66B8AFE94B8}" destId="{F55C8BC3-3C21-45CC-A704-B1AEDEB05C6D}" srcOrd="2" destOrd="0" parTransId="{EAB5814A-57D9-402A-A614-9AB60C8A731A}" sibTransId="{6B5CFD82-D795-4CDA-9934-D48AAC30B1E1}"/>
    <dgm:cxn modelId="{BAEE0AA6-C26C-4996-82F8-0A6F66FC6FEE}" srcId="{F131B80B-7148-4116-BD81-C66B8AFE94B8}" destId="{DF00BCCC-96D3-4D71-8150-D4732F3DF431}" srcOrd="1" destOrd="0" parTransId="{4820F5B9-7B2D-47AE-834A-3838E22E1EE3}" sibTransId="{F4A21A37-CBA5-4ED2-83C9-266B3CD9E33D}"/>
    <dgm:cxn modelId="{04D57B85-C3A0-4F09-A45F-32457E7A0521}" srcId="{F131B80B-7148-4116-BD81-C66B8AFE94B8}" destId="{05D7279A-BE7A-4E89-938E-3DAF3F9D051D}" srcOrd="3" destOrd="0" parTransId="{74E2A686-55DF-49C6-A2D4-4D2F9B8E76E5}" sibTransId="{DF36CE00-3C1C-498E-A177-FFAF25F756C2}"/>
    <dgm:cxn modelId="{0C29546B-6F37-49CA-98D9-1809D94D1764}" srcId="{F131B80B-7148-4116-BD81-C66B8AFE94B8}" destId="{D0588E99-56CF-4BBD-A4FE-3F4EBA4183AA}" srcOrd="0" destOrd="0" parTransId="{D55E98FB-49A7-40D2-92AC-88E9C6D757F8}" sibTransId="{5489304A-477F-4B30-A416-57CA59297118}"/>
    <dgm:cxn modelId="{69C2C782-BBFF-4E59-AB3D-C68C93832189}" type="presOf" srcId="{DF00BCCC-96D3-4D71-8150-D4732F3DF431}" destId="{1F984B12-D747-4651-BB92-F5BA40F3BDDD}" srcOrd="0" destOrd="0" presId="urn:microsoft.com/office/officeart/2005/8/layout/default"/>
    <dgm:cxn modelId="{C241144A-4F74-4024-970D-58DF06492264}" type="presOf" srcId="{F55C8BC3-3C21-45CC-A704-B1AEDEB05C6D}" destId="{E1C526C1-897E-4477-BAD4-AAE4A0CA7B65}" srcOrd="0" destOrd="0" presId="urn:microsoft.com/office/officeart/2005/8/layout/default"/>
    <dgm:cxn modelId="{368DEA0F-7BD6-4176-B7B7-6738B7845CFB}" type="presOf" srcId="{05D7279A-BE7A-4E89-938E-3DAF3F9D051D}" destId="{B29AC666-DF1F-45E9-9B57-1AEFEC373F2F}" srcOrd="0" destOrd="0" presId="urn:microsoft.com/office/officeart/2005/8/layout/default"/>
    <dgm:cxn modelId="{96DC019B-EBBE-414A-8554-60405EBA43EE}" type="presParOf" srcId="{D6436019-C1CB-46C2-B7BD-8F7FBFFF6D99}" destId="{B69B987E-8617-4554-BE84-BE77936E72B6}" srcOrd="0" destOrd="0" presId="urn:microsoft.com/office/officeart/2005/8/layout/default"/>
    <dgm:cxn modelId="{E03E673C-5F3F-463C-B5E3-16689274BF06}" type="presParOf" srcId="{D6436019-C1CB-46C2-B7BD-8F7FBFFF6D99}" destId="{B6CA570D-2502-4C2F-80EC-8C64FDFF9BE2}" srcOrd="1" destOrd="0" presId="urn:microsoft.com/office/officeart/2005/8/layout/default"/>
    <dgm:cxn modelId="{7C6B8017-DD20-4222-A5DE-91B85B636204}" type="presParOf" srcId="{D6436019-C1CB-46C2-B7BD-8F7FBFFF6D99}" destId="{1F984B12-D747-4651-BB92-F5BA40F3BDDD}" srcOrd="2" destOrd="0" presId="urn:microsoft.com/office/officeart/2005/8/layout/default"/>
    <dgm:cxn modelId="{23D01D14-7443-4085-99C1-B162BD56BA01}" type="presParOf" srcId="{D6436019-C1CB-46C2-B7BD-8F7FBFFF6D99}" destId="{49EF0ECD-D021-4F0C-A11F-90B15224B4C5}" srcOrd="3" destOrd="0" presId="urn:microsoft.com/office/officeart/2005/8/layout/default"/>
    <dgm:cxn modelId="{21E660C1-99BA-4342-B44B-177FA5CF8600}" type="presParOf" srcId="{D6436019-C1CB-46C2-B7BD-8F7FBFFF6D99}" destId="{E1C526C1-897E-4477-BAD4-AAE4A0CA7B65}" srcOrd="4" destOrd="0" presId="urn:microsoft.com/office/officeart/2005/8/layout/default"/>
    <dgm:cxn modelId="{EB077A40-9061-40C2-88A6-D7D91216C5FF}" type="presParOf" srcId="{D6436019-C1CB-46C2-B7BD-8F7FBFFF6D99}" destId="{A3DB16AE-CE16-4482-B93B-FC894C4024A4}" srcOrd="5" destOrd="0" presId="urn:microsoft.com/office/officeart/2005/8/layout/default"/>
    <dgm:cxn modelId="{9E35401A-0E93-4199-94E6-71ABCAE92D47}" type="presParOf" srcId="{D6436019-C1CB-46C2-B7BD-8F7FBFFF6D99}" destId="{B29AC666-DF1F-45E9-9B57-1AEFEC373F2F}"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9B987E-8617-4554-BE84-BE77936E72B6}">
      <dsp:nvSpPr>
        <dsp:cNvPr id="0" name=""/>
        <dsp:cNvSpPr/>
      </dsp:nvSpPr>
      <dsp:spPr>
        <a:xfrm>
          <a:off x="1748064" y="2975"/>
          <a:ext cx="3342605" cy="200556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a:t>IMPACT</a:t>
          </a:r>
        </a:p>
      </dsp:txBody>
      <dsp:txXfrm>
        <a:off x="1748064" y="2975"/>
        <a:ext cx="3342605" cy="2005563"/>
      </dsp:txXfrm>
    </dsp:sp>
    <dsp:sp modelId="{1F984B12-D747-4651-BB92-F5BA40F3BDDD}">
      <dsp:nvSpPr>
        <dsp:cNvPr id="0" name=""/>
        <dsp:cNvSpPr/>
      </dsp:nvSpPr>
      <dsp:spPr>
        <a:xfrm>
          <a:off x="5424930" y="2975"/>
          <a:ext cx="3342605" cy="200556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a:t>FUNDS</a:t>
          </a:r>
        </a:p>
      </dsp:txBody>
      <dsp:txXfrm>
        <a:off x="5424930" y="2975"/>
        <a:ext cx="3342605" cy="2005563"/>
      </dsp:txXfrm>
    </dsp:sp>
    <dsp:sp modelId="{E1C526C1-897E-4477-BAD4-AAE4A0CA7B65}">
      <dsp:nvSpPr>
        <dsp:cNvPr id="0" name=""/>
        <dsp:cNvSpPr/>
      </dsp:nvSpPr>
      <dsp:spPr>
        <a:xfrm>
          <a:off x="1748064" y="2342799"/>
          <a:ext cx="3342605" cy="200556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a:t>AWARENESS</a:t>
          </a:r>
        </a:p>
      </dsp:txBody>
      <dsp:txXfrm>
        <a:off x="1748064" y="2342799"/>
        <a:ext cx="3342605" cy="2005563"/>
      </dsp:txXfrm>
    </dsp:sp>
    <dsp:sp modelId="{B29AC666-DF1F-45E9-9B57-1AEFEC373F2F}">
      <dsp:nvSpPr>
        <dsp:cNvPr id="0" name=""/>
        <dsp:cNvSpPr/>
      </dsp:nvSpPr>
      <dsp:spPr>
        <a:xfrm>
          <a:off x="5424930" y="2342799"/>
          <a:ext cx="3342605" cy="200556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GB" sz="4600" kern="1200" dirty="0"/>
            <a:t>INCLUSION</a:t>
          </a:r>
        </a:p>
      </dsp:txBody>
      <dsp:txXfrm>
        <a:off x="5424930" y="2342799"/>
        <a:ext cx="3342605" cy="2005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12F698-F63D-4B36-A803-15772D9BFAF0}" type="datetimeFigureOut">
              <a:rPr lang="en-GB" smtClean="0"/>
              <a:t>15/09/2023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096DF-BC8B-49C7-B4B4-777B9E9896BF}" type="slidenum">
              <a:rPr lang="en-GB" smtClean="0"/>
              <a:t>‹#›</a:t>
            </a:fld>
            <a:endParaRPr lang="en-GB"/>
          </a:p>
        </p:txBody>
      </p:sp>
    </p:spTree>
    <p:extLst>
      <p:ext uri="{BB962C8B-B14F-4D97-AF65-F5344CB8AC3E}">
        <p14:creationId xmlns:p14="http://schemas.microsoft.com/office/powerpoint/2010/main" val="1356711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B9096DF-BC8B-49C7-B4B4-777B9E9896BF}" type="slidenum">
              <a:rPr lang="en-GB" smtClean="0"/>
              <a:t>1</a:t>
            </a:fld>
            <a:endParaRPr lang="en-GB"/>
          </a:p>
        </p:txBody>
      </p:sp>
    </p:spTree>
    <p:extLst>
      <p:ext uri="{BB962C8B-B14F-4D97-AF65-F5344CB8AC3E}">
        <p14:creationId xmlns:p14="http://schemas.microsoft.com/office/powerpoint/2010/main" val="4332269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10</a:t>
            </a:fld>
            <a:endParaRPr lang="en-GB"/>
          </a:p>
        </p:txBody>
      </p:sp>
    </p:spTree>
    <p:extLst>
      <p:ext uri="{BB962C8B-B14F-4D97-AF65-F5344CB8AC3E}">
        <p14:creationId xmlns:p14="http://schemas.microsoft.com/office/powerpoint/2010/main" val="38853182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11</a:t>
            </a:fld>
            <a:endParaRPr lang="en-GB"/>
          </a:p>
        </p:txBody>
      </p:sp>
    </p:spTree>
    <p:extLst>
      <p:ext uri="{BB962C8B-B14F-4D97-AF65-F5344CB8AC3E}">
        <p14:creationId xmlns:p14="http://schemas.microsoft.com/office/powerpoint/2010/main" val="2386790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12</a:t>
            </a:fld>
            <a:endParaRPr lang="en-GB"/>
          </a:p>
        </p:txBody>
      </p:sp>
    </p:spTree>
    <p:extLst>
      <p:ext uri="{BB962C8B-B14F-4D97-AF65-F5344CB8AC3E}">
        <p14:creationId xmlns:p14="http://schemas.microsoft.com/office/powerpoint/2010/main" val="1575589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13</a:t>
            </a:fld>
            <a:endParaRPr lang="en-GB"/>
          </a:p>
        </p:txBody>
      </p:sp>
    </p:spTree>
    <p:extLst>
      <p:ext uri="{BB962C8B-B14F-4D97-AF65-F5344CB8AC3E}">
        <p14:creationId xmlns:p14="http://schemas.microsoft.com/office/powerpoint/2010/main" val="25397632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14</a:t>
            </a:fld>
            <a:endParaRPr lang="en-GB"/>
          </a:p>
        </p:txBody>
      </p:sp>
    </p:spTree>
    <p:extLst>
      <p:ext uri="{BB962C8B-B14F-4D97-AF65-F5344CB8AC3E}">
        <p14:creationId xmlns:p14="http://schemas.microsoft.com/office/powerpoint/2010/main" val="303697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0" dirty="0"/>
          </a:p>
        </p:txBody>
      </p:sp>
      <p:sp>
        <p:nvSpPr>
          <p:cNvPr id="4" name="Slide Number Placeholder 3"/>
          <p:cNvSpPr>
            <a:spLocks noGrp="1"/>
          </p:cNvSpPr>
          <p:nvPr>
            <p:ph type="sldNum" sz="quarter" idx="10"/>
          </p:nvPr>
        </p:nvSpPr>
        <p:spPr/>
        <p:txBody>
          <a:bodyPr/>
          <a:lstStyle/>
          <a:p>
            <a:fld id="{7B9096DF-BC8B-49C7-B4B4-777B9E9896BF}" type="slidenum">
              <a:rPr lang="en-GB" smtClean="0"/>
              <a:t>15</a:t>
            </a:fld>
            <a:endParaRPr lang="en-GB"/>
          </a:p>
        </p:txBody>
      </p:sp>
    </p:spTree>
    <p:extLst>
      <p:ext uri="{BB962C8B-B14F-4D97-AF65-F5344CB8AC3E}">
        <p14:creationId xmlns:p14="http://schemas.microsoft.com/office/powerpoint/2010/main" val="42844875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16</a:t>
            </a:fld>
            <a:endParaRPr lang="en-GB"/>
          </a:p>
        </p:txBody>
      </p:sp>
    </p:spTree>
    <p:extLst>
      <p:ext uri="{BB962C8B-B14F-4D97-AF65-F5344CB8AC3E}">
        <p14:creationId xmlns:p14="http://schemas.microsoft.com/office/powerpoint/2010/main" val="3733318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10"/>
          </p:nvPr>
        </p:nvSpPr>
        <p:spPr/>
        <p:txBody>
          <a:bodyPr/>
          <a:lstStyle/>
          <a:p>
            <a:fld id="{7B9096DF-BC8B-49C7-B4B4-777B9E9896BF}" type="slidenum">
              <a:rPr lang="en-GB" smtClean="0"/>
              <a:t>17</a:t>
            </a:fld>
            <a:endParaRPr lang="en-GB"/>
          </a:p>
        </p:txBody>
      </p:sp>
    </p:spTree>
    <p:extLst>
      <p:ext uri="{BB962C8B-B14F-4D97-AF65-F5344CB8AC3E}">
        <p14:creationId xmlns:p14="http://schemas.microsoft.com/office/powerpoint/2010/main" val="27457840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7B9096DF-BC8B-49C7-B4B4-777B9E9896BF}" type="slidenum">
              <a:rPr lang="en-GB" smtClean="0"/>
              <a:t>18</a:t>
            </a:fld>
            <a:endParaRPr lang="en-GB"/>
          </a:p>
        </p:txBody>
      </p:sp>
    </p:spTree>
    <p:extLst>
      <p:ext uri="{BB962C8B-B14F-4D97-AF65-F5344CB8AC3E}">
        <p14:creationId xmlns:p14="http://schemas.microsoft.com/office/powerpoint/2010/main" val="30608038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19</a:t>
            </a:fld>
            <a:endParaRPr lang="en-GB"/>
          </a:p>
        </p:txBody>
      </p:sp>
    </p:spTree>
    <p:extLst>
      <p:ext uri="{BB962C8B-B14F-4D97-AF65-F5344CB8AC3E}">
        <p14:creationId xmlns:p14="http://schemas.microsoft.com/office/powerpoint/2010/main" val="330730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2</a:t>
            </a:fld>
            <a:endParaRPr lang="en-GB"/>
          </a:p>
        </p:txBody>
      </p:sp>
    </p:spTree>
    <p:extLst>
      <p:ext uri="{BB962C8B-B14F-4D97-AF65-F5344CB8AC3E}">
        <p14:creationId xmlns:p14="http://schemas.microsoft.com/office/powerpoint/2010/main" val="36848337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25</a:t>
            </a:fld>
            <a:endParaRPr lang="en-GB"/>
          </a:p>
        </p:txBody>
      </p:sp>
    </p:spTree>
    <p:extLst>
      <p:ext uri="{BB962C8B-B14F-4D97-AF65-F5344CB8AC3E}">
        <p14:creationId xmlns:p14="http://schemas.microsoft.com/office/powerpoint/2010/main" val="2841128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dirty="0" smtClean="0">
                <a:latin typeface="Arial" panose="020B0604020202020204" pitchFamily="34" charset="0"/>
                <a:cs typeface="Arial" panose="020B0604020202020204" pitchFamily="34" charset="0"/>
              </a:rPr>
              <a:t>An estimated 1.3 million UK older adults, aged 65+, are undernourished</a:t>
            </a:r>
          </a:p>
          <a:p>
            <a:pPr lvl="1"/>
            <a:r>
              <a:rPr lang="en-US" sz="2000" dirty="0" smtClean="0">
                <a:latin typeface="Arial" panose="020B0604020202020204" pitchFamily="34" charset="0"/>
                <a:cs typeface="Arial" panose="020B0604020202020204" pitchFamily="34" charset="0"/>
              </a:rPr>
              <a:t>Malnutrition and dehydration are major causes of health deterioration </a:t>
            </a:r>
          </a:p>
          <a:p>
            <a:r>
              <a:rPr lang="en-US" sz="2400" dirty="0" smtClean="0">
                <a:latin typeface="Arial" panose="020B0604020202020204" pitchFamily="34" charset="0"/>
                <a:cs typeface="Arial" panose="020B0604020202020204" pitchFamily="34" charset="0"/>
              </a:rPr>
              <a:t>People using community social care (incl. homecare) are at particular risk</a:t>
            </a:r>
          </a:p>
          <a:p>
            <a:r>
              <a:rPr lang="en-US" sz="2400" dirty="0" smtClean="0">
                <a:latin typeface="Arial" panose="020B0604020202020204" pitchFamily="34" charset="0"/>
                <a:cs typeface="Arial" panose="020B0604020202020204" pitchFamily="34" charset="0"/>
              </a:rPr>
              <a:t>Complex inter-related risk factors: </a:t>
            </a:r>
          </a:p>
          <a:p>
            <a:pPr lvl="1"/>
            <a:r>
              <a:rPr lang="en-US" sz="2000" dirty="0" smtClean="0">
                <a:latin typeface="Arial" panose="020B0604020202020204" pitchFamily="34" charset="0"/>
                <a:cs typeface="Arial" panose="020B0604020202020204" pitchFamily="34" charset="0"/>
              </a:rPr>
              <a:t>Health and care-related needs </a:t>
            </a:r>
          </a:p>
          <a:p>
            <a:pPr lvl="1"/>
            <a:r>
              <a:rPr lang="en-US" sz="2000" dirty="0" smtClean="0">
                <a:latin typeface="Arial" panose="020B0604020202020204" pitchFamily="34" charset="0"/>
                <a:cs typeface="Arial" panose="020B0604020202020204" pitchFamily="34" charset="0"/>
              </a:rPr>
              <a:t>Social isolation and loneliness </a:t>
            </a:r>
          </a:p>
          <a:p>
            <a:pPr lvl="1"/>
            <a:r>
              <a:rPr lang="en-US" sz="2000" dirty="0" smtClean="0">
                <a:latin typeface="Arial" panose="020B0604020202020204" pitchFamily="34" charset="0"/>
                <a:cs typeface="Arial" panose="020B0604020202020204" pitchFamily="34" charset="0"/>
              </a:rPr>
              <a:t>Accessibility of local area</a:t>
            </a:r>
          </a:p>
          <a:p>
            <a:pPr lvl="1"/>
            <a:r>
              <a:rPr lang="en-US" sz="2000" dirty="0" smtClean="0">
                <a:latin typeface="Arial" panose="020B0604020202020204" pitchFamily="34" charset="0"/>
                <a:cs typeface="Arial" panose="020B0604020202020204" pitchFamily="34" charset="0"/>
              </a:rPr>
              <a:t>Transport to/from shops and food outlets</a:t>
            </a:r>
          </a:p>
          <a:p>
            <a:pPr lvl="1"/>
            <a:r>
              <a:rPr lang="en-US" sz="2000" dirty="0" smtClean="0">
                <a:latin typeface="Arial" panose="020B0604020202020204" pitchFamily="34" charset="0"/>
                <a:cs typeface="Arial" panose="020B0604020202020204" pitchFamily="34" charset="0"/>
              </a:rPr>
              <a:t>Low or reduced household income </a:t>
            </a:r>
          </a:p>
          <a:p>
            <a:r>
              <a:rPr lang="en-US" sz="2400" dirty="0" smtClean="0">
                <a:latin typeface="Arial" panose="020B0604020202020204" pitchFamily="34" charset="0"/>
                <a:cs typeface="Arial" panose="020B0604020202020204" pitchFamily="34" charset="0"/>
              </a:rPr>
              <a:t>How do we understand food and drink-related needs/outcomes…? </a:t>
            </a:r>
          </a:p>
          <a:p>
            <a:pPr lvl="1"/>
            <a:r>
              <a:rPr lang="en-US" sz="2000" dirty="0" smtClean="0">
                <a:latin typeface="Arial" panose="020B0604020202020204" pitchFamily="34" charset="0"/>
                <a:cs typeface="Arial" panose="020B0604020202020204" pitchFamily="34" charset="0"/>
              </a:rPr>
              <a:t>Thinking beyond (risk of) malnutrition and dehydration to consider </a:t>
            </a:r>
            <a:r>
              <a:rPr lang="en-US" sz="2000" i="1" dirty="0" smtClean="0">
                <a:latin typeface="Arial" panose="020B0604020202020204" pitchFamily="34" charset="0"/>
                <a:cs typeface="Arial" panose="020B0604020202020204" pitchFamily="34" charset="0"/>
              </a:rPr>
              <a:t>quality of life</a:t>
            </a:r>
            <a:r>
              <a:rPr lang="en-US" sz="2000" dirty="0" smtClean="0">
                <a:latin typeface="Arial" panose="020B0604020202020204" pitchFamily="34" charset="0"/>
                <a:cs typeface="Arial" panose="020B0604020202020204" pitchFamily="34" charset="0"/>
              </a:rPr>
              <a:t>… relevant to all of us, but especially people with care and support needs. </a:t>
            </a:r>
            <a:endParaRPr lang="en-US" sz="16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Community-based services play a vital role in supporting people </a:t>
            </a:r>
          </a:p>
          <a:p>
            <a:pPr lvl="1"/>
            <a:r>
              <a:rPr lang="en-US" sz="2000" dirty="0" smtClean="0">
                <a:latin typeface="Arial" panose="020B0604020202020204" pitchFamily="34" charset="0"/>
                <a:cs typeface="Arial" panose="020B0604020202020204" pitchFamily="34" charset="0"/>
              </a:rPr>
              <a:t>But their role is relatively underexplored… </a:t>
            </a:r>
          </a:p>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3</a:t>
            </a:fld>
            <a:endParaRPr lang="en-GB"/>
          </a:p>
        </p:txBody>
      </p:sp>
    </p:spTree>
    <p:extLst>
      <p:ext uri="{BB962C8B-B14F-4D97-AF65-F5344CB8AC3E}">
        <p14:creationId xmlns:p14="http://schemas.microsoft.com/office/powerpoint/2010/main" val="2822512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Arial" panose="020B0604020202020204" pitchFamily="34" charset="0"/>
                <a:cs typeface="Arial" panose="020B0604020202020204" pitchFamily="34" charset="0"/>
              </a:rPr>
              <a:t>Defined broadly, as ‘</a:t>
            </a:r>
            <a:r>
              <a:rPr lang="en-US" b="1" dirty="0" smtClean="0">
                <a:latin typeface="Arial" panose="020B0604020202020204" pitchFamily="34" charset="0"/>
                <a:cs typeface="Arial" panose="020B0604020202020204" pitchFamily="34" charset="0"/>
              </a:rPr>
              <a:t>food and drink-related quality of life’,</a:t>
            </a:r>
            <a:r>
              <a:rPr lang="en-US" dirty="0" smtClean="0">
                <a:latin typeface="Arial" panose="020B0604020202020204" pitchFamily="34" charset="0"/>
                <a:cs typeface="Arial" panose="020B0604020202020204" pitchFamily="34" charset="0"/>
              </a:rPr>
              <a:t> i.e. does support with eating &amp; drinking adequately consider personal preferences &amp; psychosocial, cultural, religious/ethical etc. needs – alongside, supporting basic nutrition &amp; hydration. </a:t>
            </a:r>
            <a:endParaRPr lang="en-GB" dirty="0" smtClean="0"/>
          </a:p>
        </p:txBody>
      </p:sp>
      <p:sp>
        <p:nvSpPr>
          <p:cNvPr id="4" name="Slide Number Placeholder 3"/>
          <p:cNvSpPr>
            <a:spLocks noGrp="1"/>
          </p:cNvSpPr>
          <p:nvPr>
            <p:ph type="sldNum" sz="quarter" idx="10"/>
          </p:nvPr>
        </p:nvSpPr>
        <p:spPr/>
        <p:txBody>
          <a:bodyPr/>
          <a:lstStyle/>
          <a:p>
            <a:fld id="{7B9096DF-BC8B-49C7-B4B4-777B9E9896BF}" type="slidenum">
              <a:rPr lang="en-GB" smtClean="0"/>
              <a:t>4</a:t>
            </a:fld>
            <a:endParaRPr lang="en-GB"/>
          </a:p>
        </p:txBody>
      </p:sp>
    </p:spTree>
    <p:extLst>
      <p:ext uri="{BB962C8B-B14F-4D97-AF65-F5344CB8AC3E}">
        <p14:creationId xmlns:p14="http://schemas.microsoft.com/office/powerpoint/2010/main" val="7075969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5</a:t>
            </a:fld>
            <a:endParaRPr lang="en-GB"/>
          </a:p>
        </p:txBody>
      </p:sp>
    </p:spTree>
    <p:extLst>
      <p:ext uri="{BB962C8B-B14F-4D97-AF65-F5344CB8AC3E}">
        <p14:creationId xmlns:p14="http://schemas.microsoft.com/office/powerpoint/2010/main" val="316536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1200"/>
              </a:spcAft>
              <a:buNone/>
            </a:pPr>
            <a:r>
              <a:rPr lang="en-GB" sz="2400" b="1" dirty="0" smtClean="0">
                <a:latin typeface="Arial" panose="020B0604020202020204" pitchFamily="34" charset="0"/>
                <a:cs typeface="Arial" panose="020B0604020202020204" pitchFamily="34" charset="0"/>
              </a:rPr>
              <a:t>Objectives</a:t>
            </a:r>
          </a:p>
          <a:p>
            <a:pPr marL="285750" indent="-285750"/>
            <a:r>
              <a:rPr lang="en-GB" sz="2400" dirty="0" smtClean="0">
                <a:latin typeface="Arial" panose="020B0604020202020204" pitchFamily="34" charset="0"/>
                <a:cs typeface="Arial" panose="020B0604020202020204" pitchFamily="34" charset="0"/>
              </a:rPr>
              <a:t>Conduct a </a:t>
            </a:r>
            <a:r>
              <a:rPr lang="en-GB" sz="2400" b="1" dirty="0" smtClean="0">
                <a:latin typeface="Arial" panose="020B0604020202020204" pitchFamily="34" charset="0"/>
                <a:cs typeface="Arial" panose="020B0604020202020204" pitchFamily="34" charset="0"/>
              </a:rPr>
              <a:t>systematic search </a:t>
            </a:r>
            <a:r>
              <a:rPr lang="en-GB" sz="2400" dirty="0" smtClean="0">
                <a:latin typeface="Arial" panose="020B0604020202020204" pitchFamily="34" charset="0"/>
                <a:cs typeface="Arial" panose="020B0604020202020204" pitchFamily="34" charset="0"/>
              </a:rPr>
              <a:t>of </a:t>
            </a:r>
            <a:r>
              <a:rPr lang="en-GB" sz="2400" b="1" dirty="0" smtClean="0">
                <a:latin typeface="Arial" panose="020B0604020202020204" pitchFamily="34" charset="0"/>
                <a:cs typeface="Arial" panose="020B0604020202020204" pitchFamily="34" charset="0"/>
              </a:rPr>
              <a:t>published works</a:t>
            </a:r>
            <a:endParaRPr lang="en-GB" sz="2400" dirty="0" smtClean="0">
              <a:latin typeface="Arial" panose="020B0604020202020204" pitchFamily="34" charset="0"/>
              <a:cs typeface="Arial" panose="020B0604020202020204" pitchFamily="34" charset="0"/>
            </a:endParaRPr>
          </a:p>
          <a:p>
            <a:pPr marL="285750" indent="-285750"/>
            <a:r>
              <a:rPr lang="en-GB" sz="2400" dirty="0" smtClean="0">
                <a:latin typeface="Arial" panose="020B0604020202020204" pitchFamily="34" charset="0"/>
                <a:cs typeface="Arial" panose="020B0604020202020204" pitchFamily="34" charset="0"/>
              </a:rPr>
              <a:t>To gain an overview of the international literature on </a:t>
            </a:r>
            <a:r>
              <a:rPr lang="en-GB" sz="2400" b="1" dirty="0" smtClean="0">
                <a:latin typeface="Arial" panose="020B0604020202020204" pitchFamily="34" charset="0"/>
                <a:cs typeface="Arial" panose="020B0604020202020204" pitchFamily="34" charset="0"/>
              </a:rPr>
              <a:t>food and drink-related needs and outcomes </a:t>
            </a:r>
            <a:r>
              <a:rPr lang="en-GB" sz="2400" dirty="0" smtClean="0">
                <a:latin typeface="Arial" panose="020B0604020202020204" pitchFamily="34" charset="0"/>
                <a:cs typeface="Arial" panose="020B0604020202020204" pitchFamily="34" charset="0"/>
              </a:rPr>
              <a:t>of </a:t>
            </a:r>
            <a:r>
              <a:rPr lang="en-GB" sz="2400" b="1" dirty="0" smtClean="0">
                <a:latin typeface="Arial" panose="020B0604020202020204" pitchFamily="34" charset="0"/>
                <a:cs typeface="Arial" panose="020B0604020202020204" pitchFamily="34" charset="0"/>
              </a:rPr>
              <a:t>older adults using homecare</a:t>
            </a:r>
          </a:p>
          <a:p>
            <a:pPr marL="742950" lvl="1" indent="-285750"/>
            <a:r>
              <a:rPr lang="en-GB" sz="2000" dirty="0" smtClean="0">
                <a:latin typeface="Arial" panose="020B0604020202020204" pitchFamily="34" charset="0"/>
                <a:cs typeface="Arial" panose="020B0604020202020204" pitchFamily="34" charset="0"/>
              </a:rPr>
              <a:t>Establish the type and range of methods, measures and theoretical frameworks applied</a:t>
            </a:r>
          </a:p>
          <a:p>
            <a:pPr marL="742950" lvl="1" indent="-285750"/>
            <a:r>
              <a:rPr lang="en-GB" sz="2000" dirty="0" smtClean="0">
                <a:latin typeface="Arial" panose="020B0604020202020204" pitchFamily="34" charset="0"/>
                <a:cs typeface="Arial" panose="020B0604020202020204" pitchFamily="34" charset="0"/>
              </a:rPr>
              <a:t>Identify the conceptual understanding(s) of ‘food and drink-related needs/outcomes’</a:t>
            </a:r>
          </a:p>
          <a:p>
            <a:pPr marL="742950" lvl="1" indent="-285750"/>
            <a:r>
              <a:rPr lang="en-US" sz="2000" dirty="0" smtClean="0">
                <a:latin typeface="Arial" panose="020B0604020202020204" pitchFamily="34" charset="0"/>
                <a:cs typeface="Arial" panose="020B0604020202020204" pitchFamily="34" charset="0"/>
              </a:rPr>
              <a:t>Identify evidence of effectiveness of direct care, service delivery or policy interventions – where are the gaps? </a:t>
            </a:r>
            <a:endParaRPr lang="en-GB" sz="2000" dirty="0" smtClean="0">
              <a:latin typeface="Arial" panose="020B0604020202020204" pitchFamily="34" charset="0"/>
              <a:cs typeface="Arial" panose="020B0604020202020204" pitchFamily="34" charset="0"/>
            </a:endParaRPr>
          </a:p>
          <a:p>
            <a:pPr marL="742950" lvl="1" indent="-285750"/>
            <a:r>
              <a:rPr lang="en-GB" sz="2000" dirty="0" smtClean="0">
                <a:latin typeface="Arial" panose="020B0604020202020204" pitchFamily="34" charset="0"/>
                <a:cs typeface="Arial" panose="020B0604020202020204" pitchFamily="34" charset="0"/>
              </a:rPr>
              <a:t>Identify implications for policy and practice</a:t>
            </a:r>
            <a:endParaRPr lang="en-US" sz="2000" dirty="0" smtClean="0">
              <a:solidFill>
                <a:srgbClr val="FF0000"/>
              </a:solidFill>
              <a:latin typeface="Arial" panose="020B0604020202020204" pitchFamily="34" charset="0"/>
              <a:cs typeface="Arial" panose="020B0604020202020204" pitchFamily="34" charset="0"/>
            </a:endParaRPr>
          </a:p>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6</a:t>
            </a:fld>
            <a:endParaRPr lang="en-GB"/>
          </a:p>
        </p:txBody>
      </p:sp>
    </p:spTree>
    <p:extLst>
      <p:ext uri="{BB962C8B-B14F-4D97-AF65-F5344CB8AC3E}">
        <p14:creationId xmlns:p14="http://schemas.microsoft.com/office/powerpoint/2010/main" val="429427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7</a:t>
            </a:fld>
            <a:endParaRPr lang="en-GB"/>
          </a:p>
        </p:txBody>
      </p:sp>
    </p:spTree>
    <p:extLst>
      <p:ext uri="{BB962C8B-B14F-4D97-AF65-F5344CB8AC3E}">
        <p14:creationId xmlns:p14="http://schemas.microsoft.com/office/powerpoint/2010/main" val="718385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r>
              <a:rPr lang="en-GB" sz="1200" b="1" dirty="0">
                <a:latin typeface="Arial" panose="020B0604020202020204" pitchFamily="34" charset="0"/>
                <a:cs typeface="Arial" panose="020B0604020202020204" pitchFamily="34" charset="0"/>
              </a:rPr>
              <a:t>Web of Science </a:t>
            </a:r>
            <a:r>
              <a:rPr lang="en-GB" sz="1200" dirty="0">
                <a:latin typeface="Arial" panose="020B0604020202020204" pitchFamily="34" charset="0"/>
                <a:cs typeface="Arial" panose="020B0604020202020204" pitchFamily="34" charset="0"/>
              </a:rPr>
              <a:t>(Science Citation Index Expanded database, to cover broadly literature published in sciences and social sciences)</a:t>
            </a:r>
          </a:p>
          <a:p>
            <a:pPr marL="342900" indent="-342900"/>
            <a:r>
              <a:rPr lang="en-GB" sz="1200" b="1" dirty="0" err="1">
                <a:latin typeface="Arial" panose="020B0604020202020204" pitchFamily="34" charset="0"/>
                <a:cs typeface="Arial" panose="020B0604020202020204" pitchFamily="34" charset="0"/>
              </a:rPr>
              <a:t>Psycinfo</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(to cover social, behavioural, and health sciences)</a:t>
            </a:r>
          </a:p>
          <a:p>
            <a:pPr marL="342900" indent="-342900"/>
            <a:r>
              <a:rPr lang="en-GB" sz="1200" b="1" dirty="0">
                <a:latin typeface="Arial" panose="020B0604020202020204" pitchFamily="34" charset="0"/>
                <a:cs typeface="Arial" panose="020B0604020202020204" pitchFamily="34" charset="0"/>
              </a:rPr>
              <a:t>SCIE Online </a:t>
            </a:r>
            <a:r>
              <a:rPr lang="en-GB" sz="1200" dirty="0">
                <a:latin typeface="Arial" panose="020B0604020202020204" pitchFamily="34" charset="0"/>
                <a:cs typeface="Arial" panose="020B0604020202020204" pitchFamily="34" charset="0"/>
              </a:rPr>
              <a:t>(social care-related research briefings, reports, government documents, journal articles, websites)</a:t>
            </a:r>
          </a:p>
          <a:p>
            <a:pPr marL="342900" indent="-342900"/>
            <a:r>
              <a:rPr lang="en-GB" sz="1200" b="1" dirty="0">
                <a:latin typeface="Arial" panose="020B0604020202020204" pitchFamily="34" charset="0"/>
                <a:cs typeface="Arial" panose="020B0604020202020204" pitchFamily="34" charset="0"/>
              </a:rPr>
              <a:t>ProQuest Politics Collection </a:t>
            </a:r>
            <a:r>
              <a:rPr lang="en-GB" sz="1200" dirty="0">
                <a:latin typeface="Arial" panose="020B0604020202020204" pitchFamily="34" charset="0"/>
                <a:cs typeface="Arial" panose="020B0604020202020204" pitchFamily="34" charset="0"/>
              </a:rPr>
              <a:t>(grey literature)</a:t>
            </a:r>
          </a:p>
          <a:p>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8</a:t>
            </a:fld>
            <a:endParaRPr lang="en-GB"/>
          </a:p>
        </p:txBody>
      </p:sp>
    </p:spTree>
    <p:extLst>
      <p:ext uri="{BB962C8B-B14F-4D97-AF65-F5344CB8AC3E}">
        <p14:creationId xmlns:p14="http://schemas.microsoft.com/office/powerpoint/2010/main" val="122092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Acknowledge a challenge of international</a:t>
            </a:r>
            <a:r>
              <a:rPr lang="en-US" baseline="0" dirty="0"/>
              <a:t> scoping review – diversity between countries re homecare funding/finance, delivery and legislative or regulatory frameworks. </a:t>
            </a:r>
            <a:endParaRPr lang="en-GB" dirty="0"/>
          </a:p>
        </p:txBody>
      </p:sp>
      <p:sp>
        <p:nvSpPr>
          <p:cNvPr id="4" name="Slide Number Placeholder 3"/>
          <p:cNvSpPr>
            <a:spLocks noGrp="1"/>
          </p:cNvSpPr>
          <p:nvPr>
            <p:ph type="sldNum" sz="quarter" idx="10"/>
          </p:nvPr>
        </p:nvSpPr>
        <p:spPr/>
        <p:txBody>
          <a:bodyPr/>
          <a:lstStyle/>
          <a:p>
            <a:fld id="{7B9096DF-BC8B-49C7-B4B4-777B9E9896BF}" type="slidenum">
              <a:rPr lang="en-GB" smtClean="0"/>
              <a:t>9</a:t>
            </a:fld>
            <a:endParaRPr lang="en-GB"/>
          </a:p>
        </p:txBody>
      </p:sp>
    </p:spTree>
    <p:extLst>
      <p:ext uri="{BB962C8B-B14F-4D97-AF65-F5344CB8AC3E}">
        <p14:creationId xmlns:p14="http://schemas.microsoft.com/office/powerpoint/2010/main" val="342016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1632448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78269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797561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96BA9DD-CD4C-41E8-9AE4-6487F861FCE9}"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858186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96BA9DD-CD4C-41E8-9AE4-6487F861FCE9}" type="datetimeFigureOut">
              <a:rPr lang="en-GB" smtClean="0"/>
              <a:t>15/09/2023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184124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96BA9DD-CD4C-41E8-9AE4-6487F861FCE9}"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1689623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96BA9DD-CD4C-41E8-9AE4-6487F861FCE9}" type="datetimeFigureOut">
              <a:rPr lang="en-GB" smtClean="0"/>
              <a:t>15/09/2023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2812378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96BA9DD-CD4C-41E8-9AE4-6487F861FCE9}" type="datetimeFigureOut">
              <a:rPr lang="en-GB" smtClean="0"/>
              <a:t>15/09/2023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3245100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6BA9DD-CD4C-41E8-9AE4-6487F861FCE9}" type="datetimeFigureOut">
              <a:rPr lang="en-GB" smtClean="0"/>
              <a:t>15/09/2023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1088229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BA9DD-CD4C-41E8-9AE4-6487F861FCE9}"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3441308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96BA9DD-CD4C-41E8-9AE4-6487F861FCE9}" type="datetimeFigureOut">
              <a:rPr lang="en-GB" smtClean="0"/>
              <a:t>15/09/2023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8BFC20-5936-4382-BBDC-6288116EE41B}" type="slidenum">
              <a:rPr lang="en-GB" smtClean="0"/>
              <a:t>‹#›</a:t>
            </a:fld>
            <a:endParaRPr lang="en-GB"/>
          </a:p>
        </p:txBody>
      </p:sp>
    </p:spTree>
    <p:extLst>
      <p:ext uri="{BB962C8B-B14F-4D97-AF65-F5344CB8AC3E}">
        <p14:creationId xmlns:p14="http://schemas.microsoft.com/office/powerpoint/2010/main" val="325072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BA9DD-CD4C-41E8-9AE4-6487F861FCE9}" type="datetimeFigureOut">
              <a:rPr lang="en-GB" smtClean="0"/>
              <a:t>15/09/2023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8BFC20-5936-4382-BBDC-6288116EE41B}" type="slidenum">
              <a:rPr lang="en-GB" smtClean="0"/>
              <a:t>‹#›</a:t>
            </a:fld>
            <a:endParaRPr lang="en-GB"/>
          </a:p>
        </p:txBody>
      </p:sp>
    </p:spTree>
    <p:extLst>
      <p:ext uri="{BB962C8B-B14F-4D97-AF65-F5344CB8AC3E}">
        <p14:creationId xmlns:p14="http://schemas.microsoft.com/office/powerpoint/2010/main" val="16522278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hyperlink" Target="mailto:s.e.rand@kent.ac.uk" TargetMode="Externa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15.png"/><Relationship Id="rId4" Type="http://schemas.openxmlformats.org/officeDocument/2006/relationships/image" Target="../media/image2.jpeg"/><Relationship Id="rId9"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ageing-better.org.uk/resources/age-positive-images-guide-and-terms-using-our-image-library?gclid=Cj0KCQjw3eeXBhD7ARIsAHjssr_z_cj2bd8jH2sKWBx6ydwOc43qxlzuVS3TSrxJkcItKPFH_-7vnAsaAsjnEALw_wcB"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png"/><Relationship Id="rId4" Type="http://schemas.openxmlformats.org/officeDocument/2006/relationships/hyperlink" Target="http://www.pssru.ac.uk/ascot"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8" Type="http://schemas.openxmlformats.org/officeDocument/2006/relationships/hyperlink" Target="mailto:s.e.rand@kent.ac.uk" TargetMode="External"/><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hyperlink" Target="http://www.pssru.ac.uk/foodanddrink/" TargetMode="External"/><Relationship Id="rId4" Type="http://schemas.openxmlformats.org/officeDocument/2006/relationships/image" Target="../media/image2.jpeg"/><Relationship Id="rId9" Type="http://schemas.openxmlformats.org/officeDocument/2006/relationships/hyperlink" Target="mailto:L.Bertini@bsms.ac.uk"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2722" y="958250"/>
            <a:ext cx="11557192" cy="1723709"/>
          </a:xfrm>
        </p:spPr>
        <p:txBody>
          <a:bodyPr>
            <a:normAutofit fontScale="90000"/>
          </a:bodyPr>
          <a:lstStyle/>
          <a:p>
            <a:pPr>
              <a:spcBef>
                <a:spcPts val="2400"/>
              </a:spcBef>
              <a:spcAft>
                <a:spcPts val="1800"/>
              </a:spcAft>
            </a:pPr>
            <a:r>
              <a:rPr lang="en-US" sz="4400" b="1" dirty="0">
                <a:solidFill>
                  <a:srgbClr val="002060"/>
                </a:solidFill>
                <a:latin typeface="+mn-lt"/>
              </a:rPr>
              <a:t/>
            </a:r>
            <a:br>
              <a:rPr lang="en-US" sz="4400" b="1" dirty="0">
                <a:solidFill>
                  <a:srgbClr val="002060"/>
                </a:solidFill>
                <a:latin typeface="+mn-lt"/>
              </a:rPr>
            </a:br>
            <a:r>
              <a:rPr lang="en-US" sz="4400" b="1" dirty="0">
                <a:solidFill>
                  <a:srgbClr val="002060"/>
                </a:solidFill>
              </a:rPr>
              <a:t/>
            </a:r>
            <a:br>
              <a:rPr lang="en-US" sz="4400" b="1" dirty="0">
                <a:solidFill>
                  <a:srgbClr val="002060"/>
                </a:solidFill>
              </a:rPr>
            </a:br>
            <a:r>
              <a:rPr lang="en-US" sz="4400" b="1" dirty="0">
                <a:solidFill>
                  <a:srgbClr val="002060"/>
                </a:solidFill>
              </a:rPr>
              <a:t/>
            </a:r>
            <a:br>
              <a:rPr lang="en-US" sz="4400" b="1" dirty="0">
                <a:solidFill>
                  <a:srgbClr val="002060"/>
                </a:solidFill>
              </a:rPr>
            </a:br>
            <a:r>
              <a:rPr lang="en-US" sz="4400" b="1" dirty="0">
                <a:solidFill>
                  <a:srgbClr val="002060"/>
                </a:solidFill>
                <a:latin typeface="+mn-lt"/>
              </a:rPr>
              <a:t>Food and drink-related needs/outcomes of older people who use community-based social care</a:t>
            </a:r>
            <a:br>
              <a:rPr lang="en-US" sz="4400" b="1" dirty="0">
                <a:solidFill>
                  <a:srgbClr val="002060"/>
                </a:solidFill>
                <a:latin typeface="+mn-lt"/>
              </a:rPr>
            </a:br>
            <a:endParaRPr lang="en-US" sz="3200" dirty="0">
              <a:solidFill>
                <a:srgbClr val="002060"/>
              </a:solidFill>
              <a:latin typeface="+mn-lt"/>
            </a:endParaRPr>
          </a:p>
        </p:txBody>
      </p:sp>
      <p:pic>
        <p:nvPicPr>
          <p:cNvPr id="4" name="Picture 3">
            <a:extLst>
              <a:ext uri="{FF2B5EF4-FFF2-40B4-BE49-F238E27FC236}">
                <a16:creationId xmlns:a16="http://schemas.microsoft.com/office/drawing/2014/main" id="{D659F7AA-46AD-1449-BB3C-3E20B80974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sp>
        <p:nvSpPr>
          <p:cNvPr id="8" name="Subtitle 2"/>
          <p:cNvSpPr>
            <a:spLocks noGrp="1"/>
          </p:cNvSpPr>
          <p:nvPr>
            <p:ph type="subTitle" idx="1"/>
          </p:nvPr>
        </p:nvSpPr>
        <p:spPr>
          <a:xfrm>
            <a:off x="367856" y="3182892"/>
            <a:ext cx="11675495" cy="2304763"/>
          </a:xfrm>
        </p:spPr>
        <p:txBody>
          <a:bodyPr>
            <a:normAutofit fontScale="92500" lnSpcReduction="10000"/>
          </a:bodyPr>
          <a:lstStyle/>
          <a:p>
            <a:r>
              <a:rPr lang="en-GB" dirty="0" smtClean="0">
                <a:solidFill>
                  <a:srgbClr val="002060"/>
                </a:solidFill>
                <a:latin typeface="Arial" panose="020B0604020202020204" pitchFamily="34" charset="0"/>
                <a:cs typeface="Arial" panose="020B0604020202020204" pitchFamily="34" charset="0"/>
              </a:rPr>
              <a:t>Stacey Rand¹, Lavinia Bertini</a:t>
            </a:r>
            <a:r>
              <a:rPr lang="en-US" dirty="0" smtClean="0">
                <a:solidFill>
                  <a:srgbClr val="002060"/>
                </a:solidFill>
                <a:latin typeface="Arial" panose="020B0604020202020204" pitchFamily="34" charset="0"/>
                <a:cs typeface="Arial" panose="020B0604020202020204" pitchFamily="34" charset="0"/>
              </a:rPr>
              <a:t>²</a:t>
            </a:r>
            <a:r>
              <a:rPr lang="en-GB" dirty="0" smtClean="0">
                <a:solidFill>
                  <a:srgbClr val="002060"/>
                </a:solidFill>
                <a:latin typeface="Arial" panose="020B0604020202020204" pitchFamily="34" charset="0"/>
                <a:cs typeface="Arial" panose="020B0604020202020204" pitchFamily="34" charset="0"/>
              </a:rPr>
              <a:t>, Monique Raats³, Alan Dargan¹ </a:t>
            </a:r>
          </a:p>
          <a:p>
            <a:r>
              <a:rPr lang="en-GB" dirty="0" smtClean="0">
                <a:solidFill>
                  <a:srgbClr val="002060"/>
                </a:solidFill>
                <a:latin typeface="Arial" panose="020B0604020202020204" pitchFamily="34" charset="0"/>
                <a:cs typeface="Arial" panose="020B0604020202020204" pitchFamily="34" charset="0"/>
              </a:rPr>
              <a:t>Becky Sharp</a:t>
            </a:r>
            <a:r>
              <a:rPr lang="en-GB" sz="1200" dirty="0" smtClean="0">
                <a:solidFill>
                  <a:srgbClr val="002060"/>
                </a:solidFill>
                <a:latin typeface="Arial" panose="020B0604020202020204" pitchFamily="34" charset="0"/>
                <a:cs typeface="Arial" panose="020B0604020202020204" pitchFamily="34" charset="0"/>
              </a:rPr>
              <a:t>†</a:t>
            </a:r>
            <a:r>
              <a:rPr lang="en-GB" dirty="0" smtClean="0">
                <a:solidFill>
                  <a:srgbClr val="002060"/>
                </a:solidFill>
                <a:latin typeface="Arial" panose="020B0604020202020204" pitchFamily="34" charset="0"/>
                <a:cs typeface="Arial" panose="020B0604020202020204" pitchFamily="34" charset="0"/>
              </a:rPr>
              <a:t>, Karin Webb &amp; Della Ogunleye</a:t>
            </a:r>
            <a:r>
              <a:rPr lang="en-US" sz="1300" dirty="0" smtClean="0">
                <a:solidFill>
                  <a:srgbClr val="002060"/>
                </a:solidFill>
                <a:latin typeface="Arial" panose="020B0604020202020204" pitchFamily="34" charset="0"/>
                <a:cs typeface="Arial" panose="020B0604020202020204" pitchFamily="34" charset="0"/>
              </a:rPr>
              <a:t>§</a:t>
            </a:r>
            <a:endParaRPr lang="en-GB" sz="1300" dirty="0" smtClean="0">
              <a:solidFill>
                <a:srgbClr val="002060"/>
              </a:solidFill>
              <a:latin typeface="Arial" panose="020B0604020202020204" pitchFamily="34" charset="0"/>
              <a:cs typeface="Arial" panose="020B0604020202020204" pitchFamily="34" charset="0"/>
            </a:endParaRPr>
          </a:p>
          <a:p>
            <a:endParaRPr lang="en-US" sz="2800" dirty="0">
              <a:solidFill>
                <a:srgbClr val="002060"/>
              </a:solidFill>
              <a:latin typeface="Arial" panose="020B0604020202020204" pitchFamily="34" charset="0"/>
              <a:cs typeface="Arial" panose="020B0604020202020204" pitchFamily="34" charset="0"/>
            </a:endParaRPr>
          </a:p>
          <a:p>
            <a:pPr lvl="1" algn="l"/>
            <a:r>
              <a:rPr lang="en-GB" sz="1300" dirty="0">
                <a:solidFill>
                  <a:srgbClr val="002060"/>
                </a:solidFill>
                <a:latin typeface="Arial" panose="020B0604020202020204" pitchFamily="34" charset="0"/>
                <a:cs typeface="Arial" panose="020B0604020202020204" pitchFamily="34" charset="0"/>
              </a:rPr>
              <a:t>1</a:t>
            </a:r>
            <a:r>
              <a:rPr lang="en-GB" sz="130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Personal </a:t>
            </a:r>
            <a:r>
              <a:rPr lang="en-US" sz="1300" dirty="0">
                <a:solidFill>
                  <a:srgbClr val="002060"/>
                </a:solidFill>
                <a:latin typeface="Arial" panose="020B0604020202020204" pitchFamily="34" charset="0"/>
                <a:cs typeface="Arial" panose="020B0604020202020204" pitchFamily="34" charset="0"/>
              </a:rPr>
              <a:t>Social Services Research Unit (PSSRU), University of Kent</a:t>
            </a:r>
          </a:p>
          <a:p>
            <a:pPr lvl="1" algn="l"/>
            <a:r>
              <a:rPr lang="en-US" sz="1300" dirty="0">
                <a:solidFill>
                  <a:srgbClr val="002060"/>
                </a:solidFill>
                <a:latin typeface="Arial" panose="020B0604020202020204" pitchFamily="34" charset="0"/>
                <a:cs typeface="Arial" panose="020B0604020202020204" pitchFamily="34" charset="0"/>
              </a:rPr>
              <a:t>2</a:t>
            </a:r>
            <a:r>
              <a:rPr lang="en-US" sz="1300" dirty="0" smtClean="0">
                <a:solidFill>
                  <a:srgbClr val="002060"/>
                </a:solidFill>
                <a:latin typeface="Arial" panose="020B0604020202020204" pitchFamily="34" charset="0"/>
                <a:cs typeface="Arial" panose="020B0604020202020204" pitchFamily="34" charset="0"/>
              </a:rPr>
              <a:t>	Brighton </a:t>
            </a:r>
            <a:r>
              <a:rPr lang="en-US" sz="1300" dirty="0">
                <a:solidFill>
                  <a:srgbClr val="002060"/>
                </a:solidFill>
                <a:latin typeface="Arial" panose="020B0604020202020204" pitchFamily="34" charset="0"/>
                <a:cs typeface="Arial" panose="020B0604020202020204" pitchFamily="34" charset="0"/>
              </a:rPr>
              <a:t>and Sussex Medical School (BSMS), University of Sussex</a:t>
            </a:r>
          </a:p>
          <a:p>
            <a:pPr lvl="1" algn="l"/>
            <a:r>
              <a:rPr lang="en-GB" sz="1300" dirty="0">
                <a:solidFill>
                  <a:srgbClr val="002060"/>
                </a:solidFill>
                <a:latin typeface="Arial" panose="020B0604020202020204" pitchFamily="34" charset="0"/>
                <a:cs typeface="Arial" panose="020B0604020202020204" pitchFamily="34" charset="0"/>
              </a:rPr>
              <a:t>3</a:t>
            </a:r>
            <a:r>
              <a:rPr lang="en-GB" sz="1300" dirty="0" smtClean="0">
                <a:solidFill>
                  <a:srgbClr val="002060"/>
                </a:solidFill>
                <a:latin typeface="Arial" panose="020B0604020202020204" pitchFamily="34" charset="0"/>
                <a:cs typeface="Arial" panose="020B0604020202020204" pitchFamily="34" charset="0"/>
              </a:rPr>
              <a:t>	</a:t>
            </a:r>
            <a:r>
              <a:rPr lang="en-US" sz="1300" dirty="0" smtClean="0">
                <a:solidFill>
                  <a:srgbClr val="002060"/>
                </a:solidFill>
                <a:latin typeface="Arial" panose="020B0604020202020204" pitchFamily="34" charset="0"/>
                <a:cs typeface="Arial" panose="020B0604020202020204" pitchFamily="34" charset="0"/>
              </a:rPr>
              <a:t>Food</a:t>
            </a:r>
            <a:r>
              <a:rPr lang="en-US" sz="1300" dirty="0">
                <a:solidFill>
                  <a:srgbClr val="002060"/>
                </a:solidFill>
                <a:latin typeface="Arial" panose="020B0604020202020204" pitchFamily="34" charset="0"/>
                <a:cs typeface="Arial" panose="020B0604020202020204" pitchFamily="34" charset="0"/>
              </a:rPr>
              <a:t>, Consumer </a:t>
            </a:r>
            <a:r>
              <a:rPr lang="en-US" sz="1300" dirty="0" err="1">
                <a:solidFill>
                  <a:srgbClr val="002060"/>
                </a:solidFill>
                <a:latin typeface="Arial" panose="020B0604020202020204" pitchFamily="34" charset="0"/>
                <a:cs typeface="Arial" panose="020B0604020202020204" pitchFamily="34" charset="0"/>
              </a:rPr>
              <a:t>Behaviour</a:t>
            </a:r>
            <a:r>
              <a:rPr lang="en-US" sz="1300" dirty="0">
                <a:solidFill>
                  <a:srgbClr val="002060"/>
                </a:solidFill>
                <a:latin typeface="Arial" panose="020B0604020202020204" pitchFamily="34" charset="0"/>
                <a:cs typeface="Arial" panose="020B0604020202020204" pitchFamily="34" charset="0"/>
              </a:rPr>
              <a:t> and Health Research Centre, University of Surrey </a:t>
            </a:r>
          </a:p>
          <a:p>
            <a:pPr lvl="1" algn="l"/>
            <a:r>
              <a:rPr lang="en-GB" sz="1300" dirty="0" smtClean="0">
                <a:solidFill>
                  <a:srgbClr val="002060"/>
                </a:solidFill>
                <a:latin typeface="Arial" panose="020B0604020202020204" pitchFamily="34" charset="0"/>
                <a:cs typeface="Arial" panose="020B0604020202020204" pitchFamily="34" charset="0"/>
              </a:rPr>
              <a:t>†	 </a:t>
            </a:r>
            <a:r>
              <a:rPr lang="en-GB" sz="1300" dirty="0">
                <a:solidFill>
                  <a:srgbClr val="002060"/>
                </a:solidFill>
                <a:latin typeface="Arial" panose="020B0604020202020204" pitchFamily="34" charset="0"/>
                <a:cs typeface="Arial" panose="020B0604020202020204" pitchFamily="34" charset="0"/>
              </a:rPr>
              <a:t>NIHR Applied Research Collaboration, Kent, Surrey and Sussex (ARC KSS) </a:t>
            </a:r>
          </a:p>
          <a:p>
            <a:pPr lvl="1" algn="l"/>
            <a:r>
              <a:rPr lang="en-US" sz="1300" dirty="0" smtClean="0">
                <a:solidFill>
                  <a:srgbClr val="002060"/>
                </a:solidFill>
                <a:latin typeface="Arial" panose="020B0604020202020204" pitchFamily="34" charset="0"/>
                <a:cs typeface="Arial" panose="020B0604020202020204" pitchFamily="34" charset="0"/>
              </a:rPr>
              <a:t>§ 	Research Advisors (PPI) </a:t>
            </a:r>
            <a:endParaRPr lang="en-US" sz="1300" dirty="0">
              <a:solidFill>
                <a:srgbClr val="002060"/>
              </a:solidFill>
              <a:latin typeface="Arial" panose="020B0604020202020204" pitchFamily="34" charset="0"/>
              <a:cs typeface="Arial" panose="020B0604020202020204" pitchFamily="34" charset="0"/>
            </a:endParaRPr>
          </a:p>
          <a:p>
            <a:endParaRPr lang="en-GB" sz="1200" dirty="0">
              <a:solidFill>
                <a:srgbClr val="00206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9" name="Picture 8">
            <a:extLst>
              <a:ext uri="{FF2B5EF4-FFF2-40B4-BE49-F238E27FC236}">
                <a16:creationId xmlns:a16="http://schemas.microsoft.com/office/drawing/2014/main" id="{B24A1616-FDCB-4B46-97BC-EFF0A47FD3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0060" y="5836633"/>
            <a:ext cx="3459480" cy="822960"/>
          </a:xfrm>
          <a:prstGeom prst="rect">
            <a:avLst/>
          </a:prstGeom>
        </p:spPr>
      </p:pic>
    </p:spTree>
    <p:extLst>
      <p:ext uri="{BB962C8B-B14F-4D97-AF65-F5344CB8AC3E}">
        <p14:creationId xmlns:p14="http://schemas.microsoft.com/office/powerpoint/2010/main" val="2303671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pPr algn="ctr"/>
            <a:r>
              <a:rPr lang="en-US" sz="3200" b="1" dirty="0">
                <a:solidFill>
                  <a:srgbClr val="002060"/>
                </a:solidFill>
                <a:latin typeface="Arial" panose="020B0604020202020204"/>
              </a:rPr>
              <a:t>WP2 - Analysis of Adult Social Care </a:t>
            </a:r>
            <a:r>
              <a:rPr lang="en-US" sz="3200" b="1" dirty="0" smtClean="0">
                <a:solidFill>
                  <a:srgbClr val="002060"/>
                </a:solidFill>
                <a:latin typeface="Arial" panose="020B0604020202020204"/>
              </a:rPr>
              <a:t>Survey Dataset</a:t>
            </a:r>
            <a:endParaRPr lang="en-GB" sz="3200" b="1" dirty="0">
              <a:solidFill>
                <a:srgbClr val="002060"/>
              </a:solidFill>
            </a:endParaRPr>
          </a:p>
        </p:txBody>
      </p:sp>
      <p:sp>
        <p:nvSpPr>
          <p:cNvPr id="3" name="Content Placeholder 2"/>
          <p:cNvSpPr>
            <a:spLocks noGrp="1"/>
          </p:cNvSpPr>
          <p:nvPr>
            <p:ph idx="1"/>
          </p:nvPr>
        </p:nvSpPr>
        <p:spPr>
          <a:xfrm>
            <a:off x="543930" y="1222834"/>
            <a:ext cx="11105839" cy="2990731"/>
          </a:xfrm>
        </p:spPr>
        <p:txBody>
          <a:bodyPr>
            <a:normAutofit/>
          </a:bodyPr>
          <a:lstStyle/>
          <a:p>
            <a:r>
              <a:rPr lang="en-US" sz="2400" dirty="0">
                <a:latin typeface="Arial" panose="020B0604020202020204" pitchFamily="34" charset="0"/>
                <a:cs typeface="Arial" panose="020B0604020202020204" pitchFamily="34" charset="0"/>
              </a:rPr>
              <a:t>Annual survey of adults using </a:t>
            </a:r>
            <a:r>
              <a:rPr lang="en-US" sz="2400" dirty="0" smtClean="0">
                <a:latin typeface="Arial" panose="020B0604020202020204" pitchFamily="34" charset="0"/>
                <a:cs typeface="Arial" panose="020B0604020202020204" pitchFamily="34" charset="0"/>
              </a:rPr>
              <a:t>publicly-managed </a:t>
            </a:r>
            <a:r>
              <a:rPr lang="en-US" sz="2400" dirty="0">
                <a:latin typeface="Arial" panose="020B0604020202020204" pitchFamily="34" charset="0"/>
                <a:cs typeface="Arial" panose="020B0604020202020204" pitchFamily="34" charset="0"/>
              </a:rPr>
              <a:t>social </a:t>
            </a:r>
            <a:r>
              <a:rPr lang="en-US" sz="2400" dirty="0" smtClean="0">
                <a:latin typeface="Arial" panose="020B0604020202020204" pitchFamily="34" charset="0"/>
                <a:cs typeface="Arial" panose="020B0604020202020204" pitchFamily="34" charset="0"/>
              </a:rPr>
              <a:t>care in </a:t>
            </a:r>
            <a:r>
              <a:rPr lang="en-US" sz="2400" dirty="0">
                <a:latin typeface="Arial" panose="020B0604020202020204" pitchFamily="34" charset="0"/>
                <a:cs typeface="Arial" panose="020B0604020202020204" pitchFamily="34" charset="0"/>
              </a:rPr>
              <a:t>England</a:t>
            </a:r>
          </a:p>
          <a:p>
            <a:pPr lvl="1"/>
            <a:r>
              <a:rPr lang="en-US" sz="2000" b="1" dirty="0" smtClean="0">
                <a:latin typeface="Arial" panose="020B0604020202020204" pitchFamily="34" charset="0"/>
                <a:cs typeface="Arial" panose="020B0604020202020204" pitchFamily="34" charset="0"/>
              </a:rPr>
              <a:t>A</a:t>
            </a:r>
            <a:r>
              <a:rPr lang="en-US" sz="2000" dirty="0" smtClean="0">
                <a:latin typeface="Arial" panose="020B0604020202020204" pitchFamily="34" charset="0"/>
                <a:cs typeface="Arial" panose="020B0604020202020204" pitchFamily="34" charset="0"/>
              </a:rPr>
              <a:t>dult </a:t>
            </a:r>
            <a:r>
              <a:rPr lang="en-US" sz="2000" b="1" dirty="0">
                <a:latin typeface="Arial" panose="020B0604020202020204" pitchFamily="34" charset="0"/>
                <a:cs typeface="Arial" panose="020B0604020202020204" pitchFamily="34" charset="0"/>
              </a:rPr>
              <a:t>S</a:t>
            </a:r>
            <a:r>
              <a:rPr lang="en-US" sz="2000" dirty="0">
                <a:latin typeface="Arial" panose="020B0604020202020204" pitchFamily="34" charset="0"/>
                <a:cs typeface="Arial" panose="020B0604020202020204" pitchFamily="34" charset="0"/>
              </a:rPr>
              <a:t>ocial </a:t>
            </a:r>
            <a:r>
              <a:rPr lang="en-US" sz="2000" b="1"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are </a:t>
            </a:r>
            <a:r>
              <a:rPr lang="en-US" sz="2000" b="1" dirty="0">
                <a:latin typeface="Arial" panose="020B0604020202020204" pitchFamily="34" charset="0"/>
                <a:cs typeface="Arial" panose="020B0604020202020204" pitchFamily="34" charset="0"/>
              </a:rPr>
              <a:t>O</a:t>
            </a:r>
            <a:r>
              <a:rPr lang="en-US" sz="2000" dirty="0">
                <a:latin typeface="Arial" panose="020B0604020202020204" pitchFamily="34" charset="0"/>
                <a:cs typeface="Arial" panose="020B0604020202020204" pitchFamily="34" charset="0"/>
              </a:rPr>
              <a:t>utcomes </a:t>
            </a:r>
            <a:r>
              <a:rPr lang="en-US" sz="2000" b="1" dirty="0">
                <a:latin typeface="Arial" panose="020B0604020202020204" pitchFamily="34" charset="0"/>
                <a:cs typeface="Arial" panose="020B0604020202020204" pitchFamily="34" charset="0"/>
              </a:rPr>
              <a:t>T</a:t>
            </a:r>
            <a:r>
              <a:rPr lang="en-US" sz="2000" dirty="0">
                <a:latin typeface="Arial" panose="020B0604020202020204" pitchFamily="34" charset="0"/>
                <a:cs typeface="Arial" panose="020B0604020202020204" pitchFamily="34" charset="0"/>
              </a:rPr>
              <a:t>oolkit (</a:t>
            </a:r>
            <a:r>
              <a:rPr lang="en-US" sz="2000" b="1" dirty="0">
                <a:latin typeface="Arial" panose="020B0604020202020204" pitchFamily="34" charset="0"/>
                <a:cs typeface="Arial" panose="020B0604020202020204" pitchFamily="34" charset="0"/>
              </a:rPr>
              <a:t>ASCOT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B24A1616-FDCB-4B46-97BC-EFF0A47FD3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pic>
        <p:nvPicPr>
          <p:cNvPr id="5" name="Picture 4"/>
          <p:cNvPicPr/>
          <p:nvPr/>
        </p:nvPicPr>
        <p:blipFill rotWithShape="1">
          <a:blip r:embed="rId4" cstate="print">
            <a:extLst>
              <a:ext uri="{28A0092B-C50C-407E-A947-70E740481C1C}">
                <a14:useLocalDpi xmlns:a14="http://schemas.microsoft.com/office/drawing/2010/main" val="0"/>
              </a:ext>
            </a:extLst>
          </a:blip>
          <a:srcRect t="22340"/>
          <a:stretch/>
        </p:blipFill>
        <p:spPr bwMode="auto">
          <a:xfrm>
            <a:off x="868884" y="2433734"/>
            <a:ext cx="7186979" cy="355966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53640926-AAD7-44D8-BBD7-CCE9431645EC}">
              <a14:shadowObscured xmlns:a14="http://schemas.microsoft.com/office/drawing/2010/main"/>
            </a:ext>
          </a:extLst>
        </p:spPr>
      </p:pic>
    </p:spTree>
    <p:extLst>
      <p:ext uri="{BB962C8B-B14F-4D97-AF65-F5344CB8AC3E}">
        <p14:creationId xmlns:p14="http://schemas.microsoft.com/office/powerpoint/2010/main" val="35308163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7229" y="2245382"/>
            <a:ext cx="8947146" cy="3183895"/>
          </a:xfrm>
          <a:prstGeom prst="rect">
            <a:avLst/>
          </a:prstGeom>
        </p:spPr>
      </p:pic>
      <p:sp>
        <p:nvSpPr>
          <p:cNvPr id="8" name="Oval 7"/>
          <p:cNvSpPr/>
          <p:nvPr/>
        </p:nvSpPr>
        <p:spPr>
          <a:xfrm>
            <a:off x="2633828" y="2446550"/>
            <a:ext cx="1883307" cy="46124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1" name="Straight Arrow Connector 10"/>
          <p:cNvCxnSpPr/>
          <p:nvPr/>
        </p:nvCxnSpPr>
        <p:spPr>
          <a:xfrm flipV="1">
            <a:off x="3575481" y="813816"/>
            <a:ext cx="2787319" cy="1632734"/>
          </a:xfrm>
          <a:prstGeom prst="straightConnector1">
            <a:avLst/>
          </a:prstGeom>
          <a:ln w="19050">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362800" y="664850"/>
            <a:ext cx="5449078" cy="1261884"/>
          </a:xfrm>
          <a:prstGeom prst="rect">
            <a:avLst/>
          </a:prstGeom>
          <a:noFill/>
        </p:spPr>
        <p:txBody>
          <a:bodyPr wrap="square" rtlCol="0">
            <a:spAutoFit/>
          </a:bodyPr>
          <a:lstStyle/>
          <a:p>
            <a:r>
              <a:rPr lang="en-US" sz="2200" b="1" dirty="0">
                <a:latin typeface="Arial" panose="020B0604020202020204" pitchFamily="34" charset="0"/>
                <a:cs typeface="Arial" panose="020B0604020202020204" pitchFamily="34" charset="0"/>
              </a:rPr>
              <a:t>f</a:t>
            </a:r>
            <a:r>
              <a:rPr lang="en-US" sz="2200" b="1" dirty="0" smtClean="0">
                <a:latin typeface="Arial" panose="020B0604020202020204" pitchFamily="34" charset="0"/>
                <a:cs typeface="Arial" panose="020B0604020202020204" pitchFamily="34" charset="0"/>
              </a:rPr>
              <a:t>ood </a:t>
            </a:r>
            <a:r>
              <a:rPr lang="en-US" sz="2200" b="1" dirty="0">
                <a:latin typeface="Arial" panose="020B0604020202020204" pitchFamily="34" charset="0"/>
                <a:cs typeface="Arial" panose="020B0604020202020204" pitchFamily="34" charset="0"/>
              </a:rPr>
              <a:t>&amp; d</a:t>
            </a:r>
            <a:r>
              <a:rPr lang="en-US" sz="2200" b="1" dirty="0" smtClean="0">
                <a:latin typeface="Arial" panose="020B0604020202020204" pitchFamily="34" charset="0"/>
                <a:cs typeface="Arial" panose="020B0604020202020204" pitchFamily="34" charset="0"/>
              </a:rPr>
              <a:t>rink care-related </a:t>
            </a:r>
            <a:r>
              <a:rPr lang="en-US" sz="2200" b="1" dirty="0">
                <a:latin typeface="Arial" panose="020B0604020202020204" pitchFamily="34" charset="0"/>
                <a:cs typeface="Arial" panose="020B0604020202020204" pitchFamily="34" charset="0"/>
              </a:rPr>
              <a:t>q</a:t>
            </a:r>
            <a:r>
              <a:rPr lang="en-US" sz="2200" b="1" dirty="0" smtClean="0">
                <a:latin typeface="Arial" panose="020B0604020202020204" pitchFamily="34" charset="0"/>
                <a:cs typeface="Arial" panose="020B0604020202020204" pitchFamily="34" charset="0"/>
              </a:rPr>
              <a:t>uality </a:t>
            </a:r>
            <a:r>
              <a:rPr lang="en-US" sz="2200" b="1" dirty="0">
                <a:latin typeface="Arial" panose="020B0604020202020204" pitchFamily="34" charset="0"/>
                <a:cs typeface="Arial" panose="020B0604020202020204" pitchFamily="34" charset="0"/>
              </a:rPr>
              <a:t>of </a:t>
            </a:r>
            <a:r>
              <a:rPr lang="en-US" sz="2200" b="1" dirty="0" smtClean="0">
                <a:latin typeface="Arial" panose="020B0604020202020204" pitchFamily="34" charset="0"/>
                <a:cs typeface="Arial" panose="020B0604020202020204" pitchFamily="34" charset="0"/>
              </a:rPr>
              <a:t>life</a:t>
            </a:r>
            <a:endParaRPr lang="en-US" sz="2200" b="1"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	</a:t>
            </a:r>
          </a:p>
          <a:p>
            <a:r>
              <a:rPr lang="en-US" dirty="0">
                <a:latin typeface="Arial" panose="020B0604020202020204" pitchFamily="34" charset="0"/>
                <a:cs typeface="Arial" panose="020B0604020202020204" pitchFamily="34" charset="0"/>
              </a:rPr>
              <a:t>Based on </a:t>
            </a:r>
            <a:r>
              <a:rPr lang="en-US" b="1" dirty="0">
                <a:latin typeface="Arial" panose="020B0604020202020204" pitchFamily="34" charset="0"/>
                <a:cs typeface="Arial" panose="020B0604020202020204" pitchFamily="34" charset="0"/>
              </a:rPr>
              <a:t>capability approach</a:t>
            </a:r>
          </a:p>
          <a:p>
            <a:r>
              <a:rPr lang="en-US" dirty="0">
                <a:latin typeface="Arial" panose="020B0604020202020204" pitchFamily="34" charset="0"/>
                <a:cs typeface="Arial" panose="020B0604020202020204" pitchFamily="34" charset="0"/>
              </a:rPr>
              <a:t>(i.e. the ability to</a:t>
            </a:r>
            <a:r>
              <a:rPr lang="en-US" b="1" i="1" dirty="0">
                <a:latin typeface="Arial" panose="020B0604020202020204" pitchFamily="34" charset="0"/>
                <a:cs typeface="Arial" panose="020B0604020202020204" pitchFamily="34" charset="0"/>
              </a:rPr>
              <a:t> do </a:t>
            </a:r>
            <a:r>
              <a:rPr lang="en-US" dirty="0">
                <a:latin typeface="Arial" panose="020B0604020202020204" pitchFamily="34" charset="0"/>
                <a:cs typeface="Arial" panose="020B0604020202020204" pitchFamily="34" charset="0"/>
              </a:rPr>
              <a:t>and </a:t>
            </a:r>
            <a:r>
              <a:rPr lang="en-US" b="1" i="1" dirty="0">
                <a:latin typeface="Arial" panose="020B0604020202020204" pitchFamily="34" charset="0"/>
                <a:cs typeface="Arial" panose="020B0604020202020204" pitchFamily="34" charset="0"/>
              </a:rPr>
              <a:t>be</a:t>
            </a:r>
            <a:r>
              <a:rPr lang="en-US" dirty="0">
                <a:latin typeface="Arial" panose="020B0604020202020204" pitchFamily="34" charset="0"/>
                <a:cs typeface="Arial" panose="020B0604020202020204" pitchFamily="34" charset="0"/>
              </a:rPr>
              <a:t>, as you wish…)   </a:t>
            </a:r>
            <a:endParaRPr lang="en-GB" dirty="0">
              <a:latin typeface="Arial" panose="020B0604020202020204" pitchFamily="34" charset="0"/>
              <a:cs typeface="Arial" panose="020B0604020202020204" pitchFamily="34" charset="0"/>
            </a:endParaRPr>
          </a:p>
        </p:txBody>
      </p:sp>
      <p:sp>
        <p:nvSpPr>
          <p:cNvPr id="16" name="TextBox 15"/>
          <p:cNvSpPr txBox="1"/>
          <p:nvPr/>
        </p:nvSpPr>
        <p:spPr>
          <a:xfrm>
            <a:off x="8220294" y="3375119"/>
            <a:ext cx="2533050" cy="1569660"/>
          </a:xfrm>
          <a:prstGeom prst="rect">
            <a:avLst/>
          </a:prstGeom>
          <a:noFill/>
        </p:spPr>
        <p:txBody>
          <a:bodyPr wrap="square" rtlCol="0">
            <a:spAutoFit/>
          </a:bodyPr>
          <a:lstStyle/>
          <a:p>
            <a:r>
              <a:rPr lang="en-US" sz="2400" b="1" dirty="0">
                <a:solidFill>
                  <a:srgbClr val="002060"/>
                </a:solidFill>
              </a:rPr>
              <a:t>= Ideal state</a:t>
            </a:r>
          </a:p>
          <a:p>
            <a:r>
              <a:rPr lang="en-US" sz="2400" b="1" dirty="0">
                <a:solidFill>
                  <a:srgbClr val="002060"/>
                </a:solidFill>
              </a:rPr>
              <a:t>= No needs</a:t>
            </a:r>
          </a:p>
          <a:p>
            <a:r>
              <a:rPr lang="en-US" sz="2400" b="1" dirty="0">
                <a:solidFill>
                  <a:srgbClr val="002060"/>
                </a:solidFill>
              </a:rPr>
              <a:t>= Some needs</a:t>
            </a:r>
          </a:p>
          <a:p>
            <a:r>
              <a:rPr lang="en-US" sz="2400" b="1" dirty="0">
                <a:solidFill>
                  <a:srgbClr val="002060"/>
                </a:solidFill>
              </a:rPr>
              <a:t>= High-level needs</a:t>
            </a:r>
            <a:endParaRPr lang="en-GB" sz="2400" b="1" dirty="0">
              <a:solidFill>
                <a:srgbClr val="002060"/>
              </a:solidFill>
            </a:endParaRPr>
          </a:p>
        </p:txBody>
      </p:sp>
      <p:pic>
        <p:nvPicPr>
          <p:cNvPr id="9" name="Picture 8">
            <a:extLst>
              <a:ext uri="{FF2B5EF4-FFF2-40B4-BE49-F238E27FC236}">
                <a16:creationId xmlns:a16="http://schemas.microsoft.com/office/drawing/2014/main" id="{B24A1616-FDCB-4B46-97BC-EFF0A47FD38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sp>
        <p:nvSpPr>
          <p:cNvPr id="4" name="TextBox 3"/>
          <p:cNvSpPr txBox="1"/>
          <p:nvPr/>
        </p:nvSpPr>
        <p:spPr>
          <a:xfrm>
            <a:off x="10338144" y="3601948"/>
            <a:ext cx="1217000" cy="369332"/>
          </a:xfrm>
          <a:prstGeom prst="rect">
            <a:avLst/>
          </a:prstGeom>
          <a:noFill/>
        </p:spPr>
        <p:txBody>
          <a:bodyPr wrap="none" rtlCol="0">
            <a:spAutoFit/>
          </a:bodyPr>
          <a:lstStyle/>
          <a:p>
            <a:r>
              <a:rPr lang="en-US" b="1" dirty="0" smtClean="0">
                <a:solidFill>
                  <a:srgbClr val="002060"/>
                </a:solidFill>
              </a:rPr>
              <a:t>Needs met</a:t>
            </a:r>
            <a:endParaRPr lang="en-GB" b="1" dirty="0">
              <a:solidFill>
                <a:srgbClr val="002060"/>
              </a:solidFill>
            </a:endParaRPr>
          </a:p>
        </p:txBody>
      </p:sp>
      <p:sp>
        <p:nvSpPr>
          <p:cNvPr id="5" name="Right Brace 4"/>
          <p:cNvSpPr/>
          <p:nvPr/>
        </p:nvSpPr>
        <p:spPr>
          <a:xfrm>
            <a:off x="10012680" y="3522017"/>
            <a:ext cx="137160" cy="53851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p:cNvSpPr/>
          <p:nvPr/>
        </p:nvSpPr>
        <p:spPr>
          <a:xfrm>
            <a:off x="10757068" y="4279986"/>
            <a:ext cx="137160" cy="538513"/>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4" name="TextBox 13"/>
          <p:cNvSpPr txBox="1"/>
          <p:nvPr/>
        </p:nvSpPr>
        <p:spPr>
          <a:xfrm>
            <a:off x="10959136" y="4226076"/>
            <a:ext cx="893193" cy="646331"/>
          </a:xfrm>
          <a:prstGeom prst="rect">
            <a:avLst/>
          </a:prstGeom>
          <a:noFill/>
        </p:spPr>
        <p:txBody>
          <a:bodyPr wrap="none" rtlCol="0">
            <a:spAutoFit/>
          </a:bodyPr>
          <a:lstStyle/>
          <a:p>
            <a:r>
              <a:rPr lang="en-US" b="1" dirty="0" smtClean="0">
                <a:solidFill>
                  <a:srgbClr val="002060"/>
                </a:solidFill>
              </a:rPr>
              <a:t>Unmet </a:t>
            </a:r>
          </a:p>
          <a:p>
            <a:r>
              <a:rPr lang="en-US" b="1" dirty="0" smtClean="0">
                <a:solidFill>
                  <a:srgbClr val="002060"/>
                </a:solidFill>
              </a:rPr>
              <a:t>needs</a:t>
            </a:r>
            <a:endParaRPr lang="en-GB" b="1" dirty="0">
              <a:solidFill>
                <a:srgbClr val="002060"/>
              </a:solidFill>
            </a:endParaRPr>
          </a:p>
        </p:txBody>
      </p:sp>
    </p:spTree>
    <p:extLst>
      <p:ext uri="{BB962C8B-B14F-4D97-AF65-F5344CB8AC3E}">
        <p14:creationId xmlns:p14="http://schemas.microsoft.com/office/powerpoint/2010/main" val="4291545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1964819" y="207227"/>
          <a:ext cx="7187183" cy="5843014"/>
        </p:xfrm>
        <a:graphic>
          <a:graphicData uri="http://schemas.openxmlformats.org/drawingml/2006/table">
            <a:tbl>
              <a:tblPr firstRow="1" firstCol="1" bandRow="1">
                <a:tableStyleId>{5C22544A-7EE6-4342-B048-85BDC9FD1C3A}</a:tableStyleId>
              </a:tblPr>
              <a:tblGrid>
                <a:gridCol w="1550709">
                  <a:extLst>
                    <a:ext uri="{9D8B030D-6E8A-4147-A177-3AD203B41FA5}">
                      <a16:colId xmlns:a16="http://schemas.microsoft.com/office/drawing/2014/main" val="385587278"/>
                    </a:ext>
                  </a:extLst>
                </a:gridCol>
                <a:gridCol w="1157247">
                  <a:extLst>
                    <a:ext uri="{9D8B030D-6E8A-4147-A177-3AD203B41FA5}">
                      <a16:colId xmlns:a16="http://schemas.microsoft.com/office/drawing/2014/main" val="2730506863"/>
                    </a:ext>
                  </a:extLst>
                </a:gridCol>
                <a:gridCol w="1234396">
                  <a:extLst>
                    <a:ext uri="{9D8B030D-6E8A-4147-A177-3AD203B41FA5}">
                      <a16:colId xmlns:a16="http://schemas.microsoft.com/office/drawing/2014/main" val="1592026330"/>
                    </a:ext>
                  </a:extLst>
                </a:gridCol>
                <a:gridCol w="1134102">
                  <a:extLst>
                    <a:ext uri="{9D8B030D-6E8A-4147-A177-3AD203B41FA5}">
                      <a16:colId xmlns:a16="http://schemas.microsoft.com/office/drawing/2014/main" val="1502416941"/>
                    </a:ext>
                  </a:extLst>
                </a:gridCol>
                <a:gridCol w="2110729">
                  <a:extLst>
                    <a:ext uri="{9D8B030D-6E8A-4147-A177-3AD203B41FA5}">
                      <a16:colId xmlns:a16="http://schemas.microsoft.com/office/drawing/2014/main" val="2162534698"/>
                    </a:ext>
                  </a:extLst>
                </a:gridCol>
              </a:tblGrid>
              <a:tr h="1060379">
                <a:tc>
                  <a:txBody>
                    <a:bodyPr/>
                    <a:lstStyle/>
                    <a:p>
                      <a:pPr>
                        <a:lnSpc>
                          <a:spcPct val="107000"/>
                        </a:lnSpc>
                        <a:spcAft>
                          <a:spcPts val="0"/>
                        </a:spcAft>
                      </a:pPr>
                      <a:r>
                        <a:rPr lang="en-US" sz="1600" dirty="0">
                          <a:effectLst/>
                        </a:rPr>
                        <a:t>ASCS wave/year</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Invited Sample 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Respondent Sample N</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a:effectLst/>
                        </a:rPr>
                        <a:t>Response Rate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US" sz="1600" dirty="0" smtClean="0">
                          <a:effectLst/>
                        </a:rPr>
                        <a:t>Unmet need</a:t>
                      </a:r>
                      <a:endParaRPr lang="en-GB" sz="1600" dirty="0">
                        <a:effectLst/>
                      </a:endParaRPr>
                    </a:p>
                    <a:p>
                      <a:pPr algn="r">
                        <a:lnSpc>
                          <a:spcPct val="107000"/>
                        </a:lnSpc>
                        <a:spcAft>
                          <a:spcPts val="0"/>
                        </a:spcAft>
                      </a:pPr>
                      <a:r>
                        <a:rPr lang="en-US" sz="1600" dirty="0">
                          <a:effectLst/>
                        </a:rPr>
                        <a:t>N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774212262"/>
                  </a:ext>
                </a:extLst>
              </a:tr>
              <a:tr h="367895">
                <a:tc>
                  <a:txBody>
                    <a:bodyPr/>
                    <a:lstStyle/>
                    <a:p>
                      <a:pPr>
                        <a:lnSpc>
                          <a:spcPct val="107000"/>
                        </a:lnSpc>
                        <a:spcAft>
                          <a:spcPts val="0"/>
                        </a:spcAft>
                      </a:pPr>
                      <a:r>
                        <a:rPr lang="en-US" sz="1600">
                          <a:effectLst/>
                        </a:rPr>
                        <a:t>1. 2010/11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dirty="0">
                          <a:effectLst/>
                        </a:rPr>
                        <a:t>67,890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29,650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43.7%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1,273 (4.3%)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61673649"/>
                  </a:ext>
                </a:extLst>
              </a:tr>
              <a:tr h="367895">
                <a:tc>
                  <a:txBody>
                    <a:bodyPr/>
                    <a:lstStyle/>
                    <a:p>
                      <a:pPr>
                        <a:lnSpc>
                          <a:spcPct val="107000"/>
                        </a:lnSpc>
                        <a:spcAft>
                          <a:spcPts val="0"/>
                        </a:spcAft>
                      </a:pPr>
                      <a:r>
                        <a:rPr lang="en-US" sz="1600">
                          <a:effectLst/>
                        </a:rPr>
                        <a:t>2. 2011/12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63,947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28,204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44.1%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1,246 (4.4%)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44724596"/>
                  </a:ext>
                </a:extLst>
              </a:tr>
              <a:tr h="367895">
                <a:tc>
                  <a:txBody>
                    <a:bodyPr/>
                    <a:lstStyle/>
                    <a:p>
                      <a:pPr>
                        <a:lnSpc>
                          <a:spcPct val="107000"/>
                        </a:lnSpc>
                        <a:spcAft>
                          <a:spcPts val="0"/>
                        </a:spcAft>
                      </a:pPr>
                      <a:r>
                        <a:rPr lang="en-US" sz="1600">
                          <a:effectLst/>
                        </a:rPr>
                        <a:t>3. 2012/13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68,213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28,618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42.0%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1,311 (4.6%)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13193710"/>
                  </a:ext>
                </a:extLst>
              </a:tr>
              <a:tr h="367895">
                <a:tc>
                  <a:txBody>
                    <a:bodyPr/>
                    <a:lstStyle/>
                    <a:p>
                      <a:pPr>
                        <a:lnSpc>
                          <a:spcPct val="107000"/>
                        </a:lnSpc>
                        <a:spcAft>
                          <a:spcPts val="0"/>
                        </a:spcAft>
                      </a:pPr>
                      <a:r>
                        <a:rPr lang="en-US" sz="1600">
                          <a:effectLst/>
                        </a:rPr>
                        <a:t>4. 2013/14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71,253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29,255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41.1%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1,390 (4.8%)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451914160"/>
                  </a:ext>
                </a:extLst>
              </a:tr>
              <a:tr h="367895">
                <a:tc>
                  <a:txBody>
                    <a:bodyPr/>
                    <a:lstStyle/>
                    <a:p>
                      <a:pPr>
                        <a:lnSpc>
                          <a:spcPct val="107000"/>
                        </a:lnSpc>
                        <a:spcAft>
                          <a:spcPts val="0"/>
                        </a:spcAft>
                      </a:pPr>
                      <a:r>
                        <a:rPr lang="en-US" sz="1600">
                          <a:effectLst/>
                        </a:rPr>
                        <a:t>5. 2014/15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72,739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28,449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39.1%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1,665 (5.9%)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162744660"/>
                  </a:ext>
                </a:extLst>
              </a:tr>
              <a:tr h="367895">
                <a:tc>
                  <a:txBody>
                    <a:bodyPr/>
                    <a:lstStyle/>
                    <a:p>
                      <a:pPr>
                        <a:lnSpc>
                          <a:spcPct val="107000"/>
                        </a:lnSpc>
                        <a:spcAft>
                          <a:spcPts val="0"/>
                        </a:spcAft>
                      </a:pPr>
                      <a:r>
                        <a:rPr lang="en-US" sz="1600">
                          <a:effectLst/>
                        </a:rPr>
                        <a:t>6. 2015/16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73,534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28,584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38.9%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1,714 (6.0%)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00310862"/>
                  </a:ext>
                </a:extLst>
              </a:tr>
              <a:tr h="367895">
                <a:tc>
                  <a:txBody>
                    <a:bodyPr/>
                    <a:lstStyle/>
                    <a:p>
                      <a:pPr>
                        <a:lnSpc>
                          <a:spcPct val="107000"/>
                        </a:lnSpc>
                        <a:spcAft>
                          <a:spcPts val="0"/>
                        </a:spcAft>
                      </a:pPr>
                      <a:r>
                        <a:rPr lang="en-US" sz="1600">
                          <a:effectLst/>
                        </a:rPr>
                        <a:t>7. 2016/17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73,342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27,902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38.0%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1,726 (6.2%)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441657328"/>
                  </a:ext>
                </a:extLst>
              </a:tr>
              <a:tr h="367895">
                <a:tc>
                  <a:txBody>
                    <a:bodyPr/>
                    <a:lstStyle/>
                    <a:p>
                      <a:pPr>
                        <a:lnSpc>
                          <a:spcPct val="107000"/>
                        </a:lnSpc>
                        <a:spcAft>
                          <a:spcPts val="0"/>
                        </a:spcAft>
                      </a:pPr>
                      <a:r>
                        <a:rPr lang="en-US" sz="1600">
                          <a:effectLst/>
                        </a:rPr>
                        <a:t>8. 2017/18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70,536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23,582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33.4%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1,506 (6.4%)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15595910"/>
                  </a:ext>
                </a:extLst>
              </a:tr>
              <a:tr h="367895">
                <a:tc>
                  <a:txBody>
                    <a:bodyPr/>
                    <a:lstStyle/>
                    <a:p>
                      <a:pPr>
                        <a:lnSpc>
                          <a:spcPct val="107000"/>
                        </a:lnSpc>
                        <a:spcAft>
                          <a:spcPts val="0"/>
                        </a:spcAft>
                      </a:pPr>
                      <a:r>
                        <a:rPr lang="en-US" sz="1600">
                          <a:effectLst/>
                        </a:rPr>
                        <a:t>9. 2018/19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76,052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25,206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33.1%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1,616 (6.4%)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460084278"/>
                  </a:ext>
                </a:extLst>
              </a:tr>
              <a:tr h="367895">
                <a:tc>
                  <a:txBody>
                    <a:bodyPr/>
                    <a:lstStyle/>
                    <a:p>
                      <a:pPr>
                        <a:lnSpc>
                          <a:spcPct val="107000"/>
                        </a:lnSpc>
                        <a:spcAft>
                          <a:spcPts val="0"/>
                        </a:spcAft>
                      </a:pPr>
                      <a:r>
                        <a:rPr lang="en-US" sz="1600">
                          <a:effectLst/>
                        </a:rPr>
                        <a:t>10. 2019/20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77,592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23,598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30.4%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1,561 (6.6%)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279740851"/>
                  </a:ext>
                </a:extLst>
              </a:tr>
              <a:tr h="367895">
                <a:tc>
                  <a:txBody>
                    <a:bodyPr/>
                    <a:lstStyle/>
                    <a:p>
                      <a:pPr>
                        <a:lnSpc>
                          <a:spcPct val="107000"/>
                        </a:lnSpc>
                        <a:spcAft>
                          <a:spcPts val="0"/>
                        </a:spcAft>
                      </a:pPr>
                      <a:r>
                        <a:rPr lang="en-US" sz="1600">
                          <a:effectLst/>
                        </a:rPr>
                        <a:t>11. 2020/21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9,126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2,535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27.8%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147 (5.8%)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23105178"/>
                  </a:ext>
                </a:extLst>
              </a:tr>
              <a:tr h="367895">
                <a:tc>
                  <a:txBody>
                    <a:bodyPr/>
                    <a:lstStyle/>
                    <a:p>
                      <a:pPr>
                        <a:lnSpc>
                          <a:spcPct val="107000"/>
                        </a:lnSpc>
                        <a:spcAft>
                          <a:spcPts val="0"/>
                        </a:spcAft>
                      </a:pPr>
                      <a:r>
                        <a:rPr lang="en-US" sz="1600">
                          <a:effectLst/>
                        </a:rPr>
                        <a:t>12. 2021/22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a:effectLst/>
                        </a:rPr>
                        <a:t>81,474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23,193</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a:effectLst/>
                        </a:rPr>
                        <a:t>28.5%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dirty="0">
                          <a:effectLst/>
                        </a:rPr>
                        <a:t>1,879 (8.1%)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48329442"/>
                  </a:ext>
                </a:extLst>
              </a:tr>
              <a:tr h="367895">
                <a:tc>
                  <a:txBody>
                    <a:bodyPr/>
                    <a:lstStyle/>
                    <a:p>
                      <a:pPr>
                        <a:lnSpc>
                          <a:spcPct val="107000"/>
                        </a:lnSpc>
                        <a:spcAft>
                          <a:spcPts val="0"/>
                        </a:spcAft>
                      </a:pPr>
                      <a:r>
                        <a:rPr lang="en-US" sz="1600" dirty="0" smtClean="0">
                          <a:effectLst/>
                        </a:rPr>
                        <a:t>TOTAL</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n-GB" sz="1600" b="1" dirty="0">
                          <a:effectLst/>
                        </a:rPr>
                        <a:t>805,698</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b="1" dirty="0">
                          <a:effectLst/>
                        </a:rPr>
                        <a:t>298,776</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b="1" dirty="0">
                          <a:effectLst/>
                        </a:rPr>
                        <a:t>37.1%</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r">
                        <a:lnSpc>
                          <a:spcPct val="107000"/>
                        </a:lnSpc>
                        <a:spcAft>
                          <a:spcPts val="0"/>
                        </a:spcAft>
                      </a:pPr>
                      <a:r>
                        <a:rPr lang="en-GB" sz="1600" b="1" dirty="0">
                          <a:effectLst/>
                        </a:rPr>
                        <a:t>17,034 (5.7%)</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2939559"/>
                  </a:ext>
                </a:extLst>
              </a:tr>
            </a:tbl>
          </a:graphicData>
        </a:graphic>
      </p:graphicFrame>
      <p:sp>
        <p:nvSpPr>
          <p:cNvPr id="3" name="TextBox 2"/>
          <p:cNvSpPr txBox="1"/>
          <p:nvPr/>
        </p:nvSpPr>
        <p:spPr>
          <a:xfrm>
            <a:off x="9728076" y="5115537"/>
            <a:ext cx="2375916" cy="923330"/>
          </a:xfrm>
          <a:prstGeom prst="rect">
            <a:avLst/>
          </a:prstGeom>
          <a:noFill/>
        </p:spPr>
        <p:txBody>
          <a:bodyPr wrap="square" rtlCol="0">
            <a:spAutoFit/>
          </a:bodyPr>
          <a:lstStyle/>
          <a:p>
            <a:r>
              <a:rPr lang="en-US" dirty="0" smtClean="0"/>
              <a:t>An increase in % with unmet needs from 4.3% to 8.1% </a:t>
            </a:r>
            <a:endParaRPr lang="en-GB" dirty="0"/>
          </a:p>
        </p:txBody>
      </p:sp>
      <p:sp>
        <p:nvSpPr>
          <p:cNvPr id="7" name="Oval 6"/>
          <p:cNvSpPr/>
          <p:nvPr/>
        </p:nvSpPr>
        <p:spPr>
          <a:xfrm>
            <a:off x="6300598" y="5338514"/>
            <a:ext cx="768096" cy="502920"/>
          </a:xfrm>
          <a:prstGeom prst="ellipse">
            <a:avLst/>
          </a:prstGeom>
          <a:noFill/>
          <a:ln w="3810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4005072" y="4940230"/>
            <a:ext cx="768096" cy="502920"/>
          </a:xfrm>
          <a:prstGeom prst="ellipse">
            <a:avLst/>
          </a:prstGeom>
          <a:noFill/>
          <a:ln w="3810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Arrow Connector 11"/>
          <p:cNvCxnSpPr/>
          <p:nvPr/>
        </p:nvCxnSpPr>
        <p:spPr>
          <a:xfrm flipH="1" flipV="1">
            <a:off x="7083552" y="5756118"/>
            <a:ext cx="566547" cy="588245"/>
          </a:xfrm>
          <a:prstGeom prst="straightConnector1">
            <a:avLst/>
          </a:prstGeom>
          <a:ln w="28575">
            <a:solidFill>
              <a:srgbClr val="183E72"/>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2911985" y="5338514"/>
            <a:ext cx="1093087" cy="915982"/>
          </a:xfrm>
          <a:prstGeom prst="straightConnector1">
            <a:avLst/>
          </a:prstGeom>
          <a:ln w="28575">
            <a:solidFill>
              <a:srgbClr val="183E7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7664957" y="6183116"/>
            <a:ext cx="2375916" cy="646331"/>
          </a:xfrm>
          <a:prstGeom prst="rect">
            <a:avLst/>
          </a:prstGeom>
          <a:noFill/>
        </p:spPr>
        <p:txBody>
          <a:bodyPr wrap="square" rtlCol="0">
            <a:spAutoFit/>
          </a:bodyPr>
          <a:lstStyle/>
          <a:p>
            <a:r>
              <a:rPr lang="en-US" dirty="0" smtClean="0"/>
              <a:t>Decreasing response rate to ASCS</a:t>
            </a:r>
            <a:endParaRPr lang="en-GB" dirty="0"/>
          </a:p>
        </p:txBody>
      </p:sp>
      <p:sp>
        <p:nvSpPr>
          <p:cNvPr id="31" name="TextBox 30"/>
          <p:cNvSpPr txBox="1"/>
          <p:nvPr/>
        </p:nvSpPr>
        <p:spPr>
          <a:xfrm>
            <a:off x="616459" y="6125359"/>
            <a:ext cx="2375916" cy="646331"/>
          </a:xfrm>
          <a:prstGeom prst="rect">
            <a:avLst/>
          </a:prstGeom>
          <a:noFill/>
        </p:spPr>
        <p:txBody>
          <a:bodyPr wrap="square" rtlCol="0">
            <a:spAutoFit/>
          </a:bodyPr>
          <a:lstStyle/>
          <a:p>
            <a:r>
              <a:rPr lang="en-US" dirty="0" smtClean="0"/>
              <a:t>Voluntary survey due to pandemic</a:t>
            </a:r>
            <a:endParaRPr lang="en-GB" dirty="0"/>
          </a:p>
        </p:txBody>
      </p:sp>
      <p:sp>
        <p:nvSpPr>
          <p:cNvPr id="33" name="Oval 32"/>
          <p:cNvSpPr/>
          <p:nvPr/>
        </p:nvSpPr>
        <p:spPr>
          <a:xfrm>
            <a:off x="7918705" y="5325742"/>
            <a:ext cx="1248156" cy="502920"/>
          </a:xfrm>
          <a:prstGeom prst="ellipse">
            <a:avLst/>
          </a:prstGeom>
          <a:noFill/>
          <a:ln w="38100">
            <a:solidFill>
              <a:srgbClr val="193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4" name="Straight Arrow Connector 33"/>
          <p:cNvCxnSpPr/>
          <p:nvPr/>
        </p:nvCxnSpPr>
        <p:spPr>
          <a:xfrm flipH="1">
            <a:off x="9276780" y="5589974"/>
            <a:ext cx="342900" cy="1"/>
          </a:xfrm>
          <a:prstGeom prst="straightConnector1">
            <a:avLst/>
          </a:prstGeom>
          <a:ln w="28575">
            <a:solidFill>
              <a:srgbClr val="183E7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3898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r>
              <a:rPr lang="en-US" sz="3200" b="1" dirty="0">
                <a:solidFill>
                  <a:srgbClr val="002060"/>
                </a:solidFill>
                <a:latin typeface="Arial" panose="020B0604020202020204"/>
              </a:rPr>
              <a:t>WP2 - Analysis of Adult Social Care Survey Dataset</a:t>
            </a:r>
            <a:endParaRPr lang="en-GB" sz="3200" b="1" dirty="0">
              <a:solidFill>
                <a:srgbClr val="002060"/>
              </a:solidFill>
            </a:endParaRPr>
          </a:p>
        </p:txBody>
      </p:sp>
      <p:sp>
        <p:nvSpPr>
          <p:cNvPr id="3" name="Content Placeholder 2"/>
          <p:cNvSpPr>
            <a:spLocks noGrp="1"/>
          </p:cNvSpPr>
          <p:nvPr>
            <p:ph idx="1"/>
          </p:nvPr>
        </p:nvSpPr>
        <p:spPr>
          <a:xfrm>
            <a:off x="543928" y="1222833"/>
            <a:ext cx="11271825" cy="5320841"/>
          </a:xfrm>
        </p:spPr>
        <p:txBody>
          <a:bodyPr>
            <a:normAutofit/>
          </a:bodyPr>
          <a:lstStyle/>
          <a:p>
            <a:r>
              <a:rPr lang="en-US" sz="2600" dirty="0">
                <a:latin typeface="Arial" panose="020B0604020202020204" pitchFamily="34" charset="0"/>
                <a:cs typeface="Arial" panose="020B0604020202020204" pitchFamily="34" charset="0"/>
              </a:rPr>
              <a:t>What </a:t>
            </a:r>
            <a:r>
              <a:rPr lang="en-US" sz="2600" dirty="0" smtClean="0">
                <a:latin typeface="Arial" panose="020B0604020202020204" pitchFamily="34" charset="0"/>
                <a:cs typeface="Arial" panose="020B0604020202020204" pitchFamily="34" charset="0"/>
              </a:rPr>
              <a:t>are the </a:t>
            </a:r>
            <a:r>
              <a:rPr lang="en-US" sz="2600" b="1" dirty="0" smtClean="0">
                <a:latin typeface="Arial" panose="020B0604020202020204" pitchFamily="34" charset="0"/>
                <a:cs typeface="Arial" panose="020B0604020202020204" pitchFamily="34" charset="0"/>
              </a:rPr>
              <a:t>factors</a:t>
            </a:r>
            <a:r>
              <a:rPr lang="en-US" sz="2600" dirty="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related to </a:t>
            </a:r>
            <a:r>
              <a:rPr lang="en-US" sz="2600" b="1" dirty="0" smtClean="0">
                <a:latin typeface="Arial" panose="020B0604020202020204" pitchFamily="34" charset="0"/>
                <a:cs typeface="Arial" panose="020B0604020202020204" pitchFamily="34" charset="0"/>
              </a:rPr>
              <a:t>unmet need</a:t>
            </a:r>
            <a:r>
              <a:rPr lang="en-US" sz="2600"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Ethnicity</a:t>
            </a:r>
          </a:p>
          <a:p>
            <a:pPr lvl="1"/>
            <a:r>
              <a:rPr lang="en-US" sz="2200" dirty="0" smtClean="0">
                <a:latin typeface="Arial" panose="020B0604020202020204" pitchFamily="34" charset="0"/>
                <a:cs typeface="Arial" panose="020B0604020202020204" pitchFamily="34" charset="0"/>
              </a:rPr>
              <a:t>Sex/gender</a:t>
            </a:r>
            <a:endParaRPr lang="en-US" sz="2200" dirty="0">
              <a:latin typeface="Arial" panose="020B0604020202020204" pitchFamily="34" charset="0"/>
              <a:cs typeface="Arial" panose="020B0604020202020204" pitchFamily="34" charset="0"/>
            </a:endParaRPr>
          </a:p>
          <a:p>
            <a:pPr lvl="1"/>
            <a:r>
              <a:rPr lang="en-US" sz="2200" dirty="0">
                <a:latin typeface="Arial" panose="020B0604020202020204" pitchFamily="34" charset="0"/>
                <a:cs typeface="Arial" panose="020B0604020202020204" pitchFamily="34" charset="0"/>
              </a:rPr>
              <a:t>Health and care needs (difficulty with everyday activities, anxiety &amp; depression) </a:t>
            </a:r>
          </a:p>
          <a:p>
            <a:pPr lvl="1"/>
            <a:r>
              <a:rPr lang="en-US" sz="2200" dirty="0">
                <a:latin typeface="Arial" panose="020B0604020202020204" pitchFamily="34" charset="0"/>
                <a:cs typeface="Arial" panose="020B0604020202020204" pitchFamily="34" charset="0"/>
              </a:rPr>
              <a:t>Informal help from family &amp; friends</a:t>
            </a:r>
          </a:p>
          <a:p>
            <a:pPr lvl="1"/>
            <a:r>
              <a:rPr lang="en-US" sz="2200" dirty="0">
                <a:latin typeface="Arial" panose="020B0604020202020204" pitchFamily="34" charset="0"/>
                <a:cs typeface="Arial" panose="020B0604020202020204" pitchFamily="34" charset="0"/>
              </a:rPr>
              <a:t>Suitability of home design</a:t>
            </a:r>
          </a:p>
          <a:p>
            <a:pPr lvl="1"/>
            <a:r>
              <a:rPr lang="en-US" sz="2200" dirty="0">
                <a:latin typeface="Arial" panose="020B0604020202020204" pitchFamily="34" charset="0"/>
                <a:cs typeface="Arial" panose="020B0604020202020204" pitchFamily="34" charset="0"/>
              </a:rPr>
              <a:t>Financial contribution towards cost of care </a:t>
            </a:r>
          </a:p>
          <a:p>
            <a:pPr lvl="2"/>
            <a:r>
              <a:rPr lang="en-US" sz="2200" dirty="0">
                <a:latin typeface="Arial" panose="020B0604020202020204" pitchFamily="34" charset="0"/>
                <a:cs typeface="Arial" panose="020B0604020202020204" pitchFamily="34" charset="0"/>
              </a:rPr>
              <a:t>By the person, their family or person &amp; family (combined)</a:t>
            </a:r>
          </a:p>
          <a:p>
            <a:pPr lvl="1"/>
            <a:r>
              <a:rPr lang="en-US" sz="2200" dirty="0">
                <a:latin typeface="Arial" panose="020B0604020202020204" pitchFamily="34" charset="0"/>
                <a:cs typeface="Arial" panose="020B0604020202020204" pitchFamily="34" charset="0"/>
              </a:rPr>
              <a:t>Survey year   </a:t>
            </a:r>
          </a:p>
          <a:p>
            <a:pPr lvl="1"/>
            <a:r>
              <a:rPr lang="en-US" sz="2200" dirty="0" smtClean="0">
                <a:latin typeface="Arial" panose="020B0604020202020204" pitchFamily="34" charset="0"/>
                <a:cs typeface="Arial" panose="020B0604020202020204" pitchFamily="34" charset="0"/>
              </a:rPr>
              <a:t>Type of local authority</a:t>
            </a:r>
            <a:endParaRPr lang="en-US" sz="2200" dirty="0">
              <a:latin typeface="Arial" panose="020B0604020202020204" pitchFamily="34" charset="0"/>
              <a:cs typeface="Arial" panose="020B0604020202020204" pitchFamily="34" charset="0"/>
            </a:endParaRPr>
          </a:p>
          <a:p>
            <a:pPr marL="457200" lvl="1" indent="0">
              <a:buNone/>
            </a:pPr>
            <a:endParaRPr lang="en-US" sz="2000" dirty="0">
              <a:latin typeface="Arial" panose="020B0604020202020204" pitchFamily="34" charset="0"/>
              <a:cs typeface="Arial" panose="020B0604020202020204" pitchFamily="34" charset="0"/>
            </a:endParaRPr>
          </a:p>
          <a:p>
            <a:pPr marL="0" indent="0">
              <a:buNone/>
            </a:pPr>
            <a:r>
              <a:rPr lang="en-US" sz="2000" i="1" dirty="0" smtClean="0">
                <a:latin typeface="Arial" panose="020B0604020202020204" pitchFamily="34" charset="0"/>
                <a:cs typeface="Arial" panose="020B0604020202020204" pitchFamily="34" charset="0"/>
              </a:rPr>
              <a:t>*</a:t>
            </a:r>
            <a:r>
              <a:rPr lang="en-US" sz="2000" i="1" dirty="0">
                <a:latin typeface="Arial" panose="020B0604020202020204" pitchFamily="34" charset="0"/>
                <a:cs typeface="Arial" panose="020B0604020202020204" pitchFamily="34" charset="0"/>
              </a:rPr>
              <a:t>These are limited </a:t>
            </a:r>
            <a:r>
              <a:rPr lang="en-US" sz="2000" i="1" dirty="0" smtClean="0">
                <a:latin typeface="Arial" panose="020B0604020202020204" pitchFamily="34" charset="0"/>
                <a:cs typeface="Arial" panose="020B0604020202020204" pitchFamily="34" charset="0"/>
              </a:rPr>
              <a:t>by data available </a:t>
            </a:r>
            <a:r>
              <a:rPr lang="en-US" sz="2000" i="1" dirty="0">
                <a:latin typeface="Arial" panose="020B0604020202020204" pitchFamily="34" charset="0"/>
                <a:cs typeface="Arial" panose="020B0604020202020204" pitchFamily="34" charset="0"/>
              </a:rPr>
              <a:t>in </a:t>
            </a:r>
            <a:r>
              <a:rPr lang="en-US" sz="2000" i="1" dirty="0" smtClean="0">
                <a:latin typeface="Arial" panose="020B0604020202020204" pitchFamily="34" charset="0"/>
                <a:cs typeface="Arial" panose="020B0604020202020204" pitchFamily="34" charset="0"/>
              </a:rPr>
              <a:t>the ASCS dataset</a:t>
            </a:r>
            <a:r>
              <a:rPr lang="en-US" sz="2000" i="1" dirty="0">
                <a:latin typeface="Arial" panose="020B0604020202020204" pitchFamily="34" charset="0"/>
                <a:cs typeface="Arial" panose="020B0604020202020204" pitchFamily="34" charset="0"/>
              </a:rPr>
              <a:t> </a:t>
            </a:r>
            <a:r>
              <a:rPr lang="en-US" sz="2000" i="1" dirty="0" smtClean="0">
                <a:latin typeface="Arial" panose="020B0604020202020204" pitchFamily="34" charset="0"/>
                <a:cs typeface="Arial" panose="020B0604020202020204" pitchFamily="34" charset="0"/>
              </a:rPr>
              <a:t>or linked data.  </a:t>
            </a:r>
            <a:endParaRPr lang="en-US" sz="2000" i="1" dirty="0">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B24A1616-FDCB-4B46-97BC-EFF0A47FD38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823960" y="5622817"/>
            <a:ext cx="3028369" cy="838366"/>
          </a:xfrm>
          <a:prstGeom prst="rect">
            <a:avLst/>
          </a:prstGeom>
        </p:spPr>
      </p:pic>
    </p:spTree>
    <p:extLst>
      <p:ext uri="{BB962C8B-B14F-4D97-AF65-F5344CB8AC3E}">
        <p14:creationId xmlns:p14="http://schemas.microsoft.com/office/powerpoint/2010/main" val="42008430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ext uri="{D42A27DB-BD31-4B8C-83A1-F6EECF244321}">
                <p14:modId xmlns:p14="http://schemas.microsoft.com/office/powerpoint/2010/main" val="2254968851"/>
              </p:ext>
            </p:extLst>
          </p:nvPr>
        </p:nvGraphicFramePr>
        <p:xfrm>
          <a:off x="557784" y="326538"/>
          <a:ext cx="8092439" cy="6001206"/>
        </p:xfrm>
        <a:graphic>
          <a:graphicData uri="http://schemas.openxmlformats.org/drawingml/2006/table">
            <a:tbl>
              <a:tblPr firstRow="1" firstCol="1" bandRow="1">
                <a:tableStyleId>{5C22544A-7EE6-4342-B048-85BDC9FD1C3A}</a:tableStyleId>
              </a:tblPr>
              <a:tblGrid>
                <a:gridCol w="4186403">
                  <a:extLst>
                    <a:ext uri="{9D8B030D-6E8A-4147-A177-3AD203B41FA5}">
                      <a16:colId xmlns:a16="http://schemas.microsoft.com/office/drawing/2014/main" val="3560266473"/>
                    </a:ext>
                  </a:extLst>
                </a:gridCol>
                <a:gridCol w="1446301">
                  <a:extLst>
                    <a:ext uri="{9D8B030D-6E8A-4147-A177-3AD203B41FA5}">
                      <a16:colId xmlns:a16="http://schemas.microsoft.com/office/drawing/2014/main" val="2673481086"/>
                    </a:ext>
                  </a:extLst>
                </a:gridCol>
                <a:gridCol w="1143000">
                  <a:extLst>
                    <a:ext uri="{9D8B030D-6E8A-4147-A177-3AD203B41FA5}">
                      <a16:colId xmlns:a16="http://schemas.microsoft.com/office/drawing/2014/main" val="2159194466"/>
                    </a:ext>
                  </a:extLst>
                </a:gridCol>
                <a:gridCol w="1316735">
                  <a:extLst>
                    <a:ext uri="{9D8B030D-6E8A-4147-A177-3AD203B41FA5}">
                      <a16:colId xmlns:a16="http://schemas.microsoft.com/office/drawing/2014/main" val="86516388"/>
                    </a:ext>
                  </a:extLst>
                </a:gridCol>
              </a:tblGrid>
              <a:tr h="0">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tc>
                <a:tc>
                  <a:txBody>
                    <a:bodyPr/>
                    <a:lstStyle/>
                    <a:p>
                      <a:pPr algn="r">
                        <a:lnSpc>
                          <a:spcPct val="107000"/>
                        </a:lnSpc>
                        <a:spcAft>
                          <a:spcPts val="0"/>
                        </a:spcAft>
                      </a:pPr>
                      <a:r>
                        <a:rPr lang="en-US" sz="1600" dirty="0">
                          <a:effectLst/>
                        </a:rPr>
                        <a:t>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SE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27156763"/>
                  </a:ext>
                </a:extLst>
              </a:tr>
              <a:tr h="153338">
                <a:tc>
                  <a:txBody>
                    <a:bodyPr/>
                    <a:lstStyle/>
                    <a:p>
                      <a:pPr>
                        <a:lnSpc>
                          <a:spcPct val="107000"/>
                        </a:lnSpc>
                        <a:spcAft>
                          <a:spcPts val="0"/>
                        </a:spcAft>
                      </a:pPr>
                      <a:r>
                        <a:rPr lang="en-US" sz="1600" b="0" dirty="0">
                          <a:effectLst/>
                        </a:rPr>
                        <a:t>Gender: male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-.115***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.891</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894444369"/>
                  </a:ext>
                </a:extLst>
              </a:tr>
              <a:tr h="153338">
                <a:tc>
                  <a:txBody>
                    <a:bodyPr/>
                    <a:lstStyle/>
                    <a:p>
                      <a:pPr>
                        <a:lnSpc>
                          <a:spcPct val="107000"/>
                        </a:lnSpc>
                        <a:spcAft>
                          <a:spcPts val="0"/>
                        </a:spcAft>
                      </a:pPr>
                      <a:r>
                        <a:rPr lang="en-US" sz="1600" b="0" dirty="0">
                          <a:effectLst/>
                        </a:rPr>
                        <a:t>Ethnicity: categories other than white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.148***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1.160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720274950"/>
                  </a:ext>
                </a:extLst>
              </a:tr>
              <a:tr h="153338">
                <a:tc>
                  <a:txBody>
                    <a:bodyPr/>
                    <a:lstStyle/>
                    <a:p>
                      <a:pPr>
                        <a:lnSpc>
                          <a:spcPct val="107000"/>
                        </a:lnSpc>
                        <a:spcAft>
                          <a:spcPts val="0"/>
                        </a:spcAft>
                      </a:pPr>
                      <a:r>
                        <a:rPr lang="en-US" sz="1600" b="0" dirty="0">
                          <a:effectLst/>
                        </a:rPr>
                        <a:t>Local authority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878513529"/>
                  </a:ext>
                </a:extLst>
              </a:tr>
              <a:tr h="153338">
                <a:tc>
                  <a:txBody>
                    <a:bodyPr/>
                    <a:lstStyle/>
                    <a:p>
                      <a:pPr>
                        <a:lnSpc>
                          <a:spcPct val="107000"/>
                        </a:lnSpc>
                        <a:spcAft>
                          <a:spcPts val="0"/>
                        </a:spcAft>
                      </a:pPr>
                      <a:r>
                        <a:rPr lang="en-US" sz="1600" b="0" dirty="0">
                          <a:effectLst/>
                        </a:rPr>
                        <a:t>     Unitary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-.014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.986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033422069"/>
                  </a:ext>
                </a:extLst>
              </a:tr>
              <a:tr h="153338">
                <a:tc>
                  <a:txBody>
                    <a:bodyPr/>
                    <a:lstStyle/>
                    <a:p>
                      <a:pPr>
                        <a:lnSpc>
                          <a:spcPct val="107000"/>
                        </a:lnSpc>
                        <a:spcAft>
                          <a:spcPts val="0"/>
                        </a:spcAft>
                      </a:pPr>
                      <a:r>
                        <a:rPr lang="en-US" sz="1600" b="0" dirty="0">
                          <a:effectLst/>
                        </a:rPr>
                        <a:t>     Shire county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-.052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.949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676798098"/>
                  </a:ext>
                </a:extLst>
              </a:tr>
              <a:tr h="153338">
                <a:tc>
                  <a:txBody>
                    <a:bodyPr/>
                    <a:lstStyle/>
                    <a:p>
                      <a:pPr>
                        <a:lnSpc>
                          <a:spcPct val="107000"/>
                        </a:lnSpc>
                        <a:spcAft>
                          <a:spcPts val="0"/>
                        </a:spcAft>
                      </a:pPr>
                      <a:r>
                        <a:rPr lang="en-US" sz="1600" b="0" dirty="0">
                          <a:effectLst/>
                        </a:rPr>
                        <a:t>     Inner London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.202***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1.224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240280287"/>
                  </a:ext>
                </a:extLst>
              </a:tr>
              <a:tr h="153338">
                <a:tc>
                  <a:txBody>
                    <a:bodyPr/>
                    <a:lstStyle/>
                    <a:p>
                      <a:pPr>
                        <a:lnSpc>
                          <a:spcPct val="107000"/>
                        </a:lnSpc>
                        <a:spcAft>
                          <a:spcPts val="0"/>
                        </a:spcAft>
                      </a:pPr>
                      <a:r>
                        <a:rPr lang="en-US" sz="1600" b="0" dirty="0">
                          <a:effectLst/>
                        </a:rPr>
                        <a:t>     Outer London</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.082**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1.085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92909099"/>
                  </a:ext>
                </a:extLst>
              </a:tr>
              <a:tr h="153338">
                <a:tc>
                  <a:txBody>
                    <a:bodyPr/>
                    <a:lstStyle/>
                    <a:p>
                      <a:pPr>
                        <a:lnSpc>
                          <a:spcPct val="107000"/>
                        </a:lnSpc>
                        <a:spcAft>
                          <a:spcPts val="0"/>
                        </a:spcAft>
                      </a:pPr>
                      <a:r>
                        <a:rPr lang="en-US" sz="1600" b="0">
                          <a:effectLst/>
                        </a:rPr>
                        <a:t>I/ADLs with difficulty</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.005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1.128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530277519"/>
                  </a:ext>
                </a:extLst>
              </a:tr>
              <a:tr h="153338">
                <a:tc>
                  <a:txBody>
                    <a:bodyPr/>
                    <a:lstStyle/>
                    <a:p>
                      <a:pPr>
                        <a:lnSpc>
                          <a:spcPct val="107000"/>
                        </a:lnSpc>
                        <a:spcAft>
                          <a:spcPts val="0"/>
                        </a:spcAft>
                      </a:pPr>
                      <a:r>
                        <a:rPr lang="en-US" sz="1600" b="0" dirty="0">
                          <a:effectLst/>
                        </a:rPr>
                        <a:t>Eating and drinking with difficulty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.498***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.025</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1.646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540440661"/>
                  </a:ext>
                </a:extLst>
              </a:tr>
              <a:tr h="153338">
                <a:tc>
                  <a:txBody>
                    <a:bodyPr/>
                    <a:lstStyle/>
                    <a:p>
                      <a:pPr>
                        <a:lnSpc>
                          <a:spcPct val="107000"/>
                        </a:lnSpc>
                        <a:spcAft>
                          <a:spcPts val="0"/>
                        </a:spcAft>
                      </a:pPr>
                      <a:r>
                        <a:rPr lang="en-US" sz="1600" b="0" dirty="0">
                          <a:effectLst/>
                        </a:rPr>
                        <a:t>Suitability of home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620467705"/>
                  </a:ext>
                </a:extLst>
              </a:tr>
              <a:tr h="153338">
                <a:tc>
                  <a:txBody>
                    <a:bodyPr/>
                    <a:lstStyle/>
                    <a:p>
                      <a:pPr>
                        <a:lnSpc>
                          <a:spcPct val="107000"/>
                        </a:lnSpc>
                        <a:spcAft>
                          <a:spcPts val="0"/>
                        </a:spcAft>
                      </a:pPr>
                      <a:r>
                        <a:rPr lang="en-US" sz="1600" b="0" dirty="0">
                          <a:effectLst/>
                        </a:rPr>
                        <a:t>     Meets most needs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.657***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1.929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651433346"/>
                  </a:ext>
                </a:extLst>
              </a:tr>
              <a:tr h="153338">
                <a:tc>
                  <a:txBody>
                    <a:bodyPr/>
                    <a:lstStyle/>
                    <a:p>
                      <a:pPr>
                        <a:lnSpc>
                          <a:spcPct val="107000"/>
                        </a:lnSpc>
                        <a:spcAft>
                          <a:spcPts val="0"/>
                        </a:spcAft>
                      </a:pPr>
                      <a:r>
                        <a:rPr lang="en-US" sz="1600" b="0" dirty="0">
                          <a:effectLst/>
                        </a:rPr>
                        <a:t>     Meets some needs</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1.429***</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4.176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550693510"/>
                  </a:ext>
                </a:extLst>
              </a:tr>
              <a:tr h="153338">
                <a:tc>
                  <a:txBody>
                    <a:bodyPr/>
                    <a:lstStyle/>
                    <a:p>
                      <a:pPr>
                        <a:lnSpc>
                          <a:spcPct val="107000"/>
                        </a:lnSpc>
                        <a:spcAft>
                          <a:spcPts val="0"/>
                        </a:spcAft>
                      </a:pPr>
                      <a:r>
                        <a:rPr lang="en-US" sz="1600" b="0" dirty="0">
                          <a:effectLst/>
                        </a:rPr>
                        <a:t>     Totally inappropriate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1.842***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6.310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544636147"/>
                  </a:ext>
                </a:extLst>
              </a:tr>
              <a:tr h="153338">
                <a:tc>
                  <a:txBody>
                    <a:bodyPr/>
                    <a:lstStyle/>
                    <a:p>
                      <a:pPr>
                        <a:lnSpc>
                          <a:spcPct val="107000"/>
                        </a:lnSpc>
                        <a:spcAft>
                          <a:spcPts val="0"/>
                        </a:spcAft>
                      </a:pPr>
                      <a:r>
                        <a:rPr lang="en-US" sz="1600" b="0" dirty="0">
                          <a:effectLst/>
                        </a:rPr>
                        <a:t>Informal care / Practical help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927803163"/>
                  </a:ext>
                </a:extLst>
              </a:tr>
              <a:tr h="153338">
                <a:tc>
                  <a:txBody>
                    <a:bodyPr/>
                    <a:lstStyle/>
                    <a:p>
                      <a:pPr>
                        <a:lnSpc>
                          <a:spcPct val="107000"/>
                        </a:lnSpc>
                        <a:spcAft>
                          <a:spcPts val="0"/>
                        </a:spcAft>
                      </a:pPr>
                      <a:r>
                        <a:rPr lang="en-US" sz="1600" b="0" dirty="0">
                          <a:effectLst/>
                        </a:rPr>
                        <a:t>     Outside home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1.347***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3.845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756678024"/>
                  </a:ext>
                </a:extLst>
              </a:tr>
              <a:tr h="153338">
                <a:tc>
                  <a:txBody>
                    <a:bodyPr/>
                    <a:lstStyle/>
                    <a:p>
                      <a:pPr>
                        <a:lnSpc>
                          <a:spcPct val="107000"/>
                        </a:lnSpc>
                        <a:spcAft>
                          <a:spcPts val="0"/>
                        </a:spcAft>
                      </a:pPr>
                      <a:r>
                        <a:rPr lang="en-US" sz="1600" b="0" dirty="0">
                          <a:effectLst/>
                        </a:rPr>
                        <a:t>     Inside and outside home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.286***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1.332</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983380013"/>
                  </a:ext>
                </a:extLst>
              </a:tr>
              <a:tr h="153338">
                <a:tc>
                  <a:txBody>
                    <a:bodyPr/>
                    <a:lstStyle/>
                    <a:p>
                      <a:pPr>
                        <a:lnSpc>
                          <a:spcPct val="107000"/>
                        </a:lnSpc>
                        <a:spcAft>
                          <a:spcPts val="0"/>
                        </a:spcAft>
                      </a:pPr>
                      <a:r>
                        <a:rPr lang="en-US" sz="1600" b="0" dirty="0">
                          <a:effectLst/>
                        </a:rPr>
                        <a:t>     None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1.665***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.033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5.283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356863914"/>
                  </a:ext>
                </a:extLst>
              </a:tr>
              <a:tr h="153338">
                <a:tc>
                  <a:txBody>
                    <a:bodyPr/>
                    <a:lstStyle/>
                    <a:p>
                      <a:pPr>
                        <a:lnSpc>
                          <a:spcPct val="107000"/>
                        </a:lnSpc>
                        <a:spcAft>
                          <a:spcPts val="0"/>
                        </a:spcAft>
                      </a:pPr>
                      <a:r>
                        <a:rPr lang="en-US" sz="1600" b="0" dirty="0">
                          <a:effectLst/>
                        </a:rPr>
                        <a:t>Privately purchased </a:t>
                      </a:r>
                      <a:r>
                        <a:rPr lang="en-US" sz="1600" b="0" dirty="0" smtClean="0">
                          <a:effectLst/>
                        </a:rPr>
                        <a:t>care (‘top up’)  </a:t>
                      </a:r>
                      <a:r>
                        <a:rPr lang="en-US" sz="1600" b="0" dirty="0">
                          <a:effectLst/>
                        </a:rPr>
                        <a: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84156896"/>
                  </a:ext>
                </a:extLst>
              </a:tr>
              <a:tr h="153338">
                <a:tc>
                  <a:txBody>
                    <a:bodyPr/>
                    <a:lstStyle/>
                    <a:p>
                      <a:pPr>
                        <a:lnSpc>
                          <a:spcPct val="107000"/>
                        </a:lnSpc>
                        <a:spcAft>
                          <a:spcPts val="0"/>
                        </a:spcAft>
                      </a:pPr>
                      <a:r>
                        <a:rPr lang="en-GB" sz="1600" b="0">
                          <a:effectLst/>
                        </a:rPr>
                        <a:t> </a:t>
                      </a:r>
                      <a:r>
                        <a:rPr lang="en-US" sz="1600" b="0">
                          <a:effectLst/>
                        </a:rPr>
                        <a:t>   Yes, family money</a:t>
                      </a:r>
                      <a:endParaRPr lang="en-GB" sz="1600" b="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.954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46455867"/>
                  </a:ext>
                </a:extLst>
              </a:tr>
              <a:tr h="153338">
                <a:tc>
                  <a:txBody>
                    <a:bodyPr/>
                    <a:lstStyle/>
                    <a:p>
                      <a:pPr>
                        <a:lnSpc>
                          <a:spcPct val="107000"/>
                        </a:lnSpc>
                        <a:spcAft>
                          <a:spcPts val="0"/>
                        </a:spcAft>
                      </a:pPr>
                      <a:r>
                        <a:rPr lang="en-GB" sz="1600" b="0" dirty="0">
                          <a:effectLst/>
                        </a:rPr>
                        <a:t>  </a:t>
                      </a:r>
                      <a:r>
                        <a:rPr lang="en-US" sz="1600" b="0" dirty="0">
                          <a:effectLst/>
                        </a:rPr>
                        <a:t>  Yes, own &amp; family money</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.078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.058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1.081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68044165"/>
                  </a:ext>
                </a:extLst>
              </a:tr>
              <a:tr h="153338">
                <a:tc>
                  <a:txBody>
                    <a:bodyPr/>
                    <a:lstStyle/>
                    <a:p>
                      <a:pPr>
                        <a:lnSpc>
                          <a:spcPct val="107000"/>
                        </a:lnSpc>
                        <a:spcAft>
                          <a:spcPts val="0"/>
                        </a:spcAft>
                      </a:pPr>
                      <a:r>
                        <a:rPr lang="en-US" sz="1600" b="0" dirty="0">
                          <a:effectLst/>
                        </a:rPr>
                        <a:t>    </a:t>
                      </a:r>
                      <a:r>
                        <a:rPr lang="en-US" sz="1600" b="0" dirty="0" smtClean="0">
                          <a:effectLst/>
                        </a:rPr>
                        <a:t>None</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-.164***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.020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.849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561388344"/>
                  </a:ext>
                </a:extLst>
              </a:tr>
              <a:tr h="153338">
                <a:tc>
                  <a:txBody>
                    <a:bodyPr/>
                    <a:lstStyle/>
                    <a:p>
                      <a:pPr>
                        <a:lnSpc>
                          <a:spcPct val="107000"/>
                        </a:lnSpc>
                        <a:spcAft>
                          <a:spcPts val="0"/>
                        </a:spcAft>
                      </a:pPr>
                      <a:r>
                        <a:rPr lang="en-US" sz="1600" b="0" dirty="0">
                          <a:effectLst/>
                        </a:rPr>
                        <a:t>Response by proxy report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.096**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.030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957948358"/>
                  </a:ext>
                </a:extLst>
              </a:tr>
            </a:tbl>
          </a:graphicData>
        </a:graphic>
      </p:graphicFrame>
      <p:sp>
        <p:nvSpPr>
          <p:cNvPr id="10" name="TextBox 9"/>
          <p:cNvSpPr txBox="1"/>
          <p:nvPr/>
        </p:nvSpPr>
        <p:spPr>
          <a:xfrm>
            <a:off x="8906256" y="602437"/>
            <a:ext cx="2916936" cy="5663089"/>
          </a:xfrm>
          <a:prstGeom prst="rect">
            <a:avLst/>
          </a:prstGeom>
          <a:noFill/>
        </p:spPr>
        <p:txBody>
          <a:bodyPr wrap="square" rtlCol="0">
            <a:spAutoFit/>
          </a:bodyPr>
          <a:lstStyle/>
          <a:p>
            <a:r>
              <a:rPr lang="en-US" sz="2200" b="1" dirty="0" smtClean="0">
                <a:solidFill>
                  <a:srgbClr val="002060"/>
                </a:solidFill>
              </a:rPr>
              <a:t>Preliminary analysis </a:t>
            </a:r>
            <a:r>
              <a:rPr lang="en-US" sz="2200" dirty="0" smtClean="0">
                <a:solidFill>
                  <a:srgbClr val="002060"/>
                </a:solidFill>
              </a:rPr>
              <a:t>…. </a:t>
            </a:r>
          </a:p>
          <a:p>
            <a:r>
              <a:rPr lang="en-US" i="1" dirty="0" smtClean="0">
                <a:solidFill>
                  <a:srgbClr val="002060"/>
                </a:solidFill>
              </a:rPr>
              <a:t>Analysis is still ongoing</a:t>
            </a:r>
            <a:endParaRPr lang="en-US" i="1" dirty="0">
              <a:solidFill>
                <a:srgbClr val="002060"/>
              </a:solidFill>
            </a:endParaRPr>
          </a:p>
          <a:p>
            <a:endParaRPr lang="en-US" dirty="0" smtClean="0"/>
          </a:p>
          <a:p>
            <a:endParaRPr lang="en-US" dirty="0"/>
          </a:p>
          <a:p>
            <a:endParaRPr lang="en-US" dirty="0" smtClean="0"/>
          </a:p>
          <a:p>
            <a:endParaRPr lang="en-US" dirty="0"/>
          </a:p>
          <a:p>
            <a:endParaRPr lang="en-US" dirty="0" smtClean="0"/>
          </a:p>
          <a:p>
            <a:endParaRPr lang="en-US" dirty="0" smtClean="0"/>
          </a:p>
          <a:p>
            <a:endParaRPr lang="en-US" dirty="0" smtClean="0"/>
          </a:p>
          <a:p>
            <a:r>
              <a:rPr lang="en-US" dirty="0" smtClean="0"/>
              <a:t>† </a:t>
            </a:r>
            <a:r>
              <a:rPr lang="en-US" b="1" dirty="0"/>
              <a:t>Base </a:t>
            </a:r>
            <a:r>
              <a:rPr lang="en-US" b="1" dirty="0" smtClean="0"/>
              <a:t>category</a:t>
            </a:r>
            <a:r>
              <a:rPr lang="en-US" dirty="0" smtClean="0"/>
              <a:t> </a:t>
            </a:r>
          </a:p>
          <a:p>
            <a:r>
              <a:rPr lang="en-US" sz="1600" dirty="0"/>
              <a:t>L</a:t>
            </a:r>
            <a:r>
              <a:rPr lang="en-US" sz="1600" dirty="0" smtClean="0"/>
              <a:t>ocal </a:t>
            </a:r>
            <a:r>
              <a:rPr lang="en-US" sz="1600" dirty="0"/>
              <a:t>authority </a:t>
            </a:r>
            <a:r>
              <a:rPr lang="en-US" sz="1600" dirty="0" smtClean="0"/>
              <a:t>- metropolitan Suitability </a:t>
            </a:r>
            <a:r>
              <a:rPr lang="en-US" sz="1600" dirty="0"/>
              <a:t>of home </a:t>
            </a:r>
            <a:r>
              <a:rPr lang="en-US" sz="1600" dirty="0" smtClean="0"/>
              <a:t>- meets </a:t>
            </a:r>
            <a:r>
              <a:rPr lang="en-US" sz="1600" dirty="0"/>
              <a:t>all </a:t>
            </a:r>
            <a:r>
              <a:rPr lang="en-US" sz="1600" dirty="0" smtClean="0"/>
              <a:t>needs</a:t>
            </a:r>
          </a:p>
          <a:p>
            <a:r>
              <a:rPr lang="en-US" sz="1600" dirty="0"/>
              <a:t>I</a:t>
            </a:r>
            <a:r>
              <a:rPr lang="en-US" sz="1600" dirty="0" smtClean="0"/>
              <a:t>nformal care - inside home</a:t>
            </a:r>
          </a:p>
          <a:p>
            <a:r>
              <a:rPr lang="en-US" sz="1600" dirty="0" smtClean="0"/>
              <a:t>Privately purchased care - own money</a:t>
            </a:r>
            <a:endParaRPr lang="en-GB" sz="1600" dirty="0"/>
          </a:p>
          <a:p>
            <a:endParaRPr lang="en-US" sz="1600" dirty="0" smtClean="0"/>
          </a:p>
          <a:p>
            <a:endParaRPr lang="en-US" sz="1600" dirty="0" smtClean="0"/>
          </a:p>
          <a:p>
            <a:r>
              <a:rPr lang="en-US" sz="1600" dirty="0" smtClean="0"/>
              <a:t>** p&lt;0.01</a:t>
            </a:r>
            <a:endParaRPr lang="en-US" sz="1600" dirty="0"/>
          </a:p>
          <a:p>
            <a:r>
              <a:rPr lang="en-US" sz="1600" dirty="0" smtClean="0"/>
              <a:t>*** </a:t>
            </a:r>
            <a:r>
              <a:rPr lang="en-US" sz="1600" dirty="0"/>
              <a:t>p&lt;0.001</a:t>
            </a:r>
            <a:endParaRPr lang="en-GB" sz="1600" dirty="0"/>
          </a:p>
          <a:p>
            <a:endParaRPr lang="en-GB" dirty="0"/>
          </a:p>
        </p:txBody>
      </p:sp>
    </p:spTree>
    <p:extLst>
      <p:ext uri="{BB962C8B-B14F-4D97-AF65-F5344CB8AC3E}">
        <p14:creationId xmlns:p14="http://schemas.microsoft.com/office/powerpoint/2010/main" val="349213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p:cNvGraphicFramePr>
            <a:graphicFrameLocks noGrp="1"/>
          </p:cNvGraphicFramePr>
          <p:nvPr>
            <p:extLst/>
          </p:nvPr>
        </p:nvGraphicFramePr>
        <p:xfrm>
          <a:off x="658368" y="897827"/>
          <a:ext cx="8092439" cy="4435673"/>
        </p:xfrm>
        <a:graphic>
          <a:graphicData uri="http://schemas.openxmlformats.org/drawingml/2006/table">
            <a:tbl>
              <a:tblPr firstRow="1" firstCol="1" bandRow="1">
                <a:tableStyleId>{5C22544A-7EE6-4342-B048-85BDC9FD1C3A}</a:tableStyleId>
              </a:tblPr>
              <a:tblGrid>
                <a:gridCol w="4186403">
                  <a:extLst>
                    <a:ext uri="{9D8B030D-6E8A-4147-A177-3AD203B41FA5}">
                      <a16:colId xmlns:a16="http://schemas.microsoft.com/office/drawing/2014/main" val="3560266473"/>
                    </a:ext>
                  </a:extLst>
                </a:gridCol>
                <a:gridCol w="1446301">
                  <a:extLst>
                    <a:ext uri="{9D8B030D-6E8A-4147-A177-3AD203B41FA5}">
                      <a16:colId xmlns:a16="http://schemas.microsoft.com/office/drawing/2014/main" val="2673481086"/>
                    </a:ext>
                  </a:extLst>
                </a:gridCol>
                <a:gridCol w="1143000">
                  <a:extLst>
                    <a:ext uri="{9D8B030D-6E8A-4147-A177-3AD203B41FA5}">
                      <a16:colId xmlns:a16="http://schemas.microsoft.com/office/drawing/2014/main" val="2159194466"/>
                    </a:ext>
                  </a:extLst>
                </a:gridCol>
                <a:gridCol w="1316735">
                  <a:extLst>
                    <a:ext uri="{9D8B030D-6E8A-4147-A177-3AD203B41FA5}">
                      <a16:colId xmlns:a16="http://schemas.microsoft.com/office/drawing/2014/main" val="86516388"/>
                    </a:ext>
                  </a:extLst>
                </a:gridCol>
              </a:tblGrid>
              <a:tr h="0">
                <a:tc>
                  <a:txBody>
                    <a:bodyPr/>
                    <a:lstStyle/>
                    <a:p>
                      <a:pPr>
                        <a:lnSpc>
                          <a:spcPct val="107000"/>
                        </a:lnSpc>
                        <a:spcAft>
                          <a:spcPts val="0"/>
                        </a:spcAft>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tc>
                <a:tc>
                  <a:txBody>
                    <a:bodyPr/>
                    <a:lstStyle/>
                    <a:p>
                      <a:pPr algn="r">
                        <a:lnSpc>
                          <a:spcPct val="107000"/>
                        </a:lnSpc>
                        <a:spcAft>
                          <a:spcPts val="0"/>
                        </a:spcAft>
                      </a:pPr>
                      <a:r>
                        <a:rPr lang="en-US" sz="1600" dirty="0">
                          <a:effectLst/>
                        </a:rPr>
                        <a:t>B</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SE</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US" sz="1600">
                          <a:effectLst/>
                        </a:rPr>
                        <a:t>OR</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27156763"/>
                  </a:ext>
                </a:extLst>
              </a:tr>
              <a:tr h="153338">
                <a:tc>
                  <a:txBody>
                    <a:bodyPr/>
                    <a:lstStyle/>
                    <a:p>
                      <a:pPr>
                        <a:lnSpc>
                          <a:spcPct val="107000"/>
                        </a:lnSpc>
                        <a:spcAft>
                          <a:spcPts val="0"/>
                        </a:spcAft>
                      </a:pPr>
                      <a:r>
                        <a:rPr lang="en-US" sz="1600" b="0" dirty="0">
                          <a:effectLst/>
                        </a:rPr>
                        <a:t>Survey year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374997792"/>
                  </a:ext>
                </a:extLst>
              </a:tr>
              <a:tr h="153338">
                <a:tc>
                  <a:txBody>
                    <a:bodyPr/>
                    <a:lstStyle/>
                    <a:p>
                      <a:pPr>
                        <a:lnSpc>
                          <a:spcPct val="107000"/>
                        </a:lnSpc>
                        <a:spcAft>
                          <a:spcPts val="0"/>
                        </a:spcAft>
                      </a:pPr>
                      <a:r>
                        <a:rPr lang="en-US" sz="1600" b="0" dirty="0">
                          <a:effectLst/>
                        </a:rPr>
                        <a:t>     2012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.008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1.008</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945535296"/>
                  </a:ext>
                </a:extLst>
              </a:tr>
              <a:tr h="153338">
                <a:tc>
                  <a:txBody>
                    <a:bodyPr/>
                    <a:lstStyle/>
                    <a:p>
                      <a:pPr>
                        <a:lnSpc>
                          <a:spcPct val="107000"/>
                        </a:lnSpc>
                        <a:spcAft>
                          <a:spcPts val="0"/>
                        </a:spcAft>
                      </a:pPr>
                      <a:r>
                        <a:rPr lang="en-US" sz="1600" b="0" dirty="0">
                          <a:effectLst/>
                        </a:rPr>
                        <a:t>     2013</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1.025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822936310"/>
                  </a:ext>
                </a:extLst>
              </a:tr>
              <a:tr h="153338">
                <a:tc>
                  <a:txBody>
                    <a:bodyPr/>
                    <a:lstStyle/>
                    <a:p>
                      <a:pPr>
                        <a:lnSpc>
                          <a:spcPct val="107000"/>
                        </a:lnSpc>
                        <a:spcAft>
                          <a:spcPts val="0"/>
                        </a:spcAft>
                      </a:pPr>
                      <a:r>
                        <a:rPr lang="en-US" sz="1600" b="0" dirty="0">
                          <a:effectLst/>
                        </a:rPr>
                        <a:t>     2014</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1.037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539040030"/>
                  </a:ext>
                </a:extLst>
              </a:tr>
              <a:tr h="153338">
                <a:tc>
                  <a:txBody>
                    <a:bodyPr/>
                    <a:lstStyle/>
                    <a:p>
                      <a:pPr>
                        <a:lnSpc>
                          <a:spcPct val="107000"/>
                        </a:lnSpc>
                        <a:spcAft>
                          <a:spcPts val="0"/>
                        </a:spcAft>
                      </a:pPr>
                      <a:r>
                        <a:rPr lang="en-US" sz="1600" b="0" dirty="0">
                          <a:effectLst/>
                        </a:rPr>
                        <a:t>     2015</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.136**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1.146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794768282"/>
                  </a:ext>
                </a:extLst>
              </a:tr>
              <a:tr h="153338">
                <a:tc>
                  <a:txBody>
                    <a:bodyPr/>
                    <a:lstStyle/>
                    <a:p>
                      <a:pPr>
                        <a:lnSpc>
                          <a:spcPct val="107000"/>
                        </a:lnSpc>
                        <a:spcAft>
                          <a:spcPts val="0"/>
                        </a:spcAft>
                      </a:pPr>
                      <a:r>
                        <a:rPr lang="en-US" sz="1600" b="0" dirty="0">
                          <a:effectLst/>
                        </a:rPr>
                        <a:t>     2016</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1.196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994484899"/>
                  </a:ext>
                </a:extLst>
              </a:tr>
              <a:tr h="153338">
                <a:tc>
                  <a:txBody>
                    <a:bodyPr/>
                    <a:lstStyle/>
                    <a:p>
                      <a:pPr>
                        <a:lnSpc>
                          <a:spcPct val="107000"/>
                        </a:lnSpc>
                        <a:spcAft>
                          <a:spcPts val="0"/>
                        </a:spcAft>
                      </a:pPr>
                      <a:r>
                        <a:rPr lang="en-US" sz="1600" b="0" dirty="0">
                          <a:effectLst/>
                        </a:rPr>
                        <a:t>     2017</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.199***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.044</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1.221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2099059955"/>
                  </a:ext>
                </a:extLst>
              </a:tr>
              <a:tr h="153338">
                <a:tc>
                  <a:txBody>
                    <a:bodyPr/>
                    <a:lstStyle/>
                    <a:p>
                      <a:pPr>
                        <a:lnSpc>
                          <a:spcPct val="107000"/>
                        </a:lnSpc>
                        <a:spcAft>
                          <a:spcPts val="0"/>
                        </a:spcAft>
                      </a:pPr>
                      <a:r>
                        <a:rPr lang="en-US" sz="1600" b="0" dirty="0">
                          <a:effectLst/>
                        </a:rPr>
                        <a:t>     2018 </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.179***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1.196</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685532206"/>
                  </a:ext>
                </a:extLst>
              </a:tr>
              <a:tr h="153338">
                <a:tc>
                  <a:txBody>
                    <a:bodyPr/>
                    <a:lstStyle/>
                    <a:p>
                      <a:pPr>
                        <a:lnSpc>
                          <a:spcPct val="107000"/>
                        </a:lnSpc>
                        <a:spcAft>
                          <a:spcPts val="0"/>
                        </a:spcAft>
                      </a:pPr>
                      <a:r>
                        <a:rPr lang="en-US" sz="1600" b="0" dirty="0">
                          <a:effectLst/>
                        </a:rPr>
                        <a:t>     2019</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.213***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1.238</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728409827"/>
                  </a:ext>
                </a:extLst>
              </a:tr>
              <a:tr h="153338">
                <a:tc>
                  <a:txBody>
                    <a:bodyPr/>
                    <a:lstStyle/>
                    <a:p>
                      <a:pPr>
                        <a:lnSpc>
                          <a:spcPct val="107000"/>
                        </a:lnSpc>
                        <a:spcAft>
                          <a:spcPts val="0"/>
                        </a:spcAft>
                      </a:pPr>
                      <a:r>
                        <a:rPr lang="en-US" sz="1600" b="0" dirty="0">
                          <a:effectLst/>
                        </a:rPr>
                        <a:t>     2020</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.230***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.046</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1.259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06647906"/>
                  </a:ext>
                </a:extLst>
              </a:tr>
              <a:tr h="153338">
                <a:tc>
                  <a:txBody>
                    <a:bodyPr/>
                    <a:lstStyle/>
                    <a:p>
                      <a:pPr>
                        <a:lnSpc>
                          <a:spcPct val="107000"/>
                        </a:lnSpc>
                        <a:spcAft>
                          <a:spcPts val="0"/>
                        </a:spcAft>
                      </a:pPr>
                      <a:r>
                        <a:rPr lang="en-US" sz="1600" b="0" dirty="0">
                          <a:effectLst/>
                        </a:rPr>
                        <a:t>     2021</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.080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.107</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1.084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1789548376"/>
                  </a:ext>
                </a:extLst>
              </a:tr>
              <a:tr h="153338">
                <a:tc>
                  <a:txBody>
                    <a:bodyPr/>
                    <a:lstStyle/>
                    <a:p>
                      <a:pPr>
                        <a:lnSpc>
                          <a:spcPct val="107000"/>
                        </a:lnSpc>
                        <a:spcAft>
                          <a:spcPts val="0"/>
                        </a:spcAft>
                      </a:pPr>
                      <a:r>
                        <a:rPr lang="en-US" sz="1600" b="0" dirty="0">
                          <a:effectLst/>
                        </a:rPr>
                        <a:t>     2022</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.449***</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.044</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1.567</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272313594"/>
                  </a:ext>
                </a:extLst>
              </a:tr>
              <a:tr h="153338">
                <a:tc>
                  <a:txBody>
                    <a:bodyPr/>
                    <a:lstStyle/>
                    <a:p>
                      <a:pPr>
                        <a:lnSpc>
                          <a:spcPct val="107000"/>
                        </a:lnSpc>
                        <a:spcAft>
                          <a:spcPts val="0"/>
                        </a:spcAft>
                      </a:pPr>
                      <a:r>
                        <a:rPr lang="en-US" sz="1600" b="0" dirty="0">
                          <a:effectLst/>
                        </a:rPr>
                        <a:t>Constant</a:t>
                      </a:r>
                      <a:endParaRPr lang="en-GB" sz="1600" b="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-5.300***</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.053</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.005</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346753091"/>
                  </a:ext>
                </a:extLst>
              </a:tr>
              <a:tr h="153338">
                <a:tc>
                  <a:txBody>
                    <a:bodyPr/>
                    <a:lstStyle/>
                    <a:p>
                      <a:pPr>
                        <a:lnSpc>
                          <a:spcPct val="107000"/>
                        </a:lnSpc>
                        <a:spcAft>
                          <a:spcPts val="0"/>
                        </a:spcAft>
                      </a:pPr>
                      <a:r>
                        <a:rPr lang="en-GB" sz="1600">
                          <a:effectLst/>
                        </a:rPr>
                        <a:t>McFadden’s pseudo r </a:t>
                      </a:r>
                      <a:r>
                        <a:rPr lang="en-GB" sz="1600" baseline="30000">
                          <a:effectLst/>
                        </a:rPr>
                        <a:t>2</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a:effectLst/>
                        </a:rPr>
                        <a:t> </a:t>
                      </a:r>
                      <a:endParaRPr lang="en-GB" sz="160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a:txBody>
                    <a:bodyPr/>
                    <a:lstStyle/>
                    <a:p>
                      <a:pPr algn="r">
                        <a:lnSpc>
                          <a:spcPct val="107000"/>
                        </a:lnSpc>
                        <a:spcAft>
                          <a:spcPts val="0"/>
                        </a:spcAft>
                      </a:pPr>
                      <a:r>
                        <a:rPr lang="en-GB" sz="1600" dirty="0">
                          <a:effectLst/>
                        </a:rPr>
                        <a:t>12.0%</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3095382719"/>
                  </a:ext>
                </a:extLst>
              </a:tr>
              <a:tr h="153338">
                <a:tc>
                  <a:txBody>
                    <a:bodyPr/>
                    <a:lstStyle/>
                    <a:p>
                      <a:pPr>
                        <a:lnSpc>
                          <a:spcPct val="107000"/>
                        </a:lnSpc>
                        <a:spcAft>
                          <a:spcPts val="0"/>
                        </a:spcAft>
                      </a:pPr>
                      <a:r>
                        <a:rPr lang="en-US" sz="1600" dirty="0">
                          <a:effectLst/>
                        </a:rPr>
                        <a:t>χ²</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gridSpan="2">
                  <a:txBody>
                    <a:bodyPr/>
                    <a:lstStyle/>
                    <a:p>
                      <a:pPr algn="r">
                        <a:lnSpc>
                          <a:spcPct val="107000"/>
                        </a:lnSpc>
                        <a:spcAft>
                          <a:spcPts val="0"/>
                        </a:spcAft>
                      </a:pPr>
                      <a:r>
                        <a:rPr lang="en-GB" sz="1600" dirty="0">
                          <a:effectLst/>
                        </a:rPr>
                        <a:t>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tc hMerge="1">
                  <a:txBody>
                    <a:bodyPr/>
                    <a:lstStyle/>
                    <a:p>
                      <a:endParaRPr lang="en-GB"/>
                    </a:p>
                  </a:txBody>
                  <a:tcPr/>
                </a:tc>
                <a:tc>
                  <a:txBody>
                    <a:bodyPr/>
                    <a:lstStyle/>
                    <a:p>
                      <a:pPr algn="r">
                        <a:lnSpc>
                          <a:spcPct val="107000"/>
                        </a:lnSpc>
                        <a:spcAft>
                          <a:spcPts val="0"/>
                        </a:spcAft>
                      </a:pPr>
                      <a:r>
                        <a:rPr lang="en-GB" sz="1600" dirty="0">
                          <a:effectLst/>
                        </a:rPr>
                        <a:t>12,366, </a:t>
                      </a:r>
                      <a:r>
                        <a:rPr lang="en-GB" sz="1600" dirty="0" err="1">
                          <a:effectLst/>
                        </a:rPr>
                        <a:t>df</a:t>
                      </a:r>
                      <a:r>
                        <a:rPr lang="en-GB" sz="1600" dirty="0">
                          <a:effectLst/>
                        </a:rPr>
                        <a:t> = 29, p&lt;.001</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6705" marR="46705" marT="0" marB="0" anchor="ctr"/>
                </a:tc>
                <a:extLst>
                  <a:ext uri="{0D108BD9-81ED-4DB2-BD59-A6C34878D82A}">
                    <a16:rowId xmlns:a16="http://schemas.microsoft.com/office/drawing/2014/main" val="433168199"/>
                  </a:ext>
                </a:extLst>
              </a:tr>
            </a:tbl>
          </a:graphicData>
        </a:graphic>
      </p:graphicFrame>
      <p:sp>
        <p:nvSpPr>
          <p:cNvPr id="10" name="TextBox 9"/>
          <p:cNvSpPr txBox="1"/>
          <p:nvPr/>
        </p:nvSpPr>
        <p:spPr>
          <a:xfrm>
            <a:off x="9226296" y="3675888"/>
            <a:ext cx="2734056" cy="1661993"/>
          </a:xfrm>
          <a:prstGeom prst="rect">
            <a:avLst/>
          </a:prstGeom>
          <a:noFill/>
        </p:spPr>
        <p:txBody>
          <a:bodyPr wrap="square" rtlCol="0">
            <a:spAutoFit/>
          </a:bodyPr>
          <a:lstStyle/>
          <a:p>
            <a:r>
              <a:rPr lang="en-US" dirty="0"/>
              <a:t>† </a:t>
            </a:r>
            <a:r>
              <a:rPr lang="en-US" b="1" dirty="0"/>
              <a:t>Base </a:t>
            </a:r>
            <a:r>
              <a:rPr lang="en-US" b="1" dirty="0" smtClean="0"/>
              <a:t>category</a:t>
            </a:r>
            <a:endParaRPr lang="en-US" dirty="0" smtClean="0"/>
          </a:p>
          <a:p>
            <a:r>
              <a:rPr lang="en-US" sz="1600" dirty="0"/>
              <a:t>S</a:t>
            </a:r>
            <a:r>
              <a:rPr lang="en-US" sz="1600" dirty="0" smtClean="0"/>
              <a:t>urvey </a:t>
            </a:r>
            <a:r>
              <a:rPr lang="en-US" sz="1600" dirty="0"/>
              <a:t>year (2011)</a:t>
            </a:r>
            <a:endParaRPr lang="en-GB" sz="1600" dirty="0"/>
          </a:p>
          <a:p>
            <a:endParaRPr lang="en-US" dirty="0" smtClean="0"/>
          </a:p>
          <a:p>
            <a:r>
              <a:rPr lang="en-US" sz="1600" dirty="0" smtClean="0"/>
              <a:t>** p&lt;0.01</a:t>
            </a:r>
            <a:endParaRPr lang="en-US" sz="1600" dirty="0"/>
          </a:p>
          <a:p>
            <a:r>
              <a:rPr lang="en-US" sz="1600" dirty="0" smtClean="0"/>
              <a:t>*** </a:t>
            </a:r>
            <a:r>
              <a:rPr lang="en-US" sz="1600" dirty="0"/>
              <a:t>p&lt;0.001</a:t>
            </a:r>
            <a:endParaRPr lang="en-GB" sz="1600" dirty="0"/>
          </a:p>
          <a:p>
            <a:endParaRPr lang="en-GB" dirty="0"/>
          </a:p>
        </p:txBody>
      </p:sp>
    </p:spTree>
    <p:extLst>
      <p:ext uri="{BB962C8B-B14F-4D97-AF65-F5344CB8AC3E}">
        <p14:creationId xmlns:p14="http://schemas.microsoft.com/office/powerpoint/2010/main" val="3008389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r>
              <a:rPr lang="en-US" sz="3200" b="1" dirty="0">
                <a:solidFill>
                  <a:srgbClr val="002060"/>
                </a:solidFill>
                <a:latin typeface="Arial" panose="020B0604020202020204"/>
              </a:rPr>
              <a:t>WP2 - Analysis of Adult Social Care Survey Dataset</a:t>
            </a:r>
            <a:endParaRPr lang="en-GB" sz="3200" b="1" dirty="0">
              <a:solidFill>
                <a:srgbClr val="002060"/>
              </a:solidFill>
            </a:endParaRPr>
          </a:p>
        </p:txBody>
      </p:sp>
      <p:sp>
        <p:nvSpPr>
          <p:cNvPr id="3" name="Content Placeholder 2"/>
          <p:cNvSpPr>
            <a:spLocks noGrp="1"/>
          </p:cNvSpPr>
          <p:nvPr>
            <p:ph idx="1"/>
          </p:nvPr>
        </p:nvSpPr>
        <p:spPr>
          <a:xfrm>
            <a:off x="543928" y="1222833"/>
            <a:ext cx="11271825" cy="5320841"/>
          </a:xfrm>
        </p:spPr>
        <p:txBody>
          <a:bodyPr>
            <a:normAutofit/>
          </a:bodyPr>
          <a:lstStyle/>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smtClean="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smtClean="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ASCS dataset </a:t>
            </a:r>
            <a:r>
              <a:rPr lang="en-US" sz="2200" dirty="0">
                <a:latin typeface="Arial" panose="020B0604020202020204" pitchFamily="34" charset="0"/>
                <a:cs typeface="Arial" panose="020B0604020202020204" pitchFamily="34" charset="0"/>
              </a:rPr>
              <a:t>does not include </a:t>
            </a:r>
            <a:r>
              <a:rPr lang="en-US" sz="2200" b="1" dirty="0">
                <a:latin typeface="Arial" panose="020B0604020202020204" pitchFamily="34" charset="0"/>
                <a:cs typeface="Arial" panose="020B0604020202020204" pitchFamily="34" charset="0"/>
              </a:rPr>
              <a:t>individual-level care </a:t>
            </a:r>
            <a:r>
              <a:rPr lang="en-US" sz="2200" b="1" dirty="0" smtClean="0">
                <a:latin typeface="Arial" panose="020B0604020202020204" pitchFamily="34" charset="0"/>
                <a:cs typeface="Arial" panose="020B0604020202020204" pitchFamily="34" charset="0"/>
              </a:rPr>
              <a:t>intensity</a:t>
            </a:r>
            <a:endParaRPr lang="en-US" sz="2200" b="1" dirty="0">
              <a:latin typeface="Arial" panose="020B0604020202020204" pitchFamily="34" charset="0"/>
              <a:cs typeface="Arial" panose="020B0604020202020204" pitchFamily="34" charset="0"/>
            </a:endParaRPr>
          </a:p>
          <a:p>
            <a:r>
              <a:rPr lang="en-US" sz="2200" dirty="0" smtClean="0">
                <a:latin typeface="Arial" panose="020B0604020202020204" pitchFamily="34" charset="0"/>
                <a:cs typeface="Arial" panose="020B0604020202020204" pitchFamily="34" charset="0"/>
              </a:rPr>
              <a:t>Estimate of average care intensity per older person using services per LA</a:t>
            </a:r>
          </a:p>
          <a:p>
            <a:pPr lvl="1"/>
            <a:r>
              <a:rPr lang="en-US" sz="1800" dirty="0">
                <a:latin typeface="Arial" panose="020B0604020202020204" pitchFamily="34" charset="0"/>
                <a:cs typeface="Arial" panose="020B0604020202020204" pitchFamily="34" charset="0"/>
              </a:rPr>
              <a:t>F</a:t>
            </a:r>
            <a:r>
              <a:rPr lang="en-US" sz="1800" dirty="0" smtClean="0">
                <a:latin typeface="Arial" panose="020B0604020202020204" pitchFamily="34" charset="0"/>
                <a:cs typeface="Arial" panose="020B0604020202020204" pitchFamily="34" charset="0"/>
              </a:rPr>
              <a:t>rom 2015 to 2022 only, due to data availability </a:t>
            </a:r>
          </a:p>
          <a:p>
            <a:r>
              <a:rPr lang="en-US" sz="2000" dirty="0" smtClean="0">
                <a:latin typeface="Arial" panose="020B0604020202020204" pitchFamily="34" charset="0"/>
                <a:cs typeface="Arial" panose="020B0604020202020204" pitchFamily="34" charset="0"/>
              </a:rPr>
              <a:t>Results are similar except…. </a:t>
            </a:r>
          </a:p>
          <a:p>
            <a:pPr lvl="1"/>
            <a:r>
              <a:rPr lang="en-US" sz="1600" b="1" dirty="0" smtClean="0">
                <a:latin typeface="Arial" panose="020B0604020202020204" pitchFamily="34" charset="0"/>
                <a:cs typeface="Arial" panose="020B0604020202020204" pitchFamily="34" charset="0"/>
              </a:rPr>
              <a:t>Ethnicity </a:t>
            </a:r>
            <a:r>
              <a:rPr lang="en-US" sz="1600" dirty="0" smtClean="0">
                <a:latin typeface="Arial" panose="020B0604020202020204" pitchFamily="34" charset="0"/>
                <a:cs typeface="Arial" panose="020B0604020202020204" pitchFamily="34" charset="0"/>
              </a:rPr>
              <a:t>– no longer significant </a:t>
            </a:r>
          </a:p>
          <a:p>
            <a:pPr lvl="1"/>
            <a:r>
              <a:rPr lang="en-US" sz="1600" b="1" dirty="0" smtClean="0">
                <a:latin typeface="Arial" panose="020B0604020202020204" pitchFamily="34" charset="0"/>
                <a:cs typeface="Arial" panose="020B0604020202020204" pitchFamily="34" charset="0"/>
              </a:rPr>
              <a:t>Privately </a:t>
            </a:r>
            <a:r>
              <a:rPr lang="en-US" sz="1600" b="1" smtClean="0">
                <a:latin typeface="Arial" panose="020B0604020202020204" pitchFamily="34" charset="0"/>
                <a:cs typeface="Arial" panose="020B0604020202020204" pitchFamily="34" charset="0"/>
              </a:rPr>
              <a:t>purchased care </a:t>
            </a:r>
            <a:r>
              <a:rPr lang="en-US" sz="1600" b="1" dirty="0" smtClean="0">
                <a:latin typeface="Arial" panose="020B0604020202020204" pitchFamily="34" charset="0"/>
                <a:cs typeface="Arial" panose="020B0604020202020204" pitchFamily="34" charset="0"/>
              </a:rPr>
              <a:t>- </a:t>
            </a:r>
            <a:r>
              <a:rPr lang="en-US" sz="1600" dirty="0" smtClean="0">
                <a:latin typeface="Arial" panose="020B0604020202020204" pitchFamily="34" charset="0"/>
                <a:cs typeface="Arial" panose="020B0604020202020204" pitchFamily="34" charset="0"/>
              </a:rPr>
              <a:t>with own and family money – significant (higher likelihood of unmet need) </a:t>
            </a:r>
          </a:p>
          <a:p>
            <a:pPr lvl="1"/>
            <a:r>
              <a:rPr lang="en-US" sz="1600" b="1" dirty="0">
                <a:latin typeface="Arial" panose="020B0604020202020204" pitchFamily="34" charset="0"/>
                <a:cs typeface="Arial" panose="020B0604020202020204" pitchFamily="34" charset="0"/>
              </a:rPr>
              <a:t>Survey </a:t>
            </a:r>
            <a:r>
              <a:rPr lang="en-US" sz="1600" b="1" dirty="0" smtClean="0">
                <a:latin typeface="Arial" panose="020B0604020202020204" pitchFamily="34" charset="0"/>
                <a:cs typeface="Arial" panose="020B0604020202020204" pitchFamily="34" charset="0"/>
              </a:rPr>
              <a:t>year, 2021 </a:t>
            </a:r>
            <a:r>
              <a:rPr lang="en-US" sz="1600" dirty="0">
                <a:latin typeface="Arial" panose="020B0604020202020204" pitchFamily="34" charset="0"/>
                <a:cs typeface="Arial" panose="020B0604020202020204" pitchFamily="34" charset="0"/>
              </a:rPr>
              <a:t>– significant </a:t>
            </a:r>
            <a:r>
              <a:rPr lang="en-US" sz="1600" dirty="0" smtClean="0">
                <a:latin typeface="Arial" panose="020B0604020202020204" pitchFamily="34" charset="0"/>
                <a:cs typeface="Arial" panose="020B0604020202020204" pitchFamily="34" charset="0"/>
              </a:rPr>
              <a:t>(lower </a:t>
            </a:r>
            <a:r>
              <a:rPr lang="en-US" sz="1600" dirty="0">
                <a:latin typeface="Arial" panose="020B0604020202020204" pitchFamily="34" charset="0"/>
                <a:cs typeface="Arial" panose="020B0604020202020204" pitchFamily="34" charset="0"/>
              </a:rPr>
              <a:t>likelihood of unmet need) </a:t>
            </a:r>
            <a:r>
              <a:rPr lang="en-US"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lvl="1"/>
            <a:r>
              <a:rPr lang="en-US" sz="1600" b="1" dirty="0" smtClean="0">
                <a:latin typeface="Arial" panose="020B0604020202020204" pitchFamily="34" charset="0"/>
                <a:cs typeface="Arial" panose="020B0604020202020204" pitchFamily="34" charset="0"/>
              </a:rPr>
              <a:t>Survey year, </a:t>
            </a:r>
            <a:r>
              <a:rPr lang="en-US" sz="1600" b="1" dirty="0">
                <a:latin typeface="Arial" panose="020B0604020202020204" pitchFamily="34" charset="0"/>
                <a:cs typeface="Arial" panose="020B0604020202020204" pitchFamily="34" charset="0"/>
              </a:rPr>
              <a:t>2022 </a:t>
            </a:r>
            <a:r>
              <a:rPr lang="en-US" sz="1600" dirty="0">
                <a:latin typeface="Arial" panose="020B0604020202020204" pitchFamily="34" charset="0"/>
                <a:cs typeface="Arial" panose="020B0604020202020204" pitchFamily="34" charset="0"/>
              </a:rPr>
              <a:t>– significant (higher likelihood of unmet need) </a:t>
            </a:r>
            <a:endParaRPr lang="en-US" sz="1600" dirty="0" smtClean="0">
              <a:latin typeface="Arial" panose="020B0604020202020204" pitchFamily="34" charset="0"/>
              <a:cs typeface="Arial" panose="020B0604020202020204" pitchFamily="34" charset="0"/>
            </a:endParaRPr>
          </a:p>
          <a:p>
            <a:pPr lvl="1"/>
            <a:r>
              <a:rPr lang="en-US" sz="1600" b="1" dirty="0" smtClean="0">
                <a:latin typeface="Arial" panose="020B0604020202020204" pitchFamily="34" charset="0"/>
                <a:cs typeface="Arial" panose="020B0604020202020204" pitchFamily="34" charset="0"/>
              </a:rPr>
              <a:t>Average care intensity per person, by LA </a:t>
            </a:r>
            <a:r>
              <a:rPr lang="en-US" sz="1600" dirty="0" smtClean="0">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significant (lower likelihood of unmet need) </a:t>
            </a:r>
          </a:p>
          <a:p>
            <a:pPr marL="457200" lvl="1" indent="0">
              <a:buNone/>
            </a:pPr>
            <a:endParaRPr lang="en-US" sz="1600" dirty="0" smtClean="0">
              <a:latin typeface="Arial" panose="020B0604020202020204" pitchFamily="34" charset="0"/>
              <a:cs typeface="Arial" panose="020B0604020202020204" pitchFamily="34" charset="0"/>
            </a:endParaRPr>
          </a:p>
          <a:p>
            <a:pPr marL="457200" lvl="1" indent="0">
              <a:buNone/>
            </a:pPr>
            <a:r>
              <a:rPr lang="en-US" sz="1600" dirty="0" smtClean="0">
                <a:latin typeface="Arial" panose="020B0604020202020204" pitchFamily="34" charset="0"/>
                <a:cs typeface="Arial" panose="020B0604020202020204" pitchFamily="34" charset="0"/>
              </a:rPr>
              <a:t>* </a:t>
            </a:r>
            <a:r>
              <a:rPr lang="en-US" sz="1600" i="1" dirty="0" smtClean="0">
                <a:latin typeface="Arial" panose="020B0604020202020204" pitchFamily="34" charset="0"/>
                <a:cs typeface="Arial" panose="020B0604020202020204" pitchFamily="34" charset="0"/>
              </a:rPr>
              <a:t>Survey conducted on a voluntary basis vs mandatory, due to the pandemic. </a:t>
            </a:r>
            <a:endParaRPr lang="en-US" sz="1600" i="1"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617932" y="1222832"/>
            <a:ext cx="11123816" cy="1426464"/>
          </a:xfrm>
          <a:prstGeom prst="rect">
            <a:avLst/>
          </a:prstGeom>
          <a:solidFill>
            <a:schemeClr val="accent5">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Arial" panose="020B0604020202020204" pitchFamily="34" charset="0"/>
                <a:cs typeface="Arial" panose="020B0604020202020204" pitchFamily="34" charset="0"/>
              </a:rPr>
              <a:t>Food and drink care-related </a:t>
            </a:r>
            <a:r>
              <a:rPr lang="en-US" sz="2400" b="1" dirty="0" err="1">
                <a:solidFill>
                  <a:schemeClr val="tx1"/>
                </a:solidFill>
                <a:latin typeface="Arial" panose="020B0604020202020204" pitchFamily="34" charset="0"/>
                <a:cs typeface="Arial" panose="020B0604020202020204" pitchFamily="34" charset="0"/>
              </a:rPr>
              <a:t>QoL</a:t>
            </a: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(‘outcome’) </a:t>
            </a:r>
            <a:r>
              <a:rPr lang="en-US" sz="2400" b="1" dirty="0">
                <a:solidFill>
                  <a:schemeClr val="tx1"/>
                </a:solidFill>
                <a:latin typeface="Arial" panose="020B0604020202020204" pitchFamily="34" charset="0"/>
                <a:cs typeface="Arial" panose="020B0604020202020204" pitchFamily="34" charset="0"/>
              </a:rPr>
              <a:t>= </a:t>
            </a:r>
            <a:r>
              <a:rPr lang="en-US" sz="2400" b="1" dirty="0" smtClean="0">
                <a:solidFill>
                  <a:schemeClr val="tx1"/>
                </a:solidFill>
                <a:latin typeface="Arial" panose="020B0604020202020204" pitchFamily="34" charset="0"/>
                <a:cs typeface="Arial" panose="020B0604020202020204" pitchFamily="34" charset="0"/>
              </a:rPr>
              <a:t>care </a:t>
            </a:r>
            <a:r>
              <a:rPr lang="en-US" sz="2400" b="1" dirty="0">
                <a:solidFill>
                  <a:schemeClr val="tx1"/>
                </a:solidFill>
                <a:latin typeface="Arial" panose="020B0604020202020204" pitchFamily="34" charset="0"/>
                <a:cs typeface="Arial" panose="020B0604020202020204" pitchFamily="34" charset="0"/>
              </a:rPr>
              <a:t>intensity + care quality + functional care needs + individual characteristics </a:t>
            </a:r>
          </a:p>
        </p:txBody>
      </p:sp>
    </p:spTree>
    <p:extLst>
      <p:ext uri="{BB962C8B-B14F-4D97-AF65-F5344CB8AC3E}">
        <p14:creationId xmlns:p14="http://schemas.microsoft.com/office/powerpoint/2010/main" val="955766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a:bodyPr>
          <a:lstStyle/>
          <a:p>
            <a:r>
              <a:rPr lang="en-US" sz="3200" b="1" dirty="0" smtClean="0">
                <a:solidFill>
                  <a:srgbClr val="002060"/>
                </a:solidFill>
                <a:latin typeface="Arial" panose="020B0604020202020204"/>
              </a:rPr>
              <a:t>Summary and Conclusions </a:t>
            </a:r>
            <a:endParaRPr lang="en-GB" sz="3200" b="1" dirty="0">
              <a:solidFill>
                <a:srgbClr val="002060"/>
              </a:solidFill>
            </a:endParaRPr>
          </a:p>
        </p:txBody>
      </p:sp>
      <p:sp>
        <p:nvSpPr>
          <p:cNvPr id="3" name="Content Placeholder 2"/>
          <p:cNvSpPr>
            <a:spLocks noGrp="1"/>
          </p:cNvSpPr>
          <p:nvPr>
            <p:ph idx="1"/>
          </p:nvPr>
        </p:nvSpPr>
        <p:spPr>
          <a:xfrm>
            <a:off x="543929" y="1222833"/>
            <a:ext cx="11224400" cy="5086527"/>
          </a:xfrm>
        </p:spPr>
        <p:txBody>
          <a:bodyPr>
            <a:normAutofit/>
          </a:bodyPr>
          <a:lstStyle/>
          <a:p>
            <a:r>
              <a:rPr lang="en-US" sz="2400" dirty="0" smtClean="0">
                <a:latin typeface="Arial" panose="020B0604020202020204" pitchFamily="34" charset="0"/>
                <a:cs typeface="Arial" panose="020B0604020202020204" pitchFamily="34" charset="0"/>
              </a:rPr>
              <a:t>Estimated </a:t>
            </a:r>
            <a:r>
              <a:rPr lang="en-US" sz="2400" b="1" dirty="0" smtClean="0">
                <a:latin typeface="Arial" panose="020B0604020202020204" pitchFamily="34" charset="0"/>
                <a:cs typeface="Arial" panose="020B0604020202020204" pitchFamily="34" charset="0"/>
              </a:rPr>
              <a:t>4% to 8% </a:t>
            </a:r>
            <a:r>
              <a:rPr lang="en-US" sz="2400" dirty="0" smtClean="0">
                <a:latin typeface="Arial" panose="020B0604020202020204" pitchFamily="34" charset="0"/>
                <a:cs typeface="Arial" panose="020B0604020202020204" pitchFamily="34" charset="0"/>
              </a:rPr>
              <a:t>of </a:t>
            </a:r>
            <a:r>
              <a:rPr lang="en-US" sz="2400" b="1" dirty="0" smtClean="0">
                <a:latin typeface="Arial" panose="020B0604020202020204" pitchFamily="34" charset="0"/>
                <a:cs typeface="Arial" panose="020B0604020202020204" pitchFamily="34" charset="0"/>
              </a:rPr>
              <a:t>older adults living at home</a:t>
            </a:r>
            <a:r>
              <a:rPr lang="en-US" sz="2400" dirty="0" smtClean="0">
                <a:latin typeface="Arial" panose="020B0604020202020204" pitchFamily="34" charset="0"/>
                <a:cs typeface="Arial" panose="020B0604020202020204" pitchFamily="34" charset="0"/>
              </a:rPr>
              <a:t> using social care have unmet food and drink care-related needs</a:t>
            </a:r>
          </a:p>
          <a:p>
            <a:pPr lvl="1"/>
            <a:r>
              <a:rPr lang="en-US" sz="2000" dirty="0" smtClean="0">
                <a:latin typeface="Arial" panose="020B0604020202020204" pitchFamily="34" charset="0"/>
                <a:cs typeface="Arial" panose="020B0604020202020204" pitchFamily="34" charset="0"/>
              </a:rPr>
              <a:t>% increased between 2011 and 2022 </a:t>
            </a:r>
          </a:p>
          <a:p>
            <a:r>
              <a:rPr lang="en-US" sz="2400" dirty="0" smtClean="0">
                <a:latin typeface="Arial" panose="020B0604020202020204" pitchFamily="34" charset="0"/>
                <a:cs typeface="Arial" panose="020B0604020202020204" pitchFamily="34" charset="0"/>
              </a:rPr>
              <a:t>Factors related to unmet need…. </a:t>
            </a:r>
          </a:p>
          <a:p>
            <a:pPr lvl="1"/>
            <a:r>
              <a:rPr lang="en-US" sz="2000" b="1" dirty="0" smtClean="0">
                <a:latin typeface="Arial" panose="020B0604020202020204" pitchFamily="34" charset="0"/>
                <a:cs typeface="Arial" panose="020B0604020202020204" pitchFamily="34" charset="0"/>
              </a:rPr>
              <a:t>Survey year </a:t>
            </a:r>
            <a:r>
              <a:rPr lang="en-US" sz="2000" dirty="0" smtClean="0">
                <a:latin typeface="Arial" panose="020B0604020202020204" pitchFamily="34" charset="0"/>
                <a:cs typeface="Arial" panose="020B0604020202020204" pitchFamily="34" charset="0"/>
              </a:rPr>
              <a:t>(i.e. an increase over time) </a:t>
            </a:r>
            <a:endParaRPr lang="en-US" sz="2000" dirty="0" smtClean="0">
              <a:latin typeface="Arial" panose="020B0604020202020204" pitchFamily="34" charset="0"/>
              <a:cs typeface="Arial" panose="020B0604020202020204" pitchFamily="34" charset="0"/>
            </a:endParaRPr>
          </a:p>
          <a:p>
            <a:pPr lvl="2"/>
            <a:r>
              <a:rPr lang="en-US" sz="1600" dirty="0" smtClean="0">
                <a:latin typeface="Arial" panose="020B0604020202020204" pitchFamily="34" charset="0"/>
                <a:cs typeface="Arial" panose="020B0604020202020204" pitchFamily="34" charset="0"/>
              </a:rPr>
              <a:t>Does this reflect wider sector impacts (e.g. workforce shortages, chronic underfunding) or context (e.g. pandemic, cost of living increases)? </a:t>
            </a:r>
            <a:endParaRPr lang="en-US" sz="1600" dirty="0" smtClean="0">
              <a:latin typeface="Arial" panose="020B0604020202020204" pitchFamily="34" charset="0"/>
              <a:cs typeface="Arial" panose="020B0604020202020204" pitchFamily="34" charset="0"/>
            </a:endParaRPr>
          </a:p>
          <a:p>
            <a:pPr lvl="1"/>
            <a:r>
              <a:rPr lang="en-US" sz="2000" b="1" dirty="0" smtClean="0">
                <a:latin typeface="Arial" panose="020B0604020202020204" pitchFamily="34" charset="0"/>
                <a:cs typeface="Arial" panose="020B0604020202020204" pitchFamily="34" charset="0"/>
              </a:rPr>
              <a:t>Average intensity of homecare per older person in each local authority</a:t>
            </a:r>
          </a:p>
          <a:p>
            <a:pPr lvl="2"/>
            <a:r>
              <a:rPr lang="en-US" sz="1600" dirty="0" smtClean="0">
                <a:latin typeface="Arial" panose="020B0604020202020204" pitchFamily="34" charset="0"/>
                <a:cs typeface="Arial" panose="020B0604020202020204" pitchFamily="34" charset="0"/>
              </a:rPr>
              <a:t>This indicates that social care investment ‘works’ overall… </a:t>
            </a:r>
          </a:p>
          <a:p>
            <a:pPr lvl="2"/>
            <a:r>
              <a:rPr lang="en-US" sz="1600" dirty="0" smtClean="0">
                <a:latin typeface="Arial" panose="020B0604020202020204" pitchFamily="34" charset="0"/>
                <a:cs typeface="Arial" panose="020B0604020202020204" pitchFamily="34" charset="0"/>
              </a:rPr>
              <a:t>But we are limited by what we can consider in the dataset, so it is hard to say more </a:t>
            </a:r>
            <a:endParaRPr lang="en-US" sz="16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Further analysis… </a:t>
            </a:r>
          </a:p>
          <a:p>
            <a:pPr lvl="1"/>
            <a:r>
              <a:rPr lang="en-US" sz="2000" dirty="0" smtClean="0">
                <a:latin typeface="Arial" panose="020B0604020202020204" pitchFamily="34" charset="0"/>
                <a:cs typeface="Arial" panose="020B0604020202020204" pitchFamily="34" charset="0"/>
              </a:rPr>
              <a:t>Data linkage – but a challenge with current data collection and reporting</a:t>
            </a:r>
          </a:p>
          <a:p>
            <a:pPr lvl="1"/>
            <a:r>
              <a:rPr lang="en-US" sz="2000" dirty="0" smtClean="0">
                <a:latin typeface="Arial" panose="020B0604020202020204" pitchFamily="34" charset="0"/>
                <a:cs typeface="Arial" panose="020B0604020202020204" pitchFamily="34" charset="0"/>
              </a:rPr>
              <a:t>New possibilities based on changes to social care data collection in England…?  </a:t>
            </a: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14061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930" y="268825"/>
            <a:ext cx="10515600" cy="954009"/>
          </a:xfrm>
        </p:spPr>
        <p:txBody>
          <a:bodyPr>
            <a:normAutofit fontScale="90000"/>
          </a:bodyPr>
          <a:lstStyle/>
          <a:p>
            <a:r>
              <a:rPr lang="en-US" sz="3200" b="1" dirty="0">
                <a:solidFill>
                  <a:srgbClr val="002060"/>
                </a:solidFill>
                <a:latin typeface="Arial" panose="020B0604020202020204"/>
              </a:rPr>
              <a:t>WP3 – </a:t>
            </a:r>
            <a:r>
              <a:rPr lang="en-US" sz="3200" b="1" dirty="0">
                <a:solidFill>
                  <a:schemeClr val="accent5">
                    <a:lumMod val="50000"/>
                  </a:schemeClr>
                </a:solidFill>
                <a:latin typeface="Arial" panose="020B0604020202020204" pitchFamily="34" charset="0"/>
                <a:cs typeface="Arial" panose="020B0604020202020204" pitchFamily="34" charset="0"/>
              </a:rPr>
              <a:t>Brief guide to key findings and </a:t>
            </a:r>
            <a:r>
              <a:rPr lang="en-US" sz="3200" b="1" dirty="0" smtClean="0">
                <a:solidFill>
                  <a:schemeClr val="accent5">
                    <a:lumMod val="50000"/>
                  </a:schemeClr>
                </a:solidFill>
                <a:latin typeface="Arial" panose="020B0604020202020204" pitchFamily="34" charset="0"/>
                <a:cs typeface="Arial" panose="020B0604020202020204" pitchFamily="34" charset="0"/>
              </a:rPr>
              <a:t>Recommendations </a:t>
            </a:r>
            <a:r>
              <a:rPr lang="en-US" sz="3200" b="1" dirty="0">
                <a:solidFill>
                  <a:schemeClr val="accent5">
                    <a:lumMod val="50000"/>
                  </a:schemeClr>
                </a:solidFill>
                <a:latin typeface="Arial" panose="020B0604020202020204" pitchFamily="34" charset="0"/>
                <a:cs typeface="Arial" panose="020B0604020202020204" pitchFamily="34" charset="0"/>
              </a:rPr>
              <a:t>Development, Dissemination and Implementation </a:t>
            </a:r>
            <a:endParaRPr lang="en-GB" sz="3200" b="1" dirty="0">
              <a:solidFill>
                <a:schemeClr val="accent5">
                  <a:lumMod val="50000"/>
                </a:schemeClr>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97880" y="1356184"/>
            <a:ext cx="11105839" cy="2990731"/>
          </a:xfrm>
        </p:spPr>
        <p:txBody>
          <a:bodyPr>
            <a:normAutofit fontScale="25000" lnSpcReduction="20000"/>
          </a:bodyPr>
          <a:lstStyle/>
          <a:p>
            <a:pPr>
              <a:lnSpc>
                <a:spcPct val="120000"/>
              </a:lnSpc>
            </a:pPr>
            <a:r>
              <a:rPr lang="en-US" sz="8000" dirty="0">
                <a:latin typeface="Arial" panose="020B0604020202020204" pitchFamily="34" charset="0"/>
                <a:cs typeface="Arial" panose="020B0604020202020204" pitchFamily="34" charset="0"/>
              </a:rPr>
              <a:t>Share preliminary findings from </a:t>
            </a:r>
            <a:r>
              <a:rPr lang="en-US" sz="8000" dirty="0" smtClean="0">
                <a:latin typeface="Arial" panose="020B0604020202020204" pitchFamily="34" charset="0"/>
                <a:cs typeface="Arial" panose="020B0604020202020204" pitchFamily="34" charset="0"/>
              </a:rPr>
              <a:t>WP1/2: </a:t>
            </a:r>
            <a:endParaRPr lang="en-US" sz="8000" dirty="0">
              <a:latin typeface="Arial" panose="020B0604020202020204" pitchFamily="34" charset="0"/>
              <a:cs typeface="Arial" panose="020B0604020202020204" pitchFamily="34" charset="0"/>
            </a:endParaRPr>
          </a:p>
          <a:p>
            <a:pPr lvl="1">
              <a:lnSpc>
                <a:spcPct val="120000"/>
              </a:lnSpc>
            </a:pPr>
            <a:r>
              <a:rPr lang="en-US" sz="8000" dirty="0">
                <a:latin typeface="Arial" panose="020B0604020202020204" pitchFamily="34" charset="0"/>
                <a:cs typeface="Arial" panose="020B0604020202020204" pitchFamily="34" charset="0"/>
              </a:rPr>
              <a:t>Identify </a:t>
            </a:r>
            <a:r>
              <a:rPr lang="en-US" sz="8000" dirty="0" smtClean="0">
                <a:latin typeface="Arial" panose="020B0604020202020204" pitchFamily="34" charset="0"/>
                <a:cs typeface="Arial" panose="020B0604020202020204" pitchFamily="34" charset="0"/>
              </a:rPr>
              <a:t>key </a:t>
            </a:r>
            <a:r>
              <a:rPr lang="en-US" sz="8000" dirty="0">
                <a:latin typeface="Arial" panose="020B0604020202020204" pitchFamily="34" charset="0"/>
                <a:cs typeface="Arial" panose="020B0604020202020204" pitchFamily="34" charset="0"/>
              </a:rPr>
              <a:t>stakeholders and </a:t>
            </a:r>
            <a:r>
              <a:rPr lang="en-US" sz="8000" dirty="0" smtClean="0">
                <a:latin typeface="Arial" panose="020B0604020202020204" pitchFamily="34" charset="0"/>
                <a:cs typeface="Arial" panose="020B0604020202020204" pitchFamily="34" charset="0"/>
              </a:rPr>
              <a:t>reasons </a:t>
            </a:r>
            <a:r>
              <a:rPr lang="en-US" sz="8000" dirty="0">
                <a:latin typeface="Arial" panose="020B0604020202020204" pitchFamily="34" charset="0"/>
                <a:cs typeface="Arial" panose="020B0604020202020204" pitchFamily="34" charset="0"/>
              </a:rPr>
              <a:t>for interest</a:t>
            </a:r>
          </a:p>
          <a:p>
            <a:pPr lvl="1">
              <a:lnSpc>
                <a:spcPct val="120000"/>
              </a:lnSpc>
            </a:pPr>
            <a:r>
              <a:rPr lang="en-US" sz="8000" dirty="0">
                <a:latin typeface="Arial" panose="020B0604020202020204" pitchFamily="34" charset="0"/>
                <a:cs typeface="Arial" panose="020B0604020202020204" pitchFamily="34" charset="0"/>
              </a:rPr>
              <a:t>Explore how the findings could be used </a:t>
            </a:r>
            <a:r>
              <a:rPr lang="en-US" sz="8000" dirty="0" smtClean="0">
                <a:latin typeface="Arial" panose="020B0604020202020204" pitchFamily="34" charset="0"/>
                <a:cs typeface="Arial" panose="020B0604020202020204" pitchFamily="34" charset="0"/>
              </a:rPr>
              <a:t>to </a:t>
            </a:r>
            <a:r>
              <a:rPr lang="en-US" sz="8000" dirty="0">
                <a:latin typeface="Arial" panose="020B0604020202020204" pitchFamily="34" charset="0"/>
                <a:cs typeface="Arial" panose="020B0604020202020204" pitchFamily="34" charset="0"/>
              </a:rPr>
              <a:t>inform, engage, influence </a:t>
            </a:r>
          </a:p>
          <a:p>
            <a:pPr lvl="1">
              <a:lnSpc>
                <a:spcPct val="120000"/>
              </a:lnSpc>
            </a:pPr>
            <a:r>
              <a:rPr lang="en-US" sz="8000" dirty="0">
                <a:latin typeface="Arial" panose="020B0604020202020204" pitchFamily="34" charset="0"/>
                <a:cs typeface="Arial" panose="020B0604020202020204" pitchFamily="34" charset="0"/>
              </a:rPr>
              <a:t>D</a:t>
            </a:r>
            <a:r>
              <a:rPr lang="en-US" sz="8000" dirty="0" smtClean="0">
                <a:latin typeface="Arial" panose="020B0604020202020204" pitchFamily="34" charset="0"/>
                <a:cs typeface="Arial" panose="020B0604020202020204" pitchFamily="34" charset="0"/>
              </a:rPr>
              <a:t>evelopment </a:t>
            </a:r>
            <a:r>
              <a:rPr lang="en-US" sz="8000" dirty="0">
                <a:latin typeface="Arial" panose="020B0604020202020204" pitchFamily="34" charset="0"/>
                <a:cs typeface="Arial" panose="020B0604020202020204" pitchFamily="34" charset="0"/>
              </a:rPr>
              <a:t>of a brief guide - summarising key findings and </a:t>
            </a:r>
            <a:r>
              <a:rPr lang="en-US" sz="8000" dirty="0" smtClean="0">
                <a:latin typeface="Arial" panose="020B0604020202020204" pitchFamily="34" charset="0"/>
                <a:cs typeface="Arial" panose="020B0604020202020204" pitchFamily="34" charset="0"/>
              </a:rPr>
              <a:t>recommendations, </a:t>
            </a:r>
            <a:r>
              <a:rPr lang="en-US" sz="8000" dirty="0">
                <a:latin typeface="Arial" panose="020B0604020202020204" pitchFamily="34" charset="0"/>
                <a:cs typeface="Arial" panose="020B0604020202020204" pitchFamily="34" charset="0"/>
              </a:rPr>
              <a:t>tailored to </a:t>
            </a:r>
            <a:r>
              <a:rPr lang="en-US" sz="8000" dirty="0" smtClean="0">
                <a:latin typeface="Arial" panose="020B0604020202020204" pitchFamily="34" charset="0"/>
                <a:cs typeface="Arial" panose="020B0604020202020204" pitchFamily="34" charset="0"/>
              </a:rPr>
              <a:t>different </a:t>
            </a:r>
            <a:r>
              <a:rPr lang="en-US" sz="8000" dirty="0">
                <a:latin typeface="Arial" panose="020B0604020202020204" pitchFamily="34" charset="0"/>
                <a:cs typeface="Arial" panose="020B0604020202020204" pitchFamily="34" charset="0"/>
              </a:rPr>
              <a:t>audiences  </a:t>
            </a:r>
          </a:p>
          <a:p>
            <a:pPr lvl="1">
              <a:lnSpc>
                <a:spcPct val="120000"/>
              </a:lnSpc>
            </a:pPr>
            <a:r>
              <a:rPr lang="en-US" sz="8000" dirty="0">
                <a:latin typeface="Arial" panose="020B0604020202020204" pitchFamily="34" charset="0"/>
                <a:cs typeface="Arial" panose="020B0604020202020204" pitchFamily="34" charset="0"/>
              </a:rPr>
              <a:t>Consider </a:t>
            </a:r>
            <a:r>
              <a:rPr lang="en-US" sz="8000" dirty="0" smtClean="0">
                <a:latin typeface="Arial" panose="020B0604020202020204" pitchFamily="34" charset="0"/>
                <a:cs typeface="Arial" panose="020B0604020202020204" pitchFamily="34" charset="0"/>
              </a:rPr>
              <a:t>contextual </a:t>
            </a:r>
            <a:r>
              <a:rPr lang="en-US" sz="8000" dirty="0">
                <a:latin typeface="Arial" panose="020B0604020202020204" pitchFamily="34" charset="0"/>
                <a:cs typeface="Arial" panose="020B0604020202020204" pitchFamily="34" charset="0"/>
              </a:rPr>
              <a:t>issues, in relation to implementation  </a:t>
            </a:r>
          </a:p>
          <a:p>
            <a:pPr lvl="1">
              <a:lnSpc>
                <a:spcPct val="120000"/>
              </a:lnSpc>
            </a:pPr>
            <a:r>
              <a:rPr lang="en-US" sz="8000" dirty="0">
                <a:latin typeface="Arial" panose="020B0604020202020204" pitchFamily="34" charset="0"/>
                <a:cs typeface="Arial" panose="020B0604020202020204" pitchFamily="34" charset="0"/>
              </a:rPr>
              <a:t>Facilitate discussion and commitment to further research </a:t>
            </a:r>
            <a:endParaRPr lang="en-US" sz="8000" dirty="0" smtClean="0">
              <a:latin typeface="Arial" panose="020B0604020202020204" pitchFamily="34" charset="0"/>
              <a:cs typeface="Arial" panose="020B0604020202020204" pitchFamily="34" charset="0"/>
            </a:endParaRPr>
          </a:p>
          <a:p>
            <a:pPr lvl="1">
              <a:lnSpc>
                <a:spcPct val="120000"/>
              </a:lnSpc>
            </a:pPr>
            <a:endParaRPr lang="en-US" sz="8000" dirty="0">
              <a:latin typeface="Arial" panose="020B0604020202020204" pitchFamily="34" charset="0"/>
              <a:cs typeface="Arial" panose="020B0604020202020204" pitchFamily="34" charset="0"/>
            </a:endParaRPr>
          </a:p>
          <a:p>
            <a:pPr>
              <a:lnSpc>
                <a:spcPct val="170000"/>
              </a:lnSpc>
            </a:pPr>
            <a:r>
              <a:rPr lang="en-US" sz="8000" dirty="0">
                <a:latin typeface="Arial" panose="020B0604020202020204" pitchFamily="34" charset="0"/>
                <a:cs typeface="Arial" panose="020B0604020202020204" pitchFamily="34" charset="0"/>
              </a:rPr>
              <a:t>Blog post(s) </a:t>
            </a:r>
          </a:p>
          <a:p>
            <a:pPr>
              <a:lnSpc>
                <a:spcPct val="170000"/>
              </a:lnSpc>
            </a:pPr>
            <a:r>
              <a:rPr lang="en-US" sz="8000" dirty="0" smtClean="0">
                <a:latin typeface="Arial" panose="020B0604020202020204" pitchFamily="34" charset="0"/>
                <a:cs typeface="Arial" panose="020B0604020202020204" pitchFamily="34" charset="0"/>
              </a:rPr>
              <a:t>Project g</a:t>
            </a:r>
            <a:r>
              <a:rPr lang="en-US" sz="8000" dirty="0" smtClean="0">
                <a:latin typeface="Arial" panose="020B0604020202020204" pitchFamily="34" charset="0"/>
                <a:cs typeface="Arial" panose="020B0604020202020204" pitchFamily="34" charset="0"/>
              </a:rPr>
              <a:t>uide and recommendations  </a:t>
            </a:r>
          </a:p>
          <a:p>
            <a:pPr>
              <a:lnSpc>
                <a:spcPct val="170000"/>
              </a:lnSpc>
            </a:pPr>
            <a:r>
              <a:rPr lang="en-US" sz="8000" dirty="0" smtClean="0">
                <a:latin typeface="Arial" panose="020B0604020202020204" pitchFamily="34" charset="0"/>
                <a:cs typeface="Arial" panose="020B0604020202020204" pitchFamily="34" charset="0"/>
              </a:rPr>
              <a:t>On-line </a:t>
            </a:r>
            <a:r>
              <a:rPr lang="en-US" sz="8000" dirty="0" smtClean="0">
                <a:latin typeface="Arial" panose="020B0604020202020204" pitchFamily="34" charset="0"/>
                <a:cs typeface="Arial" panose="020B0604020202020204" pitchFamily="34" charset="0"/>
              </a:rPr>
              <a:t>event (spring 2024) </a:t>
            </a:r>
            <a:endParaRPr lang="en-US" sz="8000" dirty="0">
              <a:latin typeface="Arial" panose="020B0604020202020204" pitchFamily="34" charset="0"/>
              <a:cs typeface="Arial" panose="020B0604020202020204" pitchFamily="34" charset="0"/>
            </a:endParaRPr>
          </a:p>
          <a:p>
            <a:pPr marL="0" indent="0">
              <a:lnSpc>
                <a:spcPct val="120000"/>
              </a:lnSpc>
              <a:buNone/>
            </a:pPr>
            <a:endParaRPr lang="en-US" sz="8000" b="1" dirty="0">
              <a:latin typeface="Arial" panose="020B0604020202020204" pitchFamily="34" charset="0"/>
              <a:cs typeface="Arial" panose="020B0604020202020204" pitchFamily="34" charset="0"/>
            </a:endParaRPr>
          </a:p>
          <a:p>
            <a:pPr>
              <a:lnSpc>
                <a:spcPct val="170000"/>
              </a:lnSpc>
            </a:pPr>
            <a:endParaRPr lang="en-US" sz="8000" b="1" dirty="0">
              <a:latin typeface="Arial" panose="020B0604020202020204" pitchFamily="34" charset="0"/>
              <a:cs typeface="Arial" panose="020B0604020202020204" pitchFamily="34" charset="0"/>
            </a:endParaRPr>
          </a:p>
          <a:p>
            <a:pPr marL="0" indent="0">
              <a:buNone/>
            </a:pPr>
            <a:endParaRPr lang="en-US" sz="8800" dirty="0">
              <a:latin typeface="Arial" panose="020B0604020202020204" pitchFamily="34" charset="0"/>
              <a:cs typeface="Arial" panose="020B0604020202020204" pitchFamily="34" charset="0"/>
            </a:endParaRPr>
          </a:p>
          <a:p>
            <a:pPr lvl="1"/>
            <a:endParaRPr lang="en-US" sz="1200" dirty="0"/>
          </a:p>
          <a:p>
            <a:endParaRPr lang="en-US" sz="1600" dirty="0"/>
          </a:p>
        </p:txBody>
      </p:sp>
      <p:sp>
        <p:nvSpPr>
          <p:cNvPr id="6" name="Right Brace 5">
            <a:extLst>
              <a:ext uri="{FF2B5EF4-FFF2-40B4-BE49-F238E27FC236}">
                <a16:creationId xmlns:a16="http://schemas.microsoft.com/office/drawing/2014/main" id="{21B6D096-817C-A3A2-C6C8-60E4977F5017}"/>
              </a:ext>
            </a:extLst>
          </p:cNvPr>
          <p:cNvSpPr/>
          <p:nvPr/>
        </p:nvSpPr>
        <p:spPr>
          <a:xfrm>
            <a:off x="5699974" y="4346915"/>
            <a:ext cx="501650" cy="1720850"/>
          </a:xfrm>
          <a:prstGeom prst="rightBrace">
            <a:avLst>
              <a:gd name="adj1" fmla="val 50000"/>
              <a:gd name="adj2" fmla="val 47827"/>
            </a:avLst>
          </a:prstGeom>
          <a:ln/>
        </p:spPr>
        <p:style>
          <a:lnRef idx="3">
            <a:schemeClr val="dk1"/>
          </a:lnRef>
          <a:fillRef idx="0">
            <a:schemeClr val="dk1"/>
          </a:fillRef>
          <a:effectRef idx="2">
            <a:schemeClr val="dk1"/>
          </a:effectRef>
          <a:fontRef idx="minor">
            <a:schemeClr val="tx1"/>
          </a:fontRef>
        </p:style>
        <p:txBody>
          <a:bodyPr rtlCol="0" anchor="ctr"/>
          <a:lstStyle/>
          <a:p>
            <a:pPr algn="ctr"/>
            <a:endParaRPr lang="en-GB">
              <a:ln w="0"/>
              <a:effectLst>
                <a:outerShdw blurRad="38100" dist="19050" dir="2700000" algn="tl" rotWithShape="0">
                  <a:schemeClr val="dk1">
                    <a:alpha val="40000"/>
                  </a:schemeClr>
                </a:outerShdw>
              </a:effectLst>
            </a:endParaRPr>
          </a:p>
        </p:txBody>
      </p:sp>
      <p:sp>
        <p:nvSpPr>
          <p:cNvPr id="9" name="Rectangle 8">
            <a:extLst>
              <a:ext uri="{FF2B5EF4-FFF2-40B4-BE49-F238E27FC236}">
                <a16:creationId xmlns:a16="http://schemas.microsoft.com/office/drawing/2014/main" id="{FF6A12A3-D6A0-336F-98D8-4BB76103675F}"/>
              </a:ext>
            </a:extLst>
          </p:cNvPr>
          <p:cNvSpPr/>
          <p:nvPr/>
        </p:nvSpPr>
        <p:spPr>
          <a:xfrm>
            <a:off x="6362700" y="4848735"/>
            <a:ext cx="5003800" cy="7172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1800" b="1" dirty="0" smtClean="0">
                <a:latin typeface="Arial" panose="020B0604020202020204" pitchFamily="34" charset="0"/>
                <a:cs typeface="Arial" panose="020B0604020202020204" pitchFamily="34" charset="0"/>
              </a:rPr>
              <a:t>Informed by the Knowledge Exchange, Impact and Engagement (KEIE) Plan</a:t>
            </a:r>
            <a:endParaRPr lang="en-US" sz="1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2417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7178" y="2095433"/>
            <a:ext cx="5918215" cy="812511"/>
          </a:xfrm>
        </p:spPr>
        <p:txBody>
          <a:bodyPr>
            <a:noAutofit/>
          </a:bodyPr>
          <a:lstStyle/>
          <a:p>
            <a:r>
              <a:rPr lang="en-US" sz="4200" b="1" dirty="0" smtClean="0">
                <a:solidFill>
                  <a:srgbClr val="002060"/>
                </a:solidFill>
                <a:latin typeface="Arial" panose="020B0604020202020204" pitchFamily="34" charset="0"/>
                <a:cs typeface="Arial" panose="020B0604020202020204" pitchFamily="34" charset="0"/>
              </a:rPr>
              <a:t>Any questions? </a:t>
            </a:r>
            <a:endParaRPr lang="en-GB" sz="4200" b="1" dirty="0">
              <a:solidFill>
                <a:srgbClr val="00206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59F7AA-46AD-1449-BB3C-3E20B80974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11" name="Picture 10">
            <a:extLst>
              <a:ext uri="{FF2B5EF4-FFF2-40B4-BE49-F238E27FC236}">
                <a16:creationId xmlns:a16="http://schemas.microsoft.com/office/drawing/2014/main" id="{B24A1616-FDCB-4B46-97BC-EFF0A47FD3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612" y="5739460"/>
            <a:ext cx="3459480" cy="822960"/>
          </a:xfrm>
          <a:prstGeom prst="rect">
            <a:avLst/>
          </a:prstGeom>
        </p:spPr>
      </p:pic>
      <p:sp>
        <p:nvSpPr>
          <p:cNvPr id="12" name="Title 1"/>
          <p:cNvSpPr txBox="1">
            <a:spLocks/>
          </p:cNvSpPr>
          <p:nvPr/>
        </p:nvSpPr>
        <p:spPr>
          <a:xfrm>
            <a:off x="607632" y="3785810"/>
            <a:ext cx="7384309" cy="1936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smtClean="0">
                <a:solidFill>
                  <a:srgbClr val="002060"/>
                </a:solidFill>
                <a:latin typeface="Arial" panose="020B0604020202020204" pitchFamily="34" charset="0"/>
                <a:cs typeface="Arial" panose="020B0604020202020204" pitchFamily="34" charset="0"/>
              </a:rPr>
              <a:t/>
            </a:r>
            <a:br>
              <a:rPr lang="en-US" sz="2400" b="1" dirty="0" smtClean="0">
                <a:solidFill>
                  <a:srgbClr val="002060"/>
                </a:solidFill>
                <a:latin typeface="Arial" panose="020B0604020202020204" pitchFamily="34" charset="0"/>
                <a:cs typeface="Arial" panose="020B0604020202020204" pitchFamily="34" charset="0"/>
              </a:rPr>
            </a:br>
            <a:r>
              <a:rPr lang="en-US" sz="2400" dirty="0" smtClean="0">
                <a:solidFill>
                  <a:srgbClr val="002060"/>
                </a:solidFill>
                <a:latin typeface="Arial" panose="020B0604020202020204" pitchFamily="34" charset="0"/>
                <a:cs typeface="Arial" panose="020B0604020202020204" pitchFamily="34" charset="0"/>
              </a:rPr>
              <a:t/>
            </a:r>
            <a:br>
              <a:rPr lang="en-US" sz="2400" dirty="0" smtClean="0">
                <a:solidFill>
                  <a:srgbClr val="002060"/>
                </a:solidFill>
                <a:latin typeface="Arial" panose="020B0604020202020204" pitchFamily="34" charset="0"/>
                <a:cs typeface="Arial" panose="020B0604020202020204" pitchFamily="34" charset="0"/>
              </a:rPr>
            </a:br>
            <a:r>
              <a:rPr lang="en-US" sz="24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hlinkClick r:id="rId8"/>
              </a:rPr>
              <a:t>s.e.rand@kent.ac.uk</a:t>
            </a:r>
            <a:endParaRPr lang="en-US" sz="2000" dirty="0">
              <a:solidFill>
                <a:srgbClr val="002060"/>
              </a:solidFill>
              <a:latin typeface="Arial" panose="020B0604020202020204" pitchFamily="34" charset="0"/>
              <a:cs typeface="Arial" panose="020B0604020202020204" pitchFamily="34" charset="0"/>
            </a:endParaRPr>
          </a:p>
          <a:p>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a:t>
            </a:r>
            <a:r>
              <a:rPr lang="en-US" sz="2000" dirty="0" err="1" smtClean="0">
                <a:solidFill>
                  <a:srgbClr val="002060"/>
                </a:solidFill>
                <a:latin typeface="Arial" panose="020B0604020202020204" pitchFamily="34" charset="0"/>
                <a:cs typeface="Arial" panose="020B0604020202020204" pitchFamily="34" charset="0"/>
              </a:rPr>
              <a:t>DrStaceyRand</a:t>
            </a:r>
            <a:r>
              <a:rPr lang="en-US" sz="2000" dirty="0" smtClean="0">
                <a:solidFill>
                  <a:srgbClr val="002060"/>
                </a:solidFill>
                <a:latin typeface="Arial" panose="020B0604020202020204" pitchFamily="34" charset="0"/>
                <a:cs typeface="Arial" panose="020B0604020202020204" pitchFamily="34" charset="0"/>
              </a:rPr>
              <a:t> </a:t>
            </a:r>
            <a:r>
              <a:rPr lang="en-US" sz="2200" dirty="0" smtClean="0">
                <a:solidFill>
                  <a:srgbClr val="002060"/>
                </a:solidFill>
                <a:latin typeface="Arial" panose="020B0604020202020204" pitchFamily="34" charset="0"/>
                <a:cs typeface="Arial" panose="020B0604020202020204" pitchFamily="34" charset="0"/>
              </a:rPr>
              <a:t/>
            </a:r>
            <a:br>
              <a:rPr lang="en-US" sz="2200" dirty="0" smtClean="0">
                <a:solidFill>
                  <a:srgbClr val="002060"/>
                </a:solidFill>
                <a:latin typeface="Arial" panose="020B0604020202020204" pitchFamily="34" charset="0"/>
                <a:cs typeface="Arial" panose="020B0604020202020204" pitchFamily="34" charset="0"/>
              </a:rPr>
            </a:br>
            <a:r>
              <a:rPr lang="en-US" sz="2200" dirty="0" smtClean="0">
                <a:solidFill>
                  <a:srgbClr val="002060"/>
                </a:solidFill>
                <a:latin typeface="Arial" panose="020B0604020202020204" pitchFamily="34" charset="0"/>
                <a:cs typeface="Arial" panose="020B0604020202020204" pitchFamily="34" charset="0"/>
              </a:rPr>
              <a:t> </a:t>
            </a:r>
            <a:endParaRPr lang="en-GB" sz="2200" dirty="0">
              <a:solidFill>
                <a:srgbClr val="002060"/>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27539" y="4332693"/>
            <a:ext cx="555414" cy="538362"/>
          </a:xfrm>
          <a:prstGeom prst="rect">
            <a:avLst/>
          </a:prstGeom>
        </p:spPr>
      </p:pic>
      <p:pic>
        <p:nvPicPr>
          <p:cNvPr id="14"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9895" y="5009260"/>
            <a:ext cx="701346" cy="569844"/>
          </a:xfrm>
          <a:prstGeom prst="rect">
            <a:avLst/>
          </a:prstGeom>
        </p:spPr>
      </p:pic>
    </p:spTree>
    <p:extLst>
      <p:ext uri="{BB962C8B-B14F-4D97-AF65-F5344CB8AC3E}">
        <p14:creationId xmlns:p14="http://schemas.microsoft.com/office/powerpoint/2010/main" val="519885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793" y="519026"/>
            <a:ext cx="10515600" cy="812511"/>
          </a:xfrm>
        </p:spPr>
        <p:txBody>
          <a:bodyPr>
            <a:normAutofit/>
          </a:bodyPr>
          <a:lstStyle/>
          <a:p>
            <a:r>
              <a:rPr lang="en-US" sz="3200" b="1" dirty="0">
                <a:solidFill>
                  <a:srgbClr val="002060"/>
                </a:solidFill>
                <a:latin typeface="Arial" panose="020B0604020202020204" pitchFamily="34" charset="0"/>
                <a:cs typeface="Arial" panose="020B0604020202020204" pitchFamily="34" charset="0"/>
              </a:rPr>
              <a:t>Acknowledgements</a:t>
            </a:r>
            <a:endParaRPr lang="en-GB" sz="3200" b="1" dirty="0">
              <a:solidFill>
                <a:srgbClr val="00206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607632" y="1475957"/>
            <a:ext cx="10704499" cy="3109160"/>
          </a:xfrm>
        </p:spPr>
        <p:txBody>
          <a:bodyPr>
            <a:normAutofit/>
          </a:bodyPr>
          <a:lstStyle/>
          <a:p>
            <a:pPr marL="457189" lvl="1" indent="0" algn="just">
              <a:buNone/>
            </a:pPr>
            <a:r>
              <a:rPr lang="en-GB" sz="2000" dirty="0">
                <a:latin typeface="Arial" panose="020B0604020202020204" pitchFamily="34" charset="0"/>
                <a:cs typeface="Arial" panose="020B0604020202020204" pitchFamily="34" charset="0"/>
              </a:rPr>
              <a:t>This presentation summarises independent research funded by the National Institute for Health and Care Research School for Social Care Research (NIHR SSCR). The views expressed are those of the authors and not necessarily those of the NIHR SSCR, the NIHR or the Department of Health and Social Care.</a:t>
            </a: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r>
              <a:rPr lang="en-US" sz="2000" dirty="0">
                <a:latin typeface="Arial" panose="020B0604020202020204" pitchFamily="34" charset="0"/>
                <a:cs typeface="Arial" panose="020B0604020202020204" pitchFamily="34" charset="0"/>
              </a:rPr>
              <a:t>Images are from the Centre for Better Ageing’s</a:t>
            </a:r>
            <a:r>
              <a:rPr lang="en-US" sz="2000" dirty="0">
                <a:latin typeface="Arial" panose="020B0604020202020204" pitchFamily="34" charset="0"/>
                <a:cs typeface="Arial" panose="020B0604020202020204" pitchFamily="34" charset="0"/>
                <a:hlinkClick r:id="rId3"/>
              </a:rPr>
              <a:t> library of age-positive images</a:t>
            </a:r>
            <a:r>
              <a:rPr lang="en-US" sz="2000" dirty="0">
                <a:latin typeface="Arial" panose="020B0604020202020204" pitchFamily="34" charset="0"/>
                <a:cs typeface="Arial" panose="020B0604020202020204" pitchFamily="34" charset="0"/>
              </a:rPr>
              <a:t>. </a:t>
            </a:r>
          </a:p>
          <a:p>
            <a:pPr marL="457189" lvl="1" indent="0" algn="just">
              <a:buNone/>
            </a:pPr>
            <a:r>
              <a:rPr lang="en-US" sz="2000" dirty="0">
                <a:latin typeface="Arial" panose="020B0604020202020204" pitchFamily="34" charset="0"/>
                <a:cs typeface="Arial" panose="020B0604020202020204" pitchFamily="34" charset="0"/>
              </a:rPr>
              <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Further information about ASCOT is available here: </a:t>
            </a:r>
            <a:r>
              <a:rPr lang="en-US" sz="2000" dirty="0">
                <a:latin typeface="Arial" panose="020B0604020202020204" pitchFamily="34" charset="0"/>
                <a:cs typeface="Arial" panose="020B0604020202020204" pitchFamily="34" charset="0"/>
                <a:hlinkClick r:id="rId4"/>
              </a:rPr>
              <a:t>www.pssru.ac.uk/ascot</a:t>
            </a:r>
            <a:r>
              <a:rPr lang="en-US" sz="2000" dirty="0">
                <a:latin typeface="Arial" panose="020B0604020202020204" pitchFamily="34" charset="0"/>
                <a:cs typeface="Arial" panose="020B0604020202020204" pitchFamily="34" charset="0"/>
              </a:rPr>
              <a:t> </a:t>
            </a:r>
          </a:p>
          <a:p>
            <a:pPr marL="457189" lvl="1" indent="0" algn="just">
              <a:buNone/>
            </a:pPr>
            <a:endParaRPr lang="en-US" sz="22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US" sz="2000" dirty="0">
              <a:latin typeface="Arial" panose="020B0604020202020204" pitchFamily="34" charset="0"/>
              <a:cs typeface="Arial" panose="020B0604020202020204" pitchFamily="34" charset="0"/>
            </a:endParaRPr>
          </a:p>
          <a:p>
            <a:pPr marL="457189" lvl="1" indent="0" algn="just">
              <a:buNone/>
            </a:pPr>
            <a:endParaRPr lang="en-GB" sz="2000" dirty="0">
              <a:latin typeface="Arial" panose="020B0604020202020204" pitchFamily="34" charset="0"/>
              <a:cs typeface="Arial" panose="020B0604020202020204" pitchFamily="34" charset="0"/>
            </a:endParaRPr>
          </a:p>
          <a:p>
            <a:pPr marL="457189" lvl="1" indent="0">
              <a:buNone/>
            </a:pPr>
            <a:endParaRPr lang="en-US"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59F7AA-46AD-1449-BB3C-3E20B80974B4}"/>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11" name="Picture 10">
            <a:extLst>
              <a:ext uri="{FF2B5EF4-FFF2-40B4-BE49-F238E27FC236}">
                <a16:creationId xmlns:a16="http://schemas.microsoft.com/office/drawing/2014/main" id="{B24A1616-FDCB-4B46-97BC-EFF0A47FD381}"/>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4612" y="5739460"/>
            <a:ext cx="3459480" cy="822960"/>
          </a:xfrm>
          <a:prstGeom prst="rect">
            <a:avLst/>
          </a:prstGeom>
        </p:spPr>
      </p:pic>
    </p:spTree>
    <p:extLst>
      <p:ext uri="{BB962C8B-B14F-4D97-AF65-F5344CB8AC3E}">
        <p14:creationId xmlns:p14="http://schemas.microsoft.com/office/powerpoint/2010/main" val="37793933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B60DB-5C4A-9529-7353-02CE7CE133C5}"/>
              </a:ext>
            </a:extLst>
          </p:cNvPr>
          <p:cNvSpPr>
            <a:spLocks noGrp="1"/>
          </p:cNvSpPr>
          <p:nvPr>
            <p:ph type="title"/>
          </p:nvPr>
        </p:nvSpPr>
        <p:spPr>
          <a:xfrm>
            <a:off x="768096" y="534511"/>
            <a:ext cx="4376643" cy="1642956"/>
          </a:xfrm>
        </p:spPr>
        <p:txBody>
          <a:bodyPr anchor="b">
            <a:normAutofit/>
          </a:bodyPr>
          <a:lstStyle/>
          <a:p>
            <a:r>
              <a:rPr lang="en-GB" sz="2900" b="1" dirty="0">
                <a:solidFill>
                  <a:srgbClr val="002060"/>
                </a:solidFill>
                <a:latin typeface="Arial" panose="020B0604020202020204" pitchFamily="34" charset="0"/>
                <a:cs typeface="Arial" panose="020B0604020202020204" pitchFamily="34" charset="0"/>
              </a:rPr>
              <a:t>Food </a:t>
            </a:r>
            <a:r>
              <a:rPr lang="en-GB" sz="2900" b="1" dirty="0" smtClean="0">
                <a:solidFill>
                  <a:srgbClr val="002060"/>
                </a:solidFill>
                <a:latin typeface="Arial" panose="020B0604020202020204" pitchFamily="34" charset="0"/>
                <a:cs typeface="Arial" panose="020B0604020202020204" pitchFamily="34" charset="0"/>
              </a:rPr>
              <a:t>and </a:t>
            </a:r>
            <a:r>
              <a:rPr lang="en-GB" sz="2900" b="1" dirty="0">
                <a:solidFill>
                  <a:srgbClr val="002060"/>
                </a:solidFill>
                <a:latin typeface="Arial" panose="020B0604020202020204" pitchFamily="34" charset="0"/>
                <a:cs typeface="Arial" panose="020B0604020202020204" pitchFamily="34" charset="0"/>
              </a:rPr>
              <a:t>Care</a:t>
            </a:r>
            <a:r>
              <a:rPr lang="en-GB" sz="3600" dirty="0">
                <a:solidFill>
                  <a:schemeClr val="accent1">
                    <a:lumMod val="50000"/>
                  </a:schemeClr>
                </a:solidFill>
                <a:latin typeface="Arial" panose="020B0604020202020204" pitchFamily="34" charset="0"/>
                <a:cs typeface="Arial" panose="020B0604020202020204" pitchFamily="34" charset="0"/>
              </a:rPr>
              <a:t/>
            </a:r>
            <a:br>
              <a:rPr lang="en-GB" sz="3600" dirty="0">
                <a:solidFill>
                  <a:schemeClr val="accent1">
                    <a:lumMod val="50000"/>
                  </a:schemeClr>
                </a:solidFill>
                <a:latin typeface="Arial" panose="020B0604020202020204" pitchFamily="34" charset="0"/>
                <a:cs typeface="Arial" panose="020B0604020202020204" pitchFamily="34" charset="0"/>
              </a:rPr>
            </a:br>
            <a:r>
              <a:rPr lang="en-GB" sz="3600" dirty="0">
                <a:solidFill>
                  <a:schemeClr val="accent1">
                    <a:lumMod val="50000"/>
                  </a:schemeClr>
                </a:solidFill>
                <a:latin typeface="Arial" panose="020B0604020202020204" pitchFamily="34" charset="0"/>
                <a:cs typeface="Arial" panose="020B0604020202020204" pitchFamily="34" charset="0"/>
              </a:rPr>
              <a:t/>
            </a:r>
            <a:br>
              <a:rPr lang="en-GB" sz="3600" dirty="0">
                <a:solidFill>
                  <a:schemeClr val="accent1">
                    <a:lumMod val="50000"/>
                  </a:schemeClr>
                </a:solidFill>
                <a:latin typeface="Arial" panose="020B0604020202020204" pitchFamily="34" charset="0"/>
                <a:cs typeface="Arial" panose="020B0604020202020204" pitchFamily="34" charset="0"/>
              </a:rPr>
            </a:br>
            <a:endParaRPr lang="en-GB" sz="3600" dirty="0">
              <a:solidFill>
                <a:schemeClr val="accent1">
                  <a:lumMod val="50000"/>
                </a:schemeClr>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8CE04F5-E659-B284-FFCA-8C3558B8C6CF}"/>
              </a:ext>
            </a:extLst>
          </p:cNvPr>
          <p:cNvSpPr>
            <a:spLocks noGrp="1"/>
          </p:cNvSpPr>
          <p:nvPr>
            <p:ph idx="1"/>
          </p:nvPr>
        </p:nvSpPr>
        <p:spPr>
          <a:xfrm>
            <a:off x="694944" y="1421479"/>
            <a:ext cx="6977888" cy="4108644"/>
          </a:xfrm>
        </p:spPr>
        <p:txBody>
          <a:bodyPr>
            <a:noAutofit/>
          </a:bodyPr>
          <a:lstStyle/>
          <a:p>
            <a:pPr marL="0" indent="0" algn="just">
              <a:lnSpc>
                <a:spcPct val="150000"/>
              </a:lnSpc>
              <a:buNone/>
            </a:pPr>
            <a:r>
              <a:rPr lang="en-GB" sz="2000" i="1" dirty="0">
                <a:latin typeface="Arial" panose="020B0604020202020204" pitchFamily="34" charset="0"/>
                <a:cs typeface="Arial" panose="020B0604020202020204" pitchFamily="34" charset="0"/>
              </a:rPr>
              <a:t>“Food is loaded with meaning, is grown and cooked by some people for others, who eat it jointly or alone, with all the social specificities this entails – while it is also physical. Living bodies die if they go without it.” </a:t>
            </a:r>
            <a:endParaRPr lang="en-GB" sz="2000" i="1" dirty="0" smtClean="0">
              <a:latin typeface="Arial" panose="020B0604020202020204" pitchFamily="34" charset="0"/>
              <a:cs typeface="Arial" panose="020B0604020202020204" pitchFamily="34" charset="0"/>
            </a:endParaRPr>
          </a:p>
          <a:p>
            <a:pPr marL="0" indent="0" algn="r">
              <a:lnSpc>
                <a:spcPct val="150000"/>
              </a:lnSpc>
              <a:buNone/>
            </a:pPr>
            <a:r>
              <a:rPr lang="en-GB" sz="2000" dirty="0" err="1" smtClean="0">
                <a:latin typeface="Arial" panose="020B0604020202020204" pitchFamily="34" charset="0"/>
                <a:cs typeface="Arial" panose="020B0604020202020204" pitchFamily="34" charset="0"/>
              </a:rPr>
              <a:t>Harbers</a:t>
            </a:r>
            <a:r>
              <a:rPr lang="en-GB" sz="2000" dirty="0">
                <a:latin typeface="Arial" panose="020B0604020202020204" pitchFamily="34" charset="0"/>
                <a:cs typeface="Arial" panose="020B0604020202020204" pitchFamily="34" charset="0"/>
              </a:rPr>
              <a:t>, Mol, </a:t>
            </a:r>
            <a:r>
              <a:rPr lang="en-GB" sz="2000" dirty="0" err="1">
                <a:latin typeface="Arial" panose="020B0604020202020204" pitchFamily="34" charset="0"/>
                <a:cs typeface="Arial" panose="020B0604020202020204" pitchFamily="34" charset="0"/>
              </a:rPr>
              <a:t>Stollmeyer</a:t>
            </a:r>
            <a:r>
              <a:rPr lang="en-GB" sz="2000" dirty="0">
                <a:latin typeface="Arial" panose="020B0604020202020204" pitchFamily="34" charset="0"/>
                <a:cs typeface="Arial" panose="020B0604020202020204" pitchFamily="34" charset="0"/>
              </a:rPr>
              <a:t>, </a:t>
            </a:r>
            <a:r>
              <a:rPr lang="en-GB" sz="2000" dirty="0" smtClean="0">
                <a:latin typeface="Arial" panose="020B0604020202020204" pitchFamily="34" charset="0"/>
                <a:cs typeface="Arial" panose="020B0604020202020204" pitchFamily="34" charset="0"/>
              </a:rPr>
              <a:t>2002,p.207</a:t>
            </a:r>
            <a:endParaRPr lang="en-GB" sz="2000" dirty="0">
              <a:latin typeface="Arial" panose="020B0604020202020204" pitchFamily="34" charset="0"/>
              <a:cs typeface="Arial" panose="020B0604020202020204" pitchFamily="34" charset="0"/>
            </a:endParaRPr>
          </a:p>
          <a:p>
            <a:pPr marL="0" indent="0" algn="ctr">
              <a:lnSpc>
                <a:spcPct val="150000"/>
              </a:lnSpc>
              <a:buNone/>
            </a:pPr>
            <a:endParaRPr lang="en-GB" sz="2000" dirty="0">
              <a:latin typeface="Arial" panose="020B0604020202020204" pitchFamily="34" charset="0"/>
              <a:cs typeface="Arial" panose="020B0604020202020204" pitchFamily="34" charset="0"/>
            </a:endParaRPr>
          </a:p>
          <a:p>
            <a:pPr marL="0" indent="0" algn="ctr">
              <a:lnSpc>
                <a:spcPct val="150000"/>
              </a:lnSpc>
              <a:buNone/>
            </a:pPr>
            <a:r>
              <a:rPr lang="en-GB" sz="2000" b="1" dirty="0">
                <a:latin typeface="Arial" panose="020B0604020202020204" pitchFamily="34" charset="0"/>
                <a:cs typeface="Arial" panose="020B0604020202020204" pitchFamily="34" charset="0"/>
              </a:rPr>
              <a:t>The language and practices of care </a:t>
            </a:r>
            <a:r>
              <a:rPr lang="en-GB" sz="2000" b="1" dirty="0" smtClean="0">
                <a:latin typeface="Arial" panose="020B0604020202020204" pitchFamily="34" charset="0"/>
                <a:cs typeface="Arial" panose="020B0604020202020204" pitchFamily="34" charset="0"/>
              </a:rPr>
              <a:t>are underrepresented </a:t>
            </a:r>
            <a:r>
              <a:rPr lang="en-GB" sz="2000" b="1" dirty="0">
                <a:latin typeface="Arial" panose="020B0604020202020204" pitchFamily="34" charset="0"/>
                <a:cs typeface="Arial" panose="020B0604020202020204" pitchFamily="34" charset="0"/>
              </a:rPr>
              <a:t>in public </a:t>
            </a:r>
            <a:r>
              <a:rPr lang="en-GB" sz="2000" b="1" dirty="0" smtClean="0">
                <a:latin typeface="Arial" panose="020B0604020202020204" pitchFamily="34" charset="0"/>
                <a:cs typeface="Arial" panose="020B0604020202020204" pitchFamily="34" charset="0"/>
              </a:rPr>
              <a:t>debates.</a:t>
            </a:r>
            <a:endParaRPr lang="en-GB" sz="2000" b="1" dirty="0">
              <a:latin typeface="Arial" panose="020B0604020202020204" pitchFamily="34" charset="0"/>
              <a:cs typeface="Arial" panose="020B0604020202020204" pitchFamily="34" charset="0"/>
            </a:endParaRPr>
          </a:p>
        </p:txBody>
      </p:sp>
      <p:pic>
        <p:nvPicPr>
          <p:cNvPr id="5" name="Picture 4" descr="A couple of women in a kitchen&#10;&#10;Description automatically generated">
            <a:extLst>
              <a:ext uri="{FF2B5EF4-FFF2-40B4-BE49-F238E27FC236}">
                <a16:creationId xmlns:a16="http://schemas.microsoft.com/office/drawing/2014/main" id="{44FE75E3-5963-F1EA-7F73-BBF3334D6BC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48" r="17006"/>
          <a:stretch/>
        </p:blipFill>
        <p:spPr>
          <a:xfrm>
            <a:off x="7955417" y="1355989"/>
            <a:ext cx="3502703" cy="3600000"/>
          </a:xfrm>
          <a:prstGeom prst="rect">
            <a:avLst/>
          </a:prstGeom>
        </p:spPr>
      </p:pic>
    </p:spTree>
    <p:extLst>
      <p:ext uri="{BB962C8B-B14F-4D97-AF65-F5344CB8AC3E}">
        <p14:creationId xmlns:p14="http://schemas.microsoft.com/office/powerpoint/2010/main" val="1831954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FA2A229-D1C8-8817-34F6-5F624D34B28A}"/>
              </a:ext>
            </a:extLst>
          </p:cNvPr>
          <p:cNvSpPr>
            <a:spLocks noGrp="1"/>
          </p:cNvSpPr>
          <p:nvPr>
            <p:ph type="title"/>
          </p:nvPr>
        </p:nvSpPr>
        <p:spPr>
          <a:xfrm>
            <a:off x="896112" y="901753"/>
            <a:ext cx="5733288" cy="1036775"/>
          </a:xfrm>
        </p:spPr>
        <p:txBody>
          <a:bodyPr anchor="b">
            <a:normAutofit/>
          </a:bodyPr>
          <a:lstStyle/>
          <a:p>
            <a:r>
              <a:rPr lang="en-GB" sz="2900" b="1" dirty="0">
                <a:solidFill>
                  <a:srgbClr val="002060"/>
                </a:solidFill>
                <a:latin typeface="Arial" panose="020B0604020202020204" pitchFamily="34" charset="0"/>
                <a:cs typeface="Arial" panose="020B0604020202020204" pitchFamily="34" charset="0"/>
              </a:rPr>
              <a:t>Disseminating and implementing the </a:t>
            </a:r>
            <a:r>
              <a:rPr lang="en-GB" sz="2900" b="1" dirty="0" smtClean="0">
                <a:solidFill>
                  <a:srgbClr val="002060"/>
                </a:solidFill>
                <a:latin typeface="Arial" panose="020B0604020202020204" pitchFamily="34" charset="0"/>
                <a:cs typeface="Arial" panose="020B0604020202020204" pitchFamily="34" charset="0"/>
              </a:rPr>
              <a:t>findings</a:t>
            </a:r>
            <a:endParaRPr lang="en-GB" sz="2900" b="1" dirty="0">
              <a:solidFill>
                <a:srgbClr val="002060"/>
              </a:solidFill>
              <a:latin typeface="Arial" panose="020B0604020202020204" pitchFamily="34" charset="0"/>
              <a:cs typeface="Arial" panose="020B0604020202020204" pitchFamily="34" charset="0"/>
            </a:endParaRPr>
          </a:p>
        </p:txBody>
      </p:sp>
      <p:sp>
        <p:nvSpPr>
          <p:cNvPr id="5" name="Content Placeholder 4">
            <a:extLst>
              <a:ext uri="{FF2B5EF4-FFF2-40B4-BE49-F238E27FC236}">
                <a16:creationId xmlns:a16="http://schemas.microsoft.com/office/drawing/2014/main" id="{A80FBFAE-E79D-9E94-DEDD-2FEC21359F91}"/>
              </a:ext>
            </a:extLst>
          </p:cNvPr>
          <p:cNvSpPr>
            <a:spLocks noGrp="1"/>
          </p:cNvSpPr>
          <p:nvPr>
            <p:ph idx="1"/>
          </p:nvPr>
        </p:nvSpPr>
        <p:spPr>
          <a:xfrm>
            <a:off x="896112" y="2276203"/>
            <a:ext cx="6450163" cy="3689187"/>
          </a:xfrm>
        </p:spPr>
        <p:txBody>
          <a:bodyPr>
            <a:normAutofit/>
          </a:bodyPr>
          <a:lstStyle/>
          <a:p>
            <a:pPr marL="0" indent="0">
              <a:lnSpc>
                <a:spcPct val="150000"/>
              </a:lnSpc>
              <a:buNone/>
            </a:pPr>
            <a:r>
              <a:rPr lang="en-GB" sz="2000" dirty="0">
                <a:latin typeface="Arial" panose="020B0604020202020204" pitchFamily="34" charset="0"/>
                <a:cs typeface="Arial" panose="020B0604020202020204" pitchFamily="34" charset="0"/>
              </a:rPr>
              <a:t>Two questions for you:</a:t>
            </a:r>
          </a:p>
          <a:p>
            <a:pPr marL="514350" indent="-514350">
              <a:lnSpc>
                <a:spcPct val="150000"/>
              </a:lnSpc>
              <a:buFont typeface="+mj-lt"/>
              <a:buAutoNum type="arabicPeriod"/>
            </a:pPr>
            <a:r>
              <a:rPr lang="en-GB" sz="2000" dirty="0">
                <a:latin typeface="Arial" panose="020B0604020202020204" pitchFamily="34" charset="0"/>
                <a:cs typeface="Arial" panose="020B0604020202020204" pitchFamily="34" charset="0"/>
              </a:rPr>
              <a:t>Who is the target audience (i.e., who may be interested in this research)?</a:t>
            </a:r>
          </a:p>
          <a:p>
            <a:pPr marL="514350" indent="-514350">
              <a:lnSpc>
                <a:spcPct val="150000"/>
              </a:lnSpc>
              <a:buFont typeface="+mj-lt"/>
              <a:buAutoNum type="arabicPeriod"/>
            </a:pPr>
            <a:r>
              <a:rPr lang="en-GB" sz="2000" dirty="0">
                <a:latin typeface="Arial" panose="020B0604020202020204" pitchFamily="34" charset="0"/>
                <a:cs typeface="Arial" panose="020B0604020202020204" pitchFamily="34" charset="0"/>
              </a:rPr>
              <a:t>What terminology would you use to disseminate the findings (i.e., how would you frame the issue)? </a:t>
            </a:r>
          </a:p>
        </p:txBody>
      </p:sp>
      <p:pic>
        <p:nvPicPr>
          <p:cNvPr id="1026" name="Picture 2" descr="question mark - Greatwell Homes">
            <a:extLst>
              <a:ext uri="{FF2B5EF4-FFF2-40B4-BE49-F238E27FC236}">
                <a16:creationId xmlns:a16="http://schemas.microsoft.com/office/drawing/2014/main" id="{EDEF2614-4DD5-6354-060B-E4814EB1CC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703"/>
          <a:stretch/>
        </p:blipFill>
        <p:spPr bwMode="auto">
          <a:xfrm>
            <a:off x="7346275" y="1559415"/>
            <a:ext cx="4376643" cy="4158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78322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FDB60-6565-8535-F2E2-284F4AC8EB63}"/>
              </a:ext>
            </a:extLst>
          </p:cNvPr>
          <p:cNvSpPr>
            <a:spLocks noGrp="1"/>
          </p:cNvSpPr>
          <p:nvPr>
            <p:ph type="title"/>
          </p:nvPr>
        </p:nvSpPr>
        <p:spPr>
          <a:xfrm>
            <a:off x="5394960" y="170233"/>
            <a:ext cx="5888662" cy="1637231"/>
          </a:xfrm>
        </p:spPr>
        <p:txBody>
          <a:bodyPr anchor="b">
            <a:normAutofit/>
          </a:bodyPr>
          <a:lstStyle/>
          <a:p>
            <a:r>
              <a:rPr lang="en-GB" sz="2900" b="1" dirty="0">
                <a:solidFill>
                  <a:srgbClr val="002060"/>
                </a:solidFill>
                <a:latin typeface="Arial" panose="020B0604020202020204" pitchFamily="34" charset="0"/>
                <a:cs typeface="Arial" panose="020B0604020202020204" pitchFamily="34" charset="0"/>
              </a:rPr>
              <a:t>Who is the target? Audience/stakeholders</a:t>
            </a:r>
          </a:p>
        </p:txBody>
      </p:sp>
      <p:pic>
        <p:nvPicPr>
          <p:cNvPr id="7" name="Picture 6" descr="A close-up of a dart board&#10;&#10;Description automatically generated">
            <a:extLst>
              <a:ext uri="{FF2B5EF4-FFF2-40B4-BE49-F238E27FC236}">
                <a16:creationId xmlns:a16="http://schemas.microsoft.com/office/drawing/2014/main" id="{F674EA98-41EE-232F-F993-CC46B15DD7A1}"/>
              </a:ext>
            </a:extLst>
          </p:cNvPr>
          <p:cNvPicPr>
            <a:picLocks noChangeAspect="1"/>
          </p:cNvPicPr>
          <p:nvPr/>
        </p:nvPicPr>
        <p:blipFill>
          <a:blip r:embed="rId2"/>
          <a:stretch>
            <a:fillRect/>
          </a:stretch>
        </p:blipFill>
        <p:spPr>
          <a:xfrm>
            <a:off x="653242" y="2209800"/>
            <a:ext cx="4304063" cy="2916000"/>
          </a:xfrm>
          <a:prstGeom prst="rect">
            <a:avLst/>
          </a:prstGeom>
        </p:spPr>
      </p:pic>
      <p:sp>
        <p:nvSpPr>
          <p:cNvPr id="3" name="Content Placeholder 2">
            <a:extLst>
              <a:ext uri="{FF2B5EF4-FFF2-40B4-BE49-F238E27FC236}">
                <a16:creationId xmlns:a16="http://schemas.microsoft.com/office/drawing/2014/main" id="{5AEB9E11-62F3-0314-809D-3B3244E88122}"/>
              </a:ext>
            </a:extLst>
          </p:cNvPr>
          <p:cNvSpPr>
            <a:spLocks noGrp="1"/>
          </p:cNvSpPr>
          <p:nvPr>
            <p:ph idx="1"/>
          </p:nvPr>
        </p:nvSpPr>
        <p:spPr>
          <a:xfrm>
            <a:off x="5321808" y="1956163"/>
            <a:ext cx="6327648" cy="4270901"/>
          </a:xfrm>
        </p:spPr>
        <p:txBody>
          <a:bodyPr>
            <a:normAutofit fontScale="92500"/>
          </a:bodyPr>
          <a:lstStyle/>
          <a:p>
            <a:pPr>
              <a:lnSpc>
                <a:spcPct val="150000"/>
              </a:lnSpc>
            </a:pPr>
            <a:r>
              <a:rPr lang="en-GB" sz="2200" dirty="0">
                <a:latin typeface="Arial" panose="020B0604020202020204" pitchFamily="34" charset="0"/>
                <a:cs typeface="Arial" panose="020B0604020202020204" pitchFamily="34" charset="0"/>
              </a:rPr>
              <a:t>Adult Social Care</a:t>
            </a:r>
          </a:p>
          <a:p>
            <a:pPr lvl="1">
              <a:lnSpc>
                <a:spcPct val="150000"/>
              </a:lnSpc>
            </a:pPr>
            <a:r>
              <a:rPr lang="en-GB" sz="2200" dirty="0">
                <a:latin typeface="Arial" panose="020B0604020202020204" pitchFamily="34" charset="0"/>
                <a:cs typeface="Arial" panose="020B0604020202020204" pitchFamily="34" charset="0"/>
              </a:rPr>
              <a:t>Commissioners, providers, care workers</a:t>
            </a:r>
          </a:p>
          <a:p>
            <a:pPr lvl="1">
              <a:lnSpc>
                <a:spcPct val="150000"/>
              </a:lnSpc>
            </a:pPr>
            <a:r>
              <a:rPr lang="en-US" sz="2200" dirty="0" smtClean="0">
                <a:latin typeface="Arial" panose="020B0604020202020204" pitchFamily="34" charset="0"/>
                <a:cs typeface="Arial" panose="020B0604020202020204" pitchFamily="34" charset="0"/>
              </a:rPr>
              <a:t>Adults with support needs, </a:t>
            </a:r>
            <a:r>
              <a:rPr lang="en-GB" sz="2200" dirty="0" smtClean="0">
                <a:latin typeface="Arial" panose="020B0604020202020204" pitchFamily="34" charset="0"/>
                <a:cs typeface="Arial" panose="020B0604020202020204" pitchFamily="34" charset="0"/>
              </a:rPr>
              <a:t>using care services </a:t>
            </a:r>
            <a:endParaRPr lang="en-GB" sz="2200" dirty="0">
              <a:latin typeface="Arial" panose="020B0604020202020204" pitchFamily="34" charset="0"/>
              <a:cs typeface="Arial" panose="020B0604020202020204" pitchFamily="34" charset="0"/>
            </a:endParaRPr>
          </a:p>
          <a:p>
            <a:pPr lvl="1">
              <a:lnSpc>
                <a:spcPct val="150000"/>
              </a:lnSpc>
            </a:pPr>
            <a:r>
              <a:rPr lang="en-GB" sz="2200" dirty="0">
                <a:latin typeface="Arial" panose="020B0604020202020204" pitchFamily="34" charset="0"/>
                <a:cs typeface="Arial" panose="020B0604020202020204" pitchFamily="34" charset="0"/>
              </a:rPr>
              <a:t>Family and friends</a:t>
            </a:r>
          </a:p>
          <a:p>
            <a:pPr>
              <a:lnSpc>
                <a:spcPct val="150000"/>
              </a:lnSpc>
            </a:pPr>
            <a:r>
              <a:rPr lang="en-GB" sz="2200" dirty="0">
                <a:latin typeface="Arial" panose="020B0604020202020204" pitchFamily="34" charset="0"/>
                <a:cs typeface="Arial" panose="020B0604020202020204" pitchFamily="34" charset="0"/>
              </a:rPr>
              <a:t>Healthcare professionals</a:t>
            </a:r>
          </a:p>
          <a:p>
            <a:pPr>
              <a:lnSpc>
                <a:spcPct val="150000"/>
              </a:lnSpc>
            </a:pPr>
            <a:r>
              <a:rPr lang="en-GB" sz="2200" dirty="0">
                <a:latin typeface="Arial" panose="020B0604020202020204" pitchFamily="34" charset="0"/>
                <a:cs typeface="Arial" panose="020B0604020202020204" pitchFamily="34" charset="0"/>
              </a:rPr>
              <a:t>Public Health</a:t>
            </a:r>
          </a:p>
          <a:p>
            <a:pPr>
              <a:lnSpc>
                <a:spcPct val="150000"/>
              </a:lnSpc>
            </a:pPr>
            <a:r>
              <a:rPr lang="en-GB" sz="2200" dirty="0">
                <a:latin typeface="Arial" panose="020B0604020202020204" pitchFamily="34" charset="0"/>
                <a:cs typeface="Arial" panose="020B0604020202020204" pitchFamily="34" charset="0"/>
              </a:rPr>
              <a:t>Researchers and academics</a:t>
            </a:r>
          </a:p>
          <a:p>
            <a:pPr marL="0" indent="0">
              <a:buNone/>
            </a:pPr>
            <a:endParaRPr lang="en-GB" sz="1600" dirty="0">
              <a:solidFill>
                <a:schemeClr val="tx2"/>
              </a:solidFill>
            </a:endParaRPr>
          </a:p>
        </p:txBody>
      </p:sp>
    </p:spTree>
    <p:extLst>
      <p:ext uri="{BB962C8B-B14F-4D97-AF65-F5344CB8AC3E}">
        <p14:creationId xmlns:p14="http://schemas.microsoft.com/office/powerpoint/2010/main" val="298792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18C07-C5F6-651A-5906-216384A4B42B}"/>
              </a:ext>
            </a:extLst>
          </p:cNvPr>
          <p:cNvSpPr>
            <a:spLocks noGrp="1"/>
          </p:cNvSpPr>
          <p:nvPr>
            <p:ph type="title"/>
          </p:nvPr>
        </p:nvSpPr>
        <p:spPr>
          <a:xfrm>
            <a:off x="804671" y="37324"/>
            <a:ext cx="6552569" cy="1178828"/>
          </a:xfrm>
        </p:spPr>
        <p:txBody>
          <a:bodyPr anchor="b">
            <a:normAutofit/>
          </a:bodyPr>
          <a:lstStyle/>
          <a:p>
            <a:r>
              <a:rPr lang="en-GB" sz="2900" b="1" dirty="0" smtClean="0">
                <a:solidFill>
                  <a:srgbClr val="002060"/>
                </a:solidFill>
                <a:latin typeface="Arial" panose="020B0604020202020204" pitchFamily="34" charset="0"/>
                <a:cs typeface="Arial" panose="020B0604020202020204" pitchFamily="34" charset="0"/>
              </a:rPr>
              <a:t>Framing the issue(s) </a:t>
            </a:r>
            <a:endParaRPr lang="en-GB" sz="2900" b="1" dirty="0">
              <a:solidFill>
                <a:srgbClr val="00206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FA3C1EF-75A3-3DBC-7B05-6B8AFA779335}"/>
              </a:ext>
            </a:extLst>
          </p:cNvPr>
          <p:cNvSpPr>
            <a:spLocks noGrp="1"/>
          </p:cNvSpPr>
          <p:nvPr>
            <p:ph idx="1"/>
          </p:nvPr>
        </p:nvSpPr>
        <p:spPr>
          <a:xfrm>
            <a:off x="804671" y="1487051"/>
            <a:ext cx="7089649" cy="3689187"/>
          </a:xfrm>
        </p:spPr>
        <p:txBody>
          <a:bodyPr>
            <a:noAutofit/>
          </a:bodyPr>
          <a:lstStyle/>
          <a:p>
            <a:pPr marL="0" indent="0" algn="just">
              <a:lnSpc>
                <a:spcPct val="150000"/>
              </a:lnSpc>
              <a:buNone/>
            </a:pPr>
            <a:r>
              <a:rPr lang="en-GB" sz="2200" b="1" dirty="0">
                <a:latin typeface="Arial" panose="020B0604020202020204" pitchFamily="34" charset="0"/>
                <a:cs typeface="Arial" panose="020B0604020202020204" pitchFamily="34" charset="0"/>
              </a:rPr>
              <a:t>Public Health </a:t>
            </a:r>
            <a:r>
              <a:rPr lang="en-GB" sz="1800" dirty="0">
                <a:latin typeface="Arial" panose="020B0604020202020204" pitchFamily="34" charset="0"/>
                <a:cs typeface="Arial" panose="020B0604020202020204" pitchFamily="34" charset="0"/>
              </a:rPr>
              <a:t>– </a:t>
            </a:r>
            <a:r>
              <a:rPr lang="en-GB" sz="1800" dirty="0" smtClean="0">
                <a:latin typeface="Arial" panose="020B0604020202020204" pitchFamily="34" charset="0"/>
                <a:cs typeface="Arial" panose="020B0604020202020204" pitchFamily="34" charset="0"/>
              </a:rPr>
              <a:t>a focus on ‘healthy </a:t>
            </a:r>
            <a:r>
              <a:rPr lang="en-GB" sz="1800" dirty="0">
                <a:latin typeface="Arial" panose="020B0604020202020204" pitchFamily="34" charset="0"/>
                <a:cs typeface="Arial" panose="020B0604020202020204" pitchFamily="34" charset="0"/>
              </a:rPr>
              <a:t>eating’;  eating and drinking are framed as </a:t>
            </a:r>
            <a:r>
              <a:rPr lang="en-GB" sz="1800" dirty="0" smtClean="0">
                <a:latin typeface="Arial" panose="020B0604020202020204" pitchFamily="34" charset="0"/>
                <a:cs typeface="Arial" panose="020B0604020202020204" pitchFamily="34" charset="0"/>
              </a:rPr>
              <a:t>individual ‘choices’; impact of food poverty… but what about care poverty? </a:t>
            </a:r>
            <a:endParaRPr lang="en-GB" sz="1800" dirty="0">
              <a:latin typeface="Arial" panose="020B0604020202020204" pitchFamily="34" charset="0"/>
              <a:cs typeface="Arial" panose="020B0604020202020204" pitchFamily="34" charset="0"/>
            </a:endParaRPr>
          </a:p>
          <a:p>
            <a:pPr marL="0" indent="0" algn="just">
              <a:lnSpc>
                <a:spcPct val="150000"/>
              </a:lnSpc>
              <a:buNone/>
            </a:pPr>
            <a:r>
              <a:rPr lang="en-GB" sz="2200" b="1" dirty="0">
                <a:latin typeface="Arial" panose="020B0604020202020204" pitchFamily="34" charset="0"/>
                <a:cs typeface="Arial" panose="020B0604020202020204" pitchFamily="34" charset="0"/>
              </a:rPr>
              <a:t>Medicine</a:t>
            </a:r>
            <a:r>
              <a:rPr lang="en-GB" sz="2200" dirty="0">
                <a:latin typeface="Arial" panose="020B0604020202020204" pitchFamily="34" charset="0"/>
                <a:cs typeface="Arial" panose="020B0604020202020204" pitchFamily="34" charset="0"/>
              </a:rPr>
              <a:t> </a:t>
            </a:r>
            <a:r>
              <a:rPr lang="en-GB" sz="1800" dirty="0">
                <a:latin typeface="Arial" panose="020B0604020202020204" pitchFamily="34" charset="0"/>
                <a:cs typeface="Arial" panose="020B0604020202020204" pitchFamily="34" charset="0"/>
              </a:rPr>
              <a:t>– ‘Nutrition’ and ‘illness’; eating and drinking are framed as ‘natural processes’.</a:t>
            </a:r>
          </a:p>
          <a:p>
            <a:pPr marL="0" indent="0" algn="just">
              <a:lnSpc>
                <a:spcPct val="150000"/>
              </a:lnSpc>
              <a:buNone/>
            </a:pPr>
            <a:r>
              <a:rPr lang="en-GB" sz="2200" b="1" dirty="0">
                <a:latin typeface="Arial" panose="020B0604020202020204" pitchFamily="34" charset="0"/>
                <a:cs typeface="Arial" panose="020B0604020202020204" pitchFamily="34" charset="0"/>
              </a:rPr>
              <a:t>Social Care </a:t>
            </a:r>
            <a:r>
              <a:rPr lang="en-GB" sz="1800" dirty="0">
                <a:latin typeface="Arial" panose="020B0604020202020204" pitchFamily="34" charset="0"/>
                <a:cs typeface="Arial" panose="020B0604020202020204" pitchFamily="34" charset="0"/>
              </a:rPr>
              <a:t>– ‘Quality of life</a:t>
            </a:r>
            <a:r>
              <a:rPr lang="en-GB" sz="1800" dirty="0" smtClean="0">
                <a:latin typeface="Arial" panose="020B0604020202020204" pitchFamily="34" charset="0"/>
                <a:cs typeface="Arial" panose="020B0604020202020204" pitchFamily="34" charset="0"/>
              </a:rPr>
              <a:t>’ or supporting a person to live well, i.e., person-centred care; </a:t>
            </a:r>
            <a:r>
              <a:rPr lang="en-GB" sz="1800" dirty="0">
                <a:latin typeface="Arial" panose="020B0604020202020204" pitchFamily="34" charset="0"/>
                <a:cs typeface="Arial" panose="020B0604020202020204" pitchFamily="34" charset="0"/>
              </a:rPr>
              <a:t>eating and drinking are framed as a ‘task’, i.e., ‘caring’: </a:t>
            </a:r>
            <a:r>
              <a:rPr lang="en-GB" sz="1800" i="1" dirty="0">
                <a:latin typeface="Arial" panose="020B0604020202020204" pitchFamily="34" charset="0"/>
                <a:cs typeface="Arial" panose="020B0604020202020204" pitchFamily="34" charset="0"/>
              </a:rPr>
              <a:t>“wilful and responsive, creative and adaptive, infused by desire and attuned to the circumstances” </a:t>
            </a:r>
            <a:r>
              <a:rPr lang="en-GB" sz="1800" dirty="0">
                <a:latin typeface="Arial" panose="020B0604020202020204" pitchFamily="34" charset="0"/>
                <a:cs typeface="Arial" panose="020B0604020202020204" pitchFamily="34" charset="0"/>
              </a:rPr>
              <a:t>(Mol, 2021,p.88).</a:t>
            </a:r>
          </a:p>
        </p:txBody>
      </p:sp>
      <p:pic>
        <p:nvPicPr>
          <p:cNvPr id="2050" name="Picture 2" descr="Picture Frames Different Shape Collection Isolated On White Background 3D  Illustration Stock Photo, Picture and Royalty Free Image. Image 45332164.">
            <a:extLst>
              <a:ext uri="{FF2B5EF4-FFF2-40B4-BE49-F238E27FC236}">
                <a16:creationId xmlns:a16="http://schemas.microsoft.com/office/drawing/2014/main" id="{A3CC6C3C-CFF3-78AB-1B24-32316BA89E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703" r="-1" b="-1"/>
          <a:stretch/>
        </p:blipFill>
        <p:spPr bwMode="auto">
          <a:xfrm>
            <a:off x="8222976" y="1934091"/>
            <a:ext cx="3502703" cy="360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8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96A2C-8D9B-7D2D-A92B-E410FB70AC45}"/>
              </a:ext>
            </a:extLst>
          </p:cNvPr>
          <p:cNvSpPr>
            <a:spLocks noGrp="1"/>
          </p:cNvSpPr>
          <p:nvPr>
            <p:ph type="title"/>
          </p:nvPr>
        </p:nvSpPr>
        <p:spPr/>
        <p:txBody>
          <a:bodyPr>
            <a:normAutofit/>
          </a:bodyPr>
          <a:lstStyle/>
          <a:p>
            <a:r>
              <a:rPr lang="en-GB" sz="2900" b="1" dirty="0">
                <a:solidFill>
                  <a:srgbClr val="002060"/>
                </a:solidFill>
                <a:latin typeface="Arial" panose="020B0604020202020204" pitchFamily="34" charset="0"/>
                <a:cs typeface="Arial" panose="020B0604020202020204" pitchFamily="34" charset="0"/>
              </a:rPr>
              <a:t>Why is it important?</a:t>
            </a:r>
          </a:p>
        </p:txBody>
      </p:sp>
      <p:graphicFrame>
        <p:nvGraphicFramePr>
          <p:cNvPr id="5" name="Content Placeholder 4">
            <a:extLst>
              <a:ext uri="{FF2B5EF4-FFF2-40B4-BE49-F238E27FC236}">
                <a16:creationId xmlns:a16="http://schemas.microsoft.com/office/drawing/2014/main" id="{034376D1-1451-79FA-CDA5-0CA6C630BCE3}"/>
              </a:ext>
            </a:extLst>
          </p:cNvPr>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76720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69B987E-8617-4554-BE84-BE77936E72B6}"/>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1F984B12-D747-4651-BB92-F5BA40F3BDDD}"/>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E1C526C1-897E-4477-BAD4-AAE4A0CA7B65}"/>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B29AC666-DF1F-45E9-9B57-1AEFEC373F2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69660" y="1537649"/>
            <a:ext cx="5918215" cy="812511"/>
          </a:xfrm>
        </p:spPr>
        <p:txBody>
          <a:bodyPr>
            <a:noAutofit/>
          </a:bodyPr>
          <a:lstStyle/>
          <a:p>
            <a:r>
              <a:rPr lang="en-US" sz="4200" b="1" dirty="0" smtClean="0">
                <a:solidFill>
                  <a:srgbClr val="002060"/>
                </a:solidFill>
                <a:latin typeface="Arial" panose="020B0604020202020204" pitchFamily="34" charset="0"/>
                <a:cs typeface="Arial" panose="020B0604020202020204" pitchFamily="34" charset="0"/>
              </a:rPr>
              <a:t>Any questions? </a:t>
            </a:r>
            <a:endParaRPr lang="en-GB" sz="4200" b="1" dirty="0">
              <a:solidFill>
                <a:srgbClr val="002060"/>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D659F7AA-46AD-1449-BB3C-3E20B80974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0293471" y="5739460"/>
            <a:ext cx="1541094" cy="77002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9216" y="5857073"/>
            <a:ext cx="1950720" cy="86563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2586" y="5920185"/>
            <a:ext cx="2162894" cy="739408"/>
          </a:xfrm>
          <a:prstGeom prst="rect">
            <a:avLst/>
          </a:prstGeom>
        </p:spPr>
      </p:pic>
      <p:pic>
        <p:nvPicPr>
          <p:cNvPr id="11" name="Picture 10">
            <a:extLst>
              <a:ext uri="{FF2B5EF4-FFF2-40B4-BE49-F238E27FC236}">
                <a16:creationId xmlns:a16="http://schemas.microsoft.com/office/drawing/2014/main" id="{B24A1616-FDCB-4B46-97BC-EFF0A47FD38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587875" y="4760177"/>
            <a:ext cx="2310062" cy="629162"/>
          </a:xfrm>
          <a:prstGeom prst="rect">
            <a:avLst/>
          </a:prstGeom>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4612" y="5739460"/>
            <a:ext cx="3459480" cy="822960"/>
          </a:xfrm>
          <a:prstGeom prst="rect">
            <a:avLst/>
          </a:prstGeom>
        </p:spPr>
      </p:pic>
      <p:sp>
        <p:nvSpPr>
          <p:cNvPr id="12" name="Title 1"/>
          <p:cNvSpPr txBox="1">
            <a:spLocks/>
          </p:cNvSpPr>
          <p:nvPr/>
        </p:nvSpPr>
        <p:spPr>
          <a:xfrm>
            <a:off x="607632" y="3452446"/>
            <a:ext cx="8097456" cy="193689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600"/>
              </a:spcBef>
            </a:pPr>
            <a:r>
              <a:rPr lang="en-US" sz="2000" b="1" dirty="0" smtClean="0">
                <a:solidFill>
                  <a:srgbClr val="002060"/>
                </a:solidFill>
                <a:latin typeface="Arial" panose="020B0604020202020204" pitchFamily="34" charset="0"/>
                <a:cs typeface="Arial" panose="020B0604020202020204" pitchFamily="34" charset="0"/>
              </a:rPr>
              <a:t/>
            </a:r>
            <a:br>
              <a:rPr lang="en-US" sz="2000" b="1" dirty="0" smtClean="0">
                <a:solidFill>
                  <a:srgbClr val="002060"/>
                </a:solidFill>
                <a:latin typeface="Arial" panose="020B0604020202020204" pitchFamily="34" charset="0"/>
                <a:cs typeface="Arial" panose="020B0604020202020204" pitchFamily="34" charset="0"/>
              </a:rPr>
            </a:br>
            <a:r>
              <a:rPr lang="en-US" sz="2000" dirty="0" smtClean="0">
                <a:solidFill>
                  <a:srgbClr val="002060"/>
                </a:solidFill>
                <a:latin typeface="Arial" panose="020B0604020202020204" pitchFamily="34" charset="0"/>
                <a:cs typeface="Arial" panose="020B0604020202020204" pitchFamily="34" charset="0"/>
              </a:rPr>
              <a:t/>
            </a:r>
            <a:br>
              <a:rPr lang="en-US" sz="2000" dirty="0" smtClean="0">
                <a:solidFill>
                  <a:srgbClr val="002060"/>
                </a:solidFill>
                <a:latin typeface="Arial" panose="020B0604020202020204" pitchFamily="34" charset="0"/>
                <a:cs typeface="Arial" panose="020B0604020202020204" pitchFamily="34" charset="0"/>
              </a:rPr>
            </a:br>
            <a:r>
              <a:rPr lang="en-US" sz="2000" b="1" dirty="0" smtClean="0">
                <a:solidFill>
                  <a:srgbClr val="002060"/>
                </a:solidFill>
                <a:latin typeface="Arial" panose="020B0604020202020204" pitchFamily="34" charset="0"/>
                <a:cs typeface="Arial" panose="020B0604020202020204" pitchFamily="34" charset="0"/>
              </a:rPr>
              <a:t>Contact us:</a:t>
            </a:r>
            <a:r>
              <a:rPr lang="en-US" sz="2400" dirty="0" smtClean="0">
                <a:solidFill>
                  <a:srgbClr val="002060"/>
                </a:solidFill>
                <a:latin typeface="Arial" panose="020B0604020202020204" pitchFamily="34" charset="0"/>
                <a:cs typeface="Arial" panose="020B0604020202020204" pitchFamily="34" charset="0"/>
              </a:rPr>
              <a:t>	</a:t>
            </a:r>
            <a:r>
              <a:rPr lang="en-US" sz="2400" dirty="0" smtClean="0">
                <a:solidFill>
                  <a:srgbClr val="002060"/>
                </a:solidFill>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Dr Stacey Rand: </a:t>
            </a:r>
            <a:r>
              <a:rPr lang="en-US" sz="2000" dirty="0" smtClean="0">
                <a:solidFill>
                  <a:srgbClr val="002060"/>
                </a:solidFill>
                <a:latin typeface="Arial" panose="020B0604020202020204" pitchFamily="34" charset="0"/>
                <a:cs typeface="Arial" panose="020B0604020202020204" pitchFamily="34" charset="0"/>
                <a:hlinkClick r:id="rId8"/>
              </a:rPr>
              <a:t>s.e.rand@kent.ac.uk</a:t>
            </a:r>
            <a:r>
              <a:rPr lang="en-US" sz="2000" dirty="0" smtClean="0">
                <a:solidFill>
                  <a:srgbClr val="002060"/>
                </a:solidFill>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
            </a:r>
            <a:br>
              <a:rPr lang="en-US" sz="2000" dirty="0" smtClean="0">
                <a:latin typeface="Arial" panose="020B0604020202020204" pitchFamily="34" charset="0"/>
                <a:cs typeface="Arial" panose="020B0604020202020204" pitchFamily="34" charset="0"/>
              </a:rPr>
            </a:br>
            <a:r>
              <a:rPr lang="en-US" sz="2000" dirty="0" smtClean="0">
                <a:latin typeface="Arial" panose="020B0604020202020204" pitchFamily="34" charset="0"/>
                <a:cs typeface="Arial" panose="020B0604020202020204" pitchFamily="34" charset="0"/>
              </a:rPr>
              <a:t>			</a:t>
            </a:r>
            <a:r>
              <a:rPr lang="en-US" sz="2000" dirty="0" smtClean="0">
                <a:solidFill>
                  <a:srgbClr val="002060"/>
                </a:solidFill>
                <a:latin typeface="Arial" panose="020B0604020202020204" pitchFamily="34" charset="0"/>
                <a:cs typeface="Arial" panose="020B0604020202020204" pitchFamily="34" charset="0"/>
              </a:rPr>
              <a:t>Dr Lavinia Bertini: </a:t>
            </a:r>
            <a:r>
              <a:rPr lang="en-US" sz="2000" dirty="0" smtClean="0">
                <a:solidFill>
                  <a:srgbClr val="002060"/>
                </a:solidFill>
                <a:latin typeface="Arial" panose="020B0604020202020204" pitchFamily="34" charset="0"/>
                <a:cs typeface="Arial" panose="020B0604020202020204" pitchFamily="34" charset="0"/>
                <a:hlinkClick r:id="rId9"/>
              </a:rPr>
              <a:t>L.Bertini@bsms.ac.uk</a:t>
            </a:r>
            <a:endParaRPr lang="en-US" sz="2000" dirty="0" smtClean="0">
              <a:solidFill>
                <a:srgbClr val="002060"/>
              </a:solidFill>
              <a:latin typeface="Arial" panose="020B0604020202020204" pitchFamily="34" charset="0"/>
              <a:cs typeface="Arial" panose="020B0604020202020204" pitchFamily="34" charset="0"/>
            </a:endParaRPr>
          </a:p>
          <a:p>
            <a:endParaRPr lang="en-US" sz="2000" b="1" dirty="0" smtClean="0">
              <a:solidFill>
                <a:srgbClr val="002060"/>
              </a:solidFill>
              <a:latin typeface="Arial" panose="020B0604020202020204" pitchFamily="34" charset="0"/>
              <a:cs typeface="Arial" panose="020B0604020202020204" pitchFamily="34" charset="0"/>
            </a:endParaRPr>
          </a:p>
          <a:p>
            <a:r>
              <a:rPr lang="en-US" sz="2000" b="1" dirty="0" smtClean="0">
                <a:solidFill>
                  <a:srgbClr val="002060"/>
                </a:solidFill>
                <a:latin typeface="Arial" panose="020B0604020202020204" pitchFamily="34" charset="0"/>
                <a:cs typeface="Arial" panose="020B0604020202020204" pitchFamily="34" charset="0"/>
              </a:rPr>
              <a:t>Project </a:t>
            </a:r>
            <a:r>
              <a:rPr lang="en-US" sz="2000" b="1" dirty="0">
                <a:solidFill>
                  <a:srgbClr val="002060"/>
                </a:solidFill>
                <a:latin typeface="Arial" panose="020B0604020202020204" pitchFamily="34" charset="0"/>
                <a:cs typeface="Arial" panose="020B0604020202020204" pitchFamily="34" charset="0"/>
              </a:rPr>
              <a:t>website: 	</a:t>
            </a:r>
            <a:r>
              <a:rPr lang="en-US" sz="2000" dirty="0">
                <a:solidFill>
                  <a:srgbClr val="002060"/>
                </a:solidFill>
                <a:latin typeface="Arial" panose="020B0604020202020204" pitchFamily="34" charset="0"/>
                <a:cs typeface="Arial" panose="020B0604020202020204" pitchFamily="34" charset="0"/>
                <a:hlinkClick r:id="rId10"/>
              </a:rPr>
              <a:t>www.pssru.ac.uk/foodanddrink/</a:t>
            </a:r>
            <a:r>
              <a:rPr lang="en-US" sz="2000" dirty="0" smtClean="0">
                <a:solidFill>
                  <a:srgbClr val="002060"/>
                </a:solidFill>
                <a:latin typeface="Arial" panose="020B0604020202020204" pitchFamily="34" charset="0"/>
                <a:cs typeface="Arial" panose="020B0604020202020204" pitchFamily="34" charset="0"/>
              </a:rPr>
              <a:t> </a:t>
            </a:r>
            <a:r>
              <a:rPr lang="en-US" sz="2200" dirty="0" smtClean="0">
                <a:solidFill>
                  <a:srgbClr val="002060"/>
                </a:solidFill>
                <a:latin typeface="Arial" panose="020B0604020202020204" pitchFamily="34" charset="0"/>
                <a:cs typeface="Arial" panose="020B0604020202020204" pitchFamily="34" charset="0"/>
              </a:rPr>
              <a:t/>
            </a:r>
            <a:br>
              <a:rPr lang="en-US" sz="2200" dirty="0" smtClean="0">
                <a:solidFill>
                  <a:srgbClr val="002060"/>
                </a:solidFill>
                <a:latin typeface="Arial" panose="020B0604020202020204" pitchFamily="34" charset="0"/>
                <a:cs typeface="Arial" panose="020B0604020202020204" pitchFamily="34" charset="0"/>
              </a:rPr>
            </a:br>
            <a:r>
              <a:rPr lang="en-US" sz="2200" dirty="0" smtClean="0">
                <a:solidFill>
                  <a:srgbClr val="002060"/>
                </a:solidFill>
                <a:latin typeface="Arial" panose="020B0604020202020204" pitchFamily="34" charset="0"/>
                <a:cs typeface="Arial" panose="020B0604020202020204" pitchFamily="34" charset="0"/>
              </a:rPr>
              <a:t> </a:t>
            </a:r>
            <a:endParaRPr lang="en-GB" sz="2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42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192" y="182245"/>
            <a:ext cx="10515600" cy="954009"/>
          </a:xfrm>
        </p:spPr>
        <p:txBody>
          <a:bodyPr>
            <a:normAutofit/>
          </a:bodyPr>
          <a:lstStyle/>
          <a:p>
            <a:r>
              <a:rPr lang="en-US" sz="3200" b="1" dirty="0">
                <a:solidFill>
                  <a:srgbClr val="002060"/>
                </a:solidFill>
                <a:latin typeface="Arial" panose="020B0604020202020204"/>
              </a:rPr>
              <a:t>Background</a:t>
            </a:r>
            <a:endParaRPr lang="en-GB" sz="3200" b="1" dirty="0">
              <a:solidFill>
                <a:srgbClr val="002060"/>
              </a:solidFill>
            </a:endParaRPr>
          </a:p>
        </p:txBody>
      </p:sp>
      <p:sp>
        <p:nvSpPr>
          <p:cNvPr id="3" name="Content Placeholder 2"/>
          <p:cNvSpPr>
            <a:spLocks noGrp="1"/>
          </p:cNvSpPr>
          <p:nvPr>
            <p:ph idx="1"/>
          </p:nvPr>
        </p:nvSpPr>
        <p:spPr>
          <a:xfrm>
            <a:off x="774192" y="1136254"/>
            <a:ext cx="10964918" cy="2911267"/>
          </a:xfrm>
        </p:spPr>
        <p:txBody>
          <a:bodyPr>
            <a:noAutofit/>
          </a:bodyPr>
          <a:lstStyle/>
          <a:p>
            <a:r>
              <a:rPr lang="en-US" sz="2400" dirty="0">
                <a:latin typeface="Arial" panose="020B0604020202020204" pitchFamily="34" charset="0"/>
                <a:cs typeface="Arial" panose="020B0604020202020204" pitchFamily="34" charset="0"/>
              </a:rPr>
              <a:t>An estimated 1.3 million UK older adults, aged 65+, are undernourished</a:t>
            </a:r>
          </a:p>
          <a:p>
            <a:pPr lvl="1"/>
            <a:r>
              <a:rPr lang="en-US" sz="2000" dirty="0" smtClean="0">
                <a:latin typeface="Arial" panose="020B0604020202020204" pitchFamily="34" charset="0"/>
                <a:cs typeface="Arial" panose="020B0604020202020204" pitchFamily="34" charset="0"/>
              </a:rPr>
              <a:t>Malnutrition and dehydration are major causes of health deterioration </a:t>
            </a:r>
            <a:endParaRPr lang="en-US" sz="2000" dirty="0" smtClean="0">
              <a:latin typeface="Arial" panose="020B0604020202020204" pitchFamily="34" charset="0"/>
              <a:cs typeface="Arial" panose="020B0604020202020204" pitchFamily="34" charset="0"/>
            </a:endParaRPr>
          </a:p>
          <a:p>
            <a:pPr lvl="1"/>
            <a:endParaRPr lang="en-US" sz="20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Older p</a:t>
            </a:r>
            <a:r>
              <a:rPr lang="en-US" sz="2400" dirty="0" smtClean="0">
                <a:latin typeface="Arial" panose="020B0604020202020204" pitchFamily="34" charset="0"/>
                <a:cs typeface="Arial" panose="020B0604020202020204" pitchFamily="34" charset="0"/>
              </a:rPr>
              <a:t>eople </a:t>
            </a:r>
            <a:r>
              <a:rPr lang="en-US" sz="2400" dirty="0">
                <a:latin typeface="Arial" panose="020B0604020202020204" pitchFamily="34" charset="0"/>
                <a:cs typeface="Arial" panose="020B0604020202020204" pitchFamily="34" charset="0"/>
              </a:rPr>
              <a:t>using </a:t>
            </a:r>
            <a:r>
              <a:rPr lang="en-US" sz="2400" dirty="0" smtClean="0">
                <a:latin typeface="Arial" panose="020B0604020202020204" pitchFamily="34" charset="0"/>
                <a:cs typeface="Arial" panose="020B0604020202020204" pitchFamily="34" charset="0"/>
              </a:rPr>
              <a:t>social care services </a:t>
            </a:r>
            <a:r>
              <a:rPr lang="en-US" sz="2400" dirty="0">
                <a:latin typeface="Arial" panose="020B0604020202020204" pitchFamily="34" charset="0"/>
                <a:cs typeface="Arial" panose="020B0604020202020204" pitchFamily="34" charset="0"/>
              </a:rPr>
              <a:t>(</a:t>
            </a:r>
            <a:r>
              <a:rPr lang="en-US" sz="2400" dirty="0" smtClean="0">
                <a:latin typeface="Arial" panose="020B0604020202020204" pitchFamily="34" charset="0"/>
                <a:cs typeface="Arial" panose="020B0604020202020204" pitchFamily="34" charset="0"/>
              </a:rPr>
              <a:t>incl. </a:t>
            </a:r>
            <a:r>
              <a:rPr lang="en-US" sz="2400" dirty="0" smtClean="0">
                <a:latin typeface="Arial" panose="020B0604020202020204" pitchFamily="34" charset="0"/>
                <a:cs typeface="Arial" panose="020B0604020202020204" pitchFamily="34" charset="0"/>
              </a:rPr>
              <a:t>homecare</a:t>
            </a:r>
            <a:r>
              <a:rPr lang="en-US" sz="2400" dirty="0">
                <a:latin typeface="Arial" panose="020B0604020202020204" pitchFamily="34" charset="0"/>
                <a:cs typeface="Arial" panose="020B0604020202020204" pitchFamily="34" charset="0"/>
              </a:rPr>
              <a:t>) are at </a:t>
            </a:r>
            <a:r>
              <a:rPr lang="en-US" sz="2400" dirty="0" smtClean="0">
                <a:latin typeface="Arial" panose="020B0604020202020204" pitchFamily="34" charset="0"/>
                <a:cs typeface="Arial" panose="020B0604020202020204" pitchFamily="34" charset="0"/>
              </a:rPr>
              <a:t>higher risk</a:t>
            </a:r>
            <a:endParaRPr lang="en-US" sz="2400" dirty="0" smtClean="0">
              <a:latin typeface="Arial" panose="020B0604020202020204" pitchFamily="34" charset="0"/>
              <a:cs typeface="Arial" panose="020B0604020202020204" pitchFamily="34" charset="0"/>
            </a:endParaRPr>
          </a:p>
          <a:p>
            <a:pPr lvl="1"/>
            <a:r>
              <a:rPr lang="en-US" sz="2000" dirty="0">
                <a:latin typeface="Arial" panose="020B0604020202020204" pitchFamily="34" charset="0"/>
                <a:cs typeface="Arial" panose="020B0604020202020204" pitchFamily="34" charset="0"/>
              </a:rPr>
              <a:t>C</a:t>
            </a:r>
            <a:r>
              <a:rPr lang="en-US" sz="2000" dirty="0" smtClean="0">
                <a:latin typeface="Arial" panose="020B0604020202020204" pitchFamily="34" charset="0"/>
                <a:cs typeface="Arial" panose="020B0604020202020204" pitchFamily="34" charset="0"/>
              </a:rPr>
              <a:t>omplex inter-related risk </a:t>
            </a:r>
            <a:r>
              <a:rPr lang="en-US" sz="2000" dirty="0" smtClean="0">
                <a:latin typeface="Arial" panose="020B0604020202020204" pitchFamily="34" charset="0"/>
                <a:cs typeface="Arial" panose="020B0604020202020204" pitchFamily="34" charset="0"/>
              </a:rPr>
              <a:t>factors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How do we understand food and drink-related needs/outcomes…? </a:t>
            </a:r>
          </a:p>
          <a:p>
            <a:pPr lvl="1"/>
            <a:r>
              <a:rPr lang="en-US" sz="2000" dirty="0" smtClean="0">
                <a:latin typeface="Arial" panose="020B0604020202020204" pitchFamily="34" charset="0"/>
                <a:cs typeface="Arial" panose="020B0604020202020204" pitchFamily="34" charset="0"/>
              </a:rPr>
              <a:t>Thinking beyond (risk of) malnutrition and dehydration to also consider </a:t>
            </a:r>
            <a:r>
              <a:rPr lang="en-US" sz="2000" i="1" dirty="0" smtClean="0">
                <a:latin typeface="Arial" panose="020B0604020202020204" pitchFamily="34" charset="0"/>
                <a:cs typeface="Arial" panose="020B0604020202020204" pitchFamily="34" charset="0"/>
              </a:rPr>
              <a:t>quality of life</a:t>
            </a:r>
          </a:p>
          <a:p>
            <a:pPr lvl="1"/>
            <a:endParaRPr lang="en-US" sz="16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Community-based services play a vital role in supporting people </a:t>
            </a:r>
          </a:p>
          <a:p>
            <a:pPr lvl="1"/>
            <a:r>
              <a:rPr lang="en-US" sz="2000" dirty="0" smtClean="0">
                <a:latin typeface="Arial" panose="020B0604020202020204" pitchFamily="34" charset="0"/>
                <a:cs typeface="Arial" panose="020B0604020202020204" pitchFamily="34" charset="0"/>
              </a:rPr>
              <a:t>But their role is relatively </a:t>
            </a:r>
            <a:r>
              <a:rPr lang="en-US" sz="2000" dirty="0" smtClean="0">
                <a:latin typeface="Arial" panose="020B0604020202020204" pitchFamily="34" charset="0"/>
                <a:cs typeface="Arial" panose="020B0604020202020204" pitchFamily="34" charset="0"/>
              </a:rPr>
              <a:t>underexplored</a:t>
            </a:r>
            <a:endParaRPr lang="en-US" sz="2000" dirty="0" smtClean="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a:p>
            <a:pPr lvl="1"/>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798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279" y="163366"/>
            <a:ext cx="10515600" cy="954009"/>
          </a:xfrm>
        </p:spPr>
        <p:txBody>
          <a:bodyPr>
            <a:normAutofit/>
          </a:bodyPr>
          <a:lstStyle/>
          <a:p>
            <a:r>
              <a:rPr lang="en-US" sz="3200" b="1" dirty="0" smtClean="0">
                <a:solidFill>
                  <a:srgbClr val="002060"/>
                </a:solidFill>
                <a:latin typeface="Arial" panose="020B0604020202020204"/>
              </a:rPr>
              <a:t>Aims and Objectives</a:t>
            </a:r>
            <a:endParaRPr lang="en-GB" sz="3200" b="1" dirty="0">
              <a:solidFill>
                <a:srgbClr val="002060"/>
              </a:solidFill>
            </a:endParaRPr>
          </a:p>
        </p:txBody>
      </p:sp>
      <p:sp>
        <p:nvSpPr>
          <p:cNvPr id="3" name="Content Placeholder 2"/>
          <p:cNvSpPr>
            <a:spLocks noGrp="1"/>
          </p:cNvSpPr>
          <p:nvPr>
            <p:ph idx="1"/>
          </p:nvPr>
        </p:nvSpPr>
        <p:spPr>
          <a:xfrm>
            <a:off x="614921" y="1117375"/>
            <a:ext cx="11140866" cy="5341428"/>
          </a:xfrm>
        </p:spPr>
        <p:txBody>
          <a:bodyPr>
            <a:normAutofit/>
          </a:bodyPr>
          <a:lstStyle/>
          <a:p>
            <a:pPr>
              <a:lnSpc>
                <a:spcPct val="120000"/>
              </a:lnSpc>
            </a:pPr>
            <a:r>
              <a:rPr lang="en-US" sz="2200" dirty="0" smtClean="0">
                <a:latin typeface="Arial" panose="020B0604020202020204" pitchFamily="34" charset="0"/>
                <a:cs typeface="Arial" panose="020B0604020202020204" pitchFamily="34" charset="0"/>
              </a:rPr>
              <a:t>What is already known about </a:t>
            </a:r>
            <a:r>
              <a:rPr lang="en-GB" sz="2200" dirty="0" smtClean="0">
                <a:latin typeface="Arial" panose="020B0604020202020204" pitchFamily="34" charset="0"/>
                <a:cs typeface="Arial" panose="020B0604020202020204" pitchFamily="34" charset="0"/>
              </a:rPr>
              <a:t>food and drink-related </a:t>
            </a:r>
            <a:r>
              <a:rPr lang="en-GB" sz="2200" dirty="0" smtClean="0">
                <a:latin typeface="Arial" panose="020B0604020202020204" pitchFamily="34" charset="0"/>
                <a:cs typeface="Arial" panose="020B0604020202020204" pitchFamily="34" charset="0"/>
              </a:rPr>
              <a:t>needs and outcomes</a:t>
            </a:r>
            <a:r>
              <a:rPr lang="en-GB" sz="2200" dirty="0" smtClean="0">
                <a:solidFill>
                  <a:srgbClr val="002060"/>
                </a:solidFill>
                <a:latin typeface="Arial" panose="020B0604020202020204" pitchFamily="34" charset="0"/>
                <a:cs typeface="Arial" panose="020B0604020202020204" pitchFamily="34" charset="0"/>
              </a:rPr>
              <a:t>*</a:t>
            </a:r>
            <a:r>
              <a:rPr lang="en-GB" sz="2200" dirty="0" smtClean="0">
                <a:latin typeface="Arial" panose="020B0604020202020204" pitchFamily="34" charset="0"/>
                <a:cs typeface="Arial" panose="020B0604020202020204" pitchFamily="34" charset="0"/>
              </a:rPr>
              <a:t> of older adults using homecare?</a:t>
            </a:r>
            <a:endParaRPr lang="en-US" sz="2200" dirty="0" smtClean="0">
              <a:latin typeface="Arial" panose="020B0604020202020204" pitchFamily="34" charset="0"/>
              <a:cs typeface="Arial" panose="020B0604020202020204" pitchFamily="34" charset="0"/>
            </a:endParaRPr>
          </a:p>
          <a:p>
            <a:pPr>
              <a:lnSpc>
                <a:spcPct val="120000"/>
              </a:lnSpc>
            </a:pPr>
            <a:r>
              <a:rPr lang="en-US" sz="2200" dirty="0" smtClean="0">
                <a:latin typeface="Arial" panose="020B0604020202020204" pitchFamily="34" charset="0"/>
                <a:cs typeface="Arial" panose="020B0604020202020204" pitchFamily="34" charset="0"/>
              </a:rPr>
              <a:t>What is </a:t>
            </a:r>
            <a:r>
              <a:rPr lang="en-US" sz="2200" dirty="0" smtClean="0">
                <a:latin typeface="Arial" panose="020B0604020202020204" pitchFamily="34" charset="0"/>
                <a:cs typeface="Arial" panose="020B0604020202020204" pitchFamily="34" charset="0"/>
              </a:rPr>
              <a:t>the profile of and factors related to the food </a:t>
            </a:r>
            <a:r>
              <a:rPr lang="en-US" sz="2200" dirty="0" smtClean="0">
                <a:latin typeface="Arial" panose="020B0604020202020204" pitchFamily="34" charset="0"/>
                <a:cs typeface="Arial" panose="020B0604020202020204" pitchFamily="34" charset="0"/>
              </a:rPr>
              <a:t>and </a:t>
            </a:r>
            <a:r>
              <a:rPr lang="en-US" sz="2200" dirty="0" smtClean="0">
                <a:latin typeface="Arial" panose="020B0604020202020204" pitchFamily="34" charset="0"/>
                <a:cs typeface="Arial" panose="020B0604020202020204" pitchFamily="34" charset="0"/>
              </a:rPr>
              <a:t>drink-related needs and outcomes</a:t>
            </a:r>
            <a:r>
              <a:rPr lang="en-US" sz="2200" dirty="0" smtClean="0">
                <a:latin typeface="Arial" panose="020B0604020202020204" pitchFamily="34" charset="0"/>
                <a:cs typeface="Arial" panose="020B0604020202020204" pitchFamily="34" charset="0"/>
              </a:rPr>
              <a:t>* </a:t>
            </a:r>
            <a:r>
              <a:rPr lang="en-US" sz="2200" dirty="0" smtClean="0">
                <a:latin typeface="Arial" panose="020B0604020202020204" pitchFamily="34" charset="0"/>
                <a:cs typeface="Arial" panose="020B0604020202020204" pitchFamily="34" charset="0"/>
              </a:rPr>
              <a:t>in </a:t>
            </a:r>
            <a:r>
              <a:rPr lang="en-US" sz="2200" dirty="0" smtClean="0">
                <a:latin typeface="Arial" panose="020B0604020202020204" pitchFamily="34" charset="0"/>
                <a:cs typeface="Arial" panose="020B0604020202020204" pitchFamily="34" charset="0"/>
              </a:rPr>
              <a:t>England</a:t>
            </a:r>
            <a:r>
              <a:rPr lang="en-US" sz="2200" dirty="0" smtClean="0">
                <a:latin typeface="Arial" panose="020B0604020202020204" pitchFamily="34" charset="0"/>
                <a:cs typeface="Arial" panose="020B0604020202020204" pitchFamily="34" charset="0"/>
              </a:rPr>
              <a:t>?</a:t>
            </a:r>
            <a:endParaRPr lang="en-US" sz="2200" dirty="0" smtClean="0">
              <a:latin typeface="Arial" panose="020B0604020202020204" pitchFamily="34" charset="0"/>
              <a:cs typeface="Arial" panose="020B0604020202020204" pitchFamily="34" charset="0"/>
            </a:endParaRPr>
          </a:p>
          <a:p>
            <a:pPr marL="0" indent="0">
              <a:buNone/>
            </a:pPr>
            <a:endParaRPr lang="en-US" sz="1800" dirty="0" smtClean="0">
              <a:solidFill>
                <a:srgbClr val="002060"/>
              </a:solidFill>
              <a:latin typeface="Arial" panose="020B0604020202020204" pitchFamily="34" charset="0"/>
              <a:cs typeface="Arial" panose="020B0604020202020204" pitchFamily="34" charset="0"/>
            </a:endParaRPr>
          </a:p>
          <a:p>
            <a:pPr marL="0" indent="0">
              <a:buNone/>
            </a:pPr>
            <a:r>
              <a:rPr lang="en-US" sz="1800" dirty="0" smtClean="0">
                <a:solidFill>
                  <a:srgbClr val="002060"/>
                </a:solidFill>
                <a:latin typeface="Arial" panose="020B0604020202020204" pitchFamily="34" charset="0"/>
                <a:cs typeface="Arial" panose="020B0604020202020204" pitchFamily="34" charset="0"/>
              </a:rPr>
              <a:t>* </a:t>
            </a:r>
            <a:r>
              <a:rPr lang="en-US" sz="1800" dirty="0">
                <a:solidFill>
                  <a:srgbClr val="002060"/>
                </a:solidFill>
                <a:latin typeface="Arial" panose="020B0604020202020204" pitchFamily="34" charset="0"/>
                <a:cs typeface="Arial" panose="020B0604020202020204" pitchFamily="34" charset="0"/>
              </a:rPr>
              <a:t>Defined broadly, </a:t>
            </a:r>
            <a:r>
              <a:rPr lang="en-US" sz="1800" dirty="0" smtClean="0">
                <a:solidFill>
                  <a:srgbClr val="002060"/>
                </a:solidFill>
                <a:latin typeface="Arial" panose="020B0604020202020204" pitchFamily="34" charset="0"/>
                <a:cs typeface="Arial" panose="020B0604020202020204" pitchFamily="34" charset="0"/>
              </a:rPr>
              <a:t>to include </a:t>
            </a:r>
            <a:r>
              <a:rPr lang="en-US" sz="1800" dirty="0">
                <a:solidFill>
                  <a:srgbClr val="002060"/>
                </a:solidFill>
                <a:latin typeface="Arial" panose="020B0604020202020204" pitchFamily="34" charset="0"/>
                <a:cs typeface="Arial" panose="020B0604020202020204" pitchFamily="34" charset="0"/>
              </a:rPr>
              <a:t>‘</a:t>
            </a:r>
            <a:r>
              <a:rPr lang="en-US" sz="1800" b="1" dirty="0">
                <a:solidFill>
                  <a:srgbClr val="002060"/>
                </a:solidFill>
                <a:latin typeface="Arial" panose="020B0604020202020204" pitchFamily="34" charset="0"/>
                <a:cs typeface="Arial" panose="020B0604020202020204" pitchFamily="34" charset="0"/>
              </a:rPr>
              <a:t>food and drink care-related quality of life’</a:t>
            </a:r>
            <a:endParaRPr lang="en-GB" sz="1800" dirty="0">
              <a:solidFill>
                <a:srgbClr val="002060"/>
              </a:solidFill>
              <a:latin typeface="Arial" panose="020B0604020202020204" pitchFamily="34" charset="0"/>
              <a:cs typeface="Arial" panose="020B0604020202020204" pitchFamily="34" charset="0"/>
            </a:endParaRPr>
          </a:p>
          <a:p>
            <a:pPr marL="0" indent="0">
              <a:buNone/>
            </a:pPr>
            <a:endParaRPr lang="en-GB" sz="2400" dirty="0">
              <a:latin typeface="Arial" panose="020B0604020202020204" pitchFamily="34" charset="0"/>
              <a:cs typeface="Arial" panose="020B0604020202020204" pitchFamily="34" charset="0"/>
            </a:endParaRPr>
          </a:p>
          <a:p>
            <a:pPr marL="457200" lvl="1" indent="0">
              <a:buNone/>
            </a:pPr>
            <a:endParaRPr lang="en-GB" sz="2000" dirty="0"/>
          </a:p>
          <a:p>
            <a:pPr marL="914400" lvl="2" indent="0">
              <a:buNone/>
            </a:pPr>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6141" y="3948176"/>
            <a:ext cx="3500628" cy="233375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7989" y="3948176"/>
            <a:ext cx="3505814" cy="2333752"/>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23960" y="3948176"/>
            <a:ext cx="3111669" cy="2333752"/>
          </a:xfrm>
          <a:prstGeom prst="rect">
            <a:avLst/>
          </a:prstGeom>
        </p:spPr>
      </p:pic>
    </p:spTree>
    <p:extLst>
      <p:ext uri="{BB962C8B-B14F-4D97-AF65-F5344CB8AC3E}">
        <p14:creationId xmlns:p14="http://schemas.microsoft.com/office/powerpoint/2010/main" val="256330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2806" y="420864"/>
            <a:ext cx="10515600" cy="954009"/>
          </a:xfrm>
        </p:spPr>
        <p:txBody>
          <a:bodyPr>
            <a:normAutofit/>
          </a:bodyPr>
          <a:lstStyle/>
          <a:p>
            <a:r>
              <a:rPr lang="en-US" sz="3200" b="1" dirty="0" smtClean="0">
                <a:solidFill>
                  <a:srgbClr val="002060"/>
                </a:solidFill>
                <a:latin typeface="Arial" panose="020B0604020202020204"/>
              </a:rPr>
              <a:t>Methods </a:t>
            </a:r>
            <a:endParaRPr lang="en-GB" sz="3200" b="1" dirty="0">
              <a:solidFill>
                <a:srgbClr val="002060"/>
              </a:solidFill>
            </a:endParaRPr>
          </a:p>
        </p:txBody>
      </p:sp>
      <p:sp>
        <p:nvSpPr>
          <p:cNvPr id="3" name="Content Placeholder 2"/>
          <p:cNvSpPr>
            <a:spLocks noGrp="1"/>
          </p:cNvSpPr>
          <p:nvPr>
            <p:ph idx="1"/>
          </p:nvPr>
        </p:nvSpPr>
        <p:spPr>
          <a:xfrm>
            <a:off x="832806" y="1365609"/>
            <a:ext cx="10148204" cy="4584203"/>
          </a:xfrm>
        </p:spPr>
        <p:txBody>
          <a:bodyPr>
            <a:normAutofit/>
          </a:bodyPr>
          <a:lstStyle/>
          <a:p>
            <a:pPr marL="514350" lvl="0" indent="-514350">
              <a:buFont typeface="+mj-lt"/>
              <a:buAutoNum type="arabicPeriod"/>
            </a:pPr>
            <a:r>
              <a:rPr lang="en-US" sz="2400" dirty="0">
                <a:latin typeface="Arial" panose="020B0604020202020204" pitchFamily="34" charset="0"/>
                <a:cs typeface="Arial" panose="020B0604020202020204" pitchFamily="34" charset="0"/>
              </a:rPr>
              <a:t>Scoping literature review</a:t>
            </a:r>
          </a:p>
          <a:p>
            <a:pPr marL="514350" lvl="0" indent="-514350">
              <a:buFont typeface="+mj-lt"/>
              <a:buAutoNum type="arabicPeriod"/>
            </a:pPr>
            <a:r>
              <a:rPr lang="en-US" sz="2400" dirty="0">
                <a:latin typeface="Arial" panose="020B0604020202020204" pitchFamily="34" charset="0"/>
                <a:cs typeface="Arial" panose="020B0604020202020204" pitchFamily="34" charset="0"/>
              </a:rPr>
              <a:t>Analysis </a:t>
            </a:r>
            <a:r>
              <a:rPr lang="en-US" sz="2400" dirty="0" smtClean="0">
                <a:latin typeface="Arial" panose="020B0604020202020204" pitchFamily="34" charset="0"/>
                <a:cs typeface="Arial" panose="020B0604020202020204" pitchFamily="34" charset="0"/>
              </a:rPr>
              <a:t>of the English </a:t>
            </a:r>
            <a:r>
              <a:rPr lang="en-US" sz="2400" dirty="0" smtClean="0">
                <a:latin typeface="Arial" panose="020B0604020202020204" pitchFamily="34" charset="0"/>
                <a:cs typeface="Arial" panose="020B0604020202020204" pitchFamily="34" charset="0"/>
              </a:rPr>
              <a:t>Adult </a:t>
            </a:r>
            <a:r>
              <a:rPr lang="en-US" sz="2400" dirty="0">
                <a:latin typeface="Arial" panose="020B0604020202020204" pitchFamily="34" charset="0"/>
                <a:cs typeface="Arial" panose="020B0604020202020204" pitchFamily="34" charset="0"/>
              </a:rPr>
              <a:t>Social Care </a:t>
            </a:r>
            <a:r>
              <a:rPr lang="en-US" sz="2400" dirty="0" smtClean="0">
                <a:latin typeface="Arial" panose="020B0604020202020204" pitchFamily="34" charset="0"/>
                <a:cs typeface="Arial" panose="020B0604020202020204" pitchFamily="34" charset="0"/>
              </a:rPr>
              <a:t>Survey </a:t>
            </a:r>
            <a:r>
              <a:rPr lang="en-US" sz="2400" dirty="0">
                <a:latin typeface="Arial" panose="020B0604020202020204" pitchFamily="34" charset="0"/>
                <a:cs typeface="Arial" panose="020B0604020202020204" pitchFamily="34" charset="0"/>
              </a:rPr>
              <a:t>(ASCS</a:t>
            </a:r>
            <a:r>
              <a:rPr lang="en-US" sz="2400" dirty="0" smtClean="0">
                <a:latin typeface="Arial" panose="020B0604020202020204" pitchFamily="34" charset="0"/>
                <a:cs typeface="Arial" panose="020B0604020202020204" pitchFamily="34" charset="0"/>
              </a:rPr>
              <a:t>) </a:t>
            </a:r>
          </a:p>
          <a:p>
            <a:pPr marL="514350" lvl="0" indent="-514350">
              <a:buFont typeface="+mj-lt"/>
              <a:buAutoNum type="arabicPeriod"/>
            </a:pPr>
            <a:r>
              <a:rPr lang="en-US" sz="2400" dirty="0" smtClean="0">
                <a:latin typeface="Arial" panose="020B0604020202020204" pitchFamily="34" charset="0"/>
                <a:cs typeface="Arial" panose="020B0604020202020204" pitchFamily="34" charset="0"/>
              </a:rPr>
              <a:t>Developing </a:t>
            </a:r>
            <a:r>
              <a:rPr lang="en-US" sz="2400" dirty="0">
                <a:latin typeface="Arial" panose="020B0604020202020204" pitchFamily="34" charset="0"/>
                <a:cs typeface="Arial" panose="020B0604020202020204" pitchFamily="34" charset="0"/>
              </a:rPr>
              <a:t>a guide to findings and recommendations </a:t>
            </a:r>
            <a:endParaRPr lang="en-GB" sz="2400" dirty="0">
              <a:latin typeface="Arial" panose="020B0604020202020204" pitchFamily="34" charset="0"/>
              <a:cs typeface="Arial" panose="020B0604020202020204" pitchFamily="34" charset="0"/>
            </a:endParaRPr>
          </a:p>
          <a:p>
            <a:pPr marL="1371600" lvl="2" indent="-457200">
              <a:buFont typeface="+mj-lt"/>
              <a:buAutoNum type="arabicPeriod"/>
            </a:pPr>
            <a:endParaRPr lang="en-US" dirty="0"/>
          </a:p>
          <a:p>
            <a:pPr marL="1371600" lvl="2" indent="-457200">
              <a:buFont typeface="+mj-lt"/>
              <a:buAutoNum type="arabicPeriod"/>
            </a:pPr>
            <a:endParaRPr lang="en-US" sz="2200" dirty="0" smtClean="0"/>
          </a:p>
          <a:p>
            <a:pPr marL="1371600" lvl="2" indent="-457200">
              <a:buFont typeface="+mj-lt"/>
              <a:buAutoNum type="arabicPeriod"/>
            </a:pPr>
            <a:endParaRPr lang="en-US" sz="2200" dirty="0"/>
          </a:p>
          <a:p>
            <a:pPr marL="1371600" lvl="2" indent="-457200">
              <a:buFont typeface="+mj-lt"/>
              <a:buAutoNum type="arabicPeriod"/>
            </a:pPr>
            <a:endParaRPr lang="en-US" sz="2200" dirty="0" smtClean="0"/>
          </a:p>
          <a:p>
            <a:pPr marL="1371600" lvl="2" indent="-457200">
              <a:buFont typeface="+mj-lt"/>
              <a:buAutoNum type="arabicPeriod"/>
            </a:pPr>
            <a:endParaRPr lang="en-US" sz="2200"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91825" y="3619947"/>
            <a:ext cx="3506640" cy="2337760"/>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8200" y="3619947"/>
            <a:ext cx="3511835" cy="2337760"/>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5321" y="3609009"/>
            <a:ext cx="3209544" cy="2407158"/>
          </a:xfrm>
          <a:prstGeom prst="rect">
            <a:avLst/>
          </a:prstGeom>
        </p:spPr>
      </p:pic>
    </p:spTree>
    <p:extLst>
      <p:ext uri="{BB962C8B-B14F-4D97-AF65-F5344CB8AC3E}">
        <p14:creationId xmlns:p14="http://schemas.microsoft.com/office/powerpoint/2010/main" val="3052036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5953" y="441662"/>
            <a:ext cx="10755408" cy="954009"/>
          </a:xfrm>
        </p:spPr>
        <p:txBody>
          <a:bodyPr>
            <a:normAutofit/>
          </a:bodyPr>
          <a:lstStyle/>
          <a:p>
            <a:r>
              <a:rPr lang="en-US" sz="3200" b="1" dirty="0">
                <a:solidFill>
                  <a:srgbClr val="002060"/>
                </a:solidFill>
                <a:latin typeface="Arial" panose="020B0604020202020204"/>
              </a:rPr>
              <a:t>Work Package (WP) 1 - Scoping Literature Review</a:t>
            </a:r>
            <a:endParaRPr lang="en-GB" sz="3200" b="1" dirty="0">
              <a:solidFill>
                <a:srgbClr val="002060"/>
              </a:solidFill>
            </a:endParaRPr>
          </a:p>
        </p:txBody>
      </p:sp>
      <p:sp>
        <p:nvSpPr>
          <p:cNvPr id="3" name="Content Placeholder 2"/>
          <p:cNvSpPr>
            <a:spLocks noGrp="1"/>
          </p:cNvSpPr>
          <p:nvPr>
            <p:ph idx="1"/>
          </p:nvPr>
        </p:nvSpPr>
        <p:spPr>
          <a:xfrm>
            <a:off x="895953" y="1545706"/>
            <a:ext cx="10195719" cy="4255400"/>
          </a:xfrm>
        </p:spPr>
        <p:txBody>
          <a:bodyPr>
            <a:noAutofit/>
          </a:bodyPr>
          <a:lstStyle/>
          <a:p>
            <a:pPr marL="0" indent="0">
              <a:spcAft>
                <a:spcPts val="1200"/>
              </a:spcAft>
              <a:buNone/>
            </a:pPr>
            <a:r>
              <a:rPr lang="en-GB" sz="2400" b="1" dirty="0" smtClean="0">
                <a:latin typeface="Arial" panose="020B0604020202020204" pitchFamily="34" charset="0"/>
                <a:cs typeface="Arial" panose="020B0604020202020204" pitchFamily="34" charset="0"/>
              </a:rPr>
              <a:t>Objectives</a:t>
            </a:r>
            <a:endParaRPr lang="en-GB" sz="2400" b="1" dirty="0">
              <a:latin typeface="Arial" panose="020B0604020202020204" pitchFamily="34" charset="0"/>
              <a:cs typeface="Arial" panose="020B0604020202020204" pitchFamily="34" charset="0"/>
            </a:endParaRPr>
          </a:p>
          <a:p>
            <a:pPr marL="285750" indent="-285750"/>
            <a:r>
              <a:rPr lang="en-GB" sz="2400" dirty="0">
                <a:latin typeface="Arial" panose="020B0604020202020204" pitchFamily="34" charset="0"/>
                <a:cs typeface="Arial" panose="020B0604020202020204" pitchFamily="34" charset="0"/>
              </a:rPr>
              <a:t>Conduct a </a:t>
            </a:r>
            <a:r>
              <a:rPr lang="en-GB" sz="2400" b="1" dirty="0">
                <a:latin typeface="Arial" panose="020B0604020202020204" pitchFamily="34" charset="0"/>
                <a:cs typeface="Arial" panose="020B0604020202020204" pitchFamily="34" charset="0"/>
              </a:rPr>
              <a:t>systematic search </a:t>
            </a:r>
            <a:r>
              <a:rPr lang="en-GB" sz="2400" dirty="0">
                <a:latin typeface="Arial" panose="020B0604020202020204" pitchFamily="34" charset="0"/>
                <a:cs typeface="Arial" panose="020B0604020202020204" pitchFamily="34" charset="0"/>
              </a:rPr>
              <a:t>of </a:t>
            </a:r>
            <a:r>
              <a:rPr lang="en-GB" sz="2400" b="1" dirty="0">
                <a:latin typeface="Arial" panose="020B0604020202020204" pitchFamily="34" charset="0"/>
                <a:cs typeface="Arial" panose="020B0604020202020204" pitchFamily="34" charset="0"/>
              </a:rPr>
              <a:t>published </a:t>
            </a:r>
            <a:r>
              <a:rPr lang="en-GB" sz="2400" b="1" dirty="0" smtClean="0">
                <a:latin typeface="Arial" panose="020B0604020202020204" pitchFamily="34" charset="0"/>
                <a:cs typeface="Arial" panose="020B0604020202020204" pitchFamily="34" charset="0"/>
              </a:rPr>
              <a:t>works</a:t>
            </a:r>
            <a:endParaRPr lang="en-GB" sz="2400" dirty="0">
              <a:latin typeface="Arial" panose="020B0604020202020204" pitchFamily="34" charset="0"/>
              <a:cs typeface="Arial" panose="020B0604020202020204" pitchFamily="34" charset="0"/>
            </a:endParaRPr>
          </a:p>
          <a:p>
            <a:pPr marL="742950" lvl="1" indent="-285750"/>
            <a:r>
              <a:rPr lang="en-GB" sz="2000" dirty="0" smtClean="0">
                <a:latin typeface="Arial" panose="020B0604020202020204" pitchFamily="34" charset="0"/>
                <a:cs typeface="Arial" panose="020B0604020202020204" pitchFamily="34" charset="0"/>
              </a:rPr>
              <a:t>To </a:t>
            </a:r>
            <a:r>
              <a:rPr lang="en-GB" sz="2000" dirty="0">
                <a:latin typeface="Arial" panose="020B0604020202020204" pitchFamily="34" charset="0"/>
                <a:cs typeface="Arial" panose="020B0604020202020204" pitchFamily="34" charset="0"/>
              </a:rPr>
              <a:t>gain an overview </a:t>
            </a:r>
            <a:r>
              <a:rPr lang="en-GB" sz="2000" dirty="0" smtClean="0">
                <a:latin typeface="Arial" panose="020B0604020202020204" pitchFamily="34" charset="0"/>
                <a:cs typeface="Arial" panose="020B0604020202020204" pitchFamily="34" charset="0"/>
              </a:rPr>
              <a:t>of the international </a:t>
            </a:r>
            <a:r>
              <a:rPr lang="en-GB" sz="2000" dirty="0">
                <a:latin typeface="Arial" panose="020B0604020202020204" pitchFamily="34" charset="0"/>
                <a:cs typeface="Arial" panose="020B0604020202020204" pitchFamily="34" charset="0"/>
              </a:rPr>
              <a:t>literature on </a:t>
            </a:r>
            <a:r>
              <a:rPr lang="en-GB" sz="2000" b="1" dirty="0">
                <a:latin typeface="Arial" panose="020B0604020202020204" pitchFamily="34" charset="0"/>
                <a:cs typeface="Arial" panose="020B0604020202020204" pitchFamily="34" charset="0"/>
              </a:rPr>
              <a:t>food and drink-related </a:t>
            </a:r>
            <a:r>
              <a:rPr lang="en-GB" sz="2000" b="1" dirty="0" smtClean="0">
                <a:latin typeface="Arial" panose="020B0604020202020204" pitchFamily="34" charset="0"/>
                <a:cs typeface="Arial" panose="020B0604020202020204" pitchFamily="34" charset="0"/>
              </a:rPr>
              <a:t>needs/outcomes </a:t>
            </a:r>
            <a:r>
              <a:rPr lang="en-GB" sz="2000" dirty="0">
                <a:latin typeface="Arial" panose="020B0604020202020204" pitchFamily="34" charset="0"/>
                <a:cs typeface="Arial" panose="020B0604020202020204" pitchFamily="34" charset="0"/>
              </a:rPr>
              <a:t>of </a:t>
            </a:r>
            <a:r>
              <a:rPr lang="en-GB" sz="2000" b="1" dirty="0">
                <a:latin typeface="Arial" panose="020B0604020202020204" pitchFamily="34" charset="0"/>
                <a:cs typeface="Arial" panose="020B0604020202020204" pitchFamily="34" charset="0"/>
              </a:rPr>
              <a:t>older adults using </a:t>
            </a:r>
            <a:r>
              <a:rPr lang="en-GB" sz="2000" b="1" dirty="0" smtClean="0">
                <a:latin typeface="Arial" panose="020B0604020202020204" pitchFamily="34" charset="0"/>
                <a:cs typeface="Arial" panose="020B0604020202020204" pitchFamily="34" charset="0"/>
              </a:rPr>
              <a:t>homecare</a:t>
            </a:r>
          </a:p>
          <a:p>
            <a:pPr marL="742950" lvl="1" indent="-285750"/>
            <a:r>
              <a:rPr lang="en-US" sz="2000" dirty="0" smtClean="0">
                <a:latin typeface="Arial" panose="020B0604020202020204" pitchFamily="34" charset="0"/>
                <a:cs typeface="Arial" panose="020B0604020202020204" pitchFamily="34" charset="0"/>
              </a:rPr>
              <a:t>What is already known and where are the gaps? </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6652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4567" y="2269225"/>
            <a:ext cx="5444379" cy="2990731"/>
          </a:xfrm>
        </p:spPr>
        <p:txBody>
          <a:bodyPr>
            <a:normAutofit/>
          </a:bodyPr>
          <a:lstStyle/>
          <a:p>
            <a:pPr marL="0" indent="0">
              <a:buNone/>
            </a:pPr>
            <a:endParaRPr lang="en-US" sz="2400" dirty="0">
              <a:solidFill>
                <a:srgbClr val="FF0000"/>
              </a:solidFill>
              <a:latin typeface="Arial" panose="020B0604020202020204" pitchFamily="34" charset="0"/>
              <a:cs typeface="Arial" panose="020B0604020202020204" pitchFamily="34" charset="0"/>
            </a:endParaRPr>
          </a:p>
          <a:p>
            <a:pPr marL="0" indent="0">
              <a:buNone/>
            </a:pPr>
            <a:endParaRPr lang="en-US" sz="2400" dirty="0">
              <a:solidFill>
                <a:srgbClr val="FF0000"/>
              </a:solidFill>
              <a:latin typeface="Arial" panose="020B0604020202020204" pitchFamily="34" charset="0"/>
              <a:cs typeface="Arial" panose="020B0604020202020204" pitchFamily="34" charset="0"/>
            </a:endParaRPr>
          </a:p>
        </p:txBody>
      </p:sp>
      <p:sp>
        <p:nvSpPr>
          <p:cNvPr id="5" name="TextBox 4"/>
          <p:cNvSpPr txBox="1"/>
          <p:nvPr/>
        </p:nvSpPr>
        <p:spPr>
          <a:xfrm>
            <a:off x="895953" y="1395671"/>
            <a:ext cx="9719850" cy="421653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Eligibility </a:t>
            </a:r>
            <a:r>
              <a:rPr lang="en-GB" sz="2400" b="1" dirty="0" smtClean="0">
                <a:latin typeface="Arial" panose="020B0604020202020204" pitchFamily="34" charset="0"/>
                <a:cs typeface="Arial" panose="020B0604020202020204" pitchFamily="34" charset="0"/>
              </a:rPr>
              <a:t>criteria </a:t>
            </a:r>
            <a:endParaRPr lang="en-US" sz="2400" b="1" dirty="0" smtClean="0">
              <a:latin typeface="Arial" panose="020B0604020202020204" pitchFamily="34" charset="0"/>
              <a:cs typeface="Arial" panose="020B0604020202020204" pitchFamily="34" charset="0"/>
            </a:endParaRPr>
          </a:p>
          <a:p>
            <a:endParaRPr lang="en-GB" sz="24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Published </a:t>
            </a:r>
            <a:r>
              <a:rPr lang="en-GB" sz="2200" dirty="0" smtClean="0">
                <a:latin typeface="Arial" panose="020B0604020202020204" pitchFamily="34" charset="0"/>
                <a:cs typeface="Arial" panose="020B0604020202020204" pitchFamily="34" charset="0"/>
              </a:rPr>
              <a:t>reports of research studies (journal articles, grey literature) </a:t>
            </a:r>
            <a:endParaRPr lang="en-GB" sz="2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Published in English language</a:t>
            </a:r>
          </a:p>
          <a:p>
            <a:pPr marL="285750"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Published after 2000</a:t>
            </a:r>
          </a:p>
          <a:p>
            <a:endParaRPr lang="en-GB" sz="2200"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sz="2200" dirty="0" smtClean="0">
                <a:latin typeface="Arial" panose="020B0604020202020204" pitchFamily="34" charset="0"/>
                <a:cs typeface="Arial" panose="020B0604020202020204" pitchFamily="34" charset="0"/>
              </a:rPr>
              <a:t>Relates </a:t>
            </a:r>
            <a:r>
              <a:rPr lang="en-GB" sz="2200" dirty="0">
                <a:latin typeface="Arial" panose="020B0604020202020204" pitchFamily="34" charset="0"/>
                <a:cs typeface="Arial" panose="020B0604020202020204" pitchFamily="34" charset="0"/>
              </a:rPr>
              <a:t>to: </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Older adults, aged 65 or over… </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Using homecare, and… </a:t>
            </a:r>
          </a:p>
          <a:p>
            <a:pPr marL="742950" lvl="1"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Food and drink-related needs or outcomes </a:t>
            </a:r>
          </a:p>
          <a:p>
            <a:pPr marL="1200150" lvl="2" indent="-285750">
              <a:buFont typeface="Arial" panose="020B0604020202020204" pitchFamily="34" charset="0"/>
              <a:buChar char="•"/>
            </a:pPr>
            <a:r>
              <a:rPr lang="en-GB" sz="2200" dirty="0">
                <a:latin typeface="Arial" panose="020B0604020202020204" pitchFamily="34" charset="0"/>
                <a:cs typeface="Arial" panose="020B0604020202020204" pitchFamily="34" charset="0"/>
              </a:rPr>
              <a:t>Including: (mal)nutrition, (de)hydration and/or quality of life </a:t>
            </a:r>
          </a:p>
          <a:p>
            <a:pPr marL="285750" indent="-285750">
              <a:buFont typeface="Arial" panose="020B0604020202020204" pitchFamily="34" charset="0"/>
              <a:buChar char="•"/>
            </a:pPr>
            <a:endParaRPr lang="en-GB" sz="2200" dirty="0" smtClean="0">
              <a:latin typeface="Arial" panose="020B0604020202020204" pitchFamily="34" charset="0"/>
              <a:cs typeface="Arial" panose="020B0604020202020204" pitchFamily="34" charset="0"/>
            </a:endParaRPr>
          </a:p>
        </p:txBody>
      </p:sp>
      <p:sp>
        <p:nvSpPr>
          <p:cNvPr id="8" name="Title 1"/>
          <p:cNvSpPr>
            <a:spLocks noGrp="1"/>
          </p:cNvSpPr>
          <p:nvPr>
            <p:ph type="title"/>
          </p:nvPr>
        </p:nvSpPr>
        <p:spPr>
          <a:xfrm>
            <a:off x="895953" y="441662"/>
            <a:ext cx="10755408" cy="954009"/>
          </a:xfrm>
        </p:spPr>
        <p:txBody>
          <a:bodyPr>
            <a:normAutofit/>
          </a:bodyPr>
          <a:lstStyle/>
          <a:p>
            <a:r>
              <a:rPr lang="en-US" sz="3200" b="1" dirty="0">
                <a:solidFill>
                  <a:srgbClr val="002060"/>
                </a:solidFill>
                <a:latin typeface="Arial" panose="020B0604020202020204"/>
              </a:rPr>
              <a:t>Work Package (WP) 1 - Scoping Literature Review</a:t>
            </a:r>
            <a:endParaRPr lang="en-GB" sz="3200" b="1" dirty="0">
              <a:solidFill>
                <a:srgbClr val="002060"/>
              </a:solidFill>
            </a:endParaRPr>
          </a:p>
        </p:txBody>
      </p:sp>
    </p:spTree>
    <p:extLst>
      <p:ext uri="{BB962C8B-B14F-4D97-AF65-F5344CB8AC3E}">
        <p14:creationId xmlns:p14="http://schemas.microsoft.com/office/powerpoint/2010/main" val="3034242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29184" y="749097"/>
            <a:ext cx="6217920" cy="3398145"/>
          </a:xfrm>
        </p:spPr>
        <p:txBody>
          <a:bodyPr>
            <a:noAutofit/>
          </a:bodyPr>
          <a:lstStyle/>
          <a:p>
            <a:pPr marL="0" indent="0">
              <a:buNone/>
            </a:pPr>
            <a:r>
              <a:rPr lang="en-US" sz="2200" b="1" dirty="0">
                <a:solidFill>
                  <a:srgbClr val="0070C0"/>
                </a:solidFill>
                <a:latin typeface="Arial" panose="020B0604020202020204" pitchFamily="34" charset="0"/>
                <a:cs typeface="Arial" panose="020B0604020202020204" pitchFamily="34" charset="0"/>
              </a:rPr>
              <a:t>Database </a:t>
            </a:r>
            <a:r>
              <a:rPr lang="en-US" sz="2200" b="1" dirty="0" smtClean="0">
                <a:solidFill>
                  <a:srgbClr val="0070C0"/>
                </a:solidFill>
                <a:latin typeface="Arial" panose="020B0604020202020204" pitchFamily="34" charset="0"/>
                <a:cs typeface="Arial" panose="020B0604020202020204" pitchFamily="34" charset="0"/>
              </a:rPr>
              <a:t>searches</a:t>
            </a:r>
          </a:p>
          <a:p>
            <a:pPr marL="0" indent="0">
              <a:buNone/>
            </a:pPr>
            <a:endParaRPr lang="en-US" sz="2200" dirty="0">
              <a:solidFill>
                <a:srgbClr val="0070C0"/>
              </a:solidFill>
              <a:latin typeface="Arial" panose="020B0604020202020204" pitchFamily="34" charset="0"/>
              <a:cs typeface="Arial" panose="020B0604020202020204" pitchFamily="34" charset="0"/>
            </a:endParaRPr>
          </a:p>
          <a:p>
            <a:endParaRPr lang="en-US" sz="2200" dirty="0" smtClean="0">
              <a:solidFill>
                <a:srgbClr val="0070C0"/>
              </a:solidFill>
              <a:latin typeface="Arial" panose="020B0604020202020204" pitchFamily="34" charset="0"/>
              <a:cs typeface="Arial" panose="020B0604020202020204" pitchFamily="34" charset="0"/>
            </a:endParaRPr>
          </a:p>
          <a:p>
            <a:pPr marL="0" indent="0">
              <a:buNone/>
            </a:pPr>
            <a:endParaRPr lang="en-US" sz="2200" dirty="0" smtClean="0">
              <a:solidFill>
                <a:srgbClr val="0070C0"/>
              </a:solidFill>
              <a:latin typeface="Arial" panose="020B0604020202020204" pitchFamily="34" charset="0"/>
              <a:cs typeface="Arial" panose="020B0604020202020204" pitchFamily="34" charset="0"/>
            </a:endParaRPr>
          </a:p>
          <a:p>
            <a:pPr marL="0" indent="0">
              <a:buNone/>
            </a:pPr>
            <a:endParaRPr lang="en-US" sz="2200" b="1" dirty="0" smtClean="0">
              <a:solidFill>
                <a:srgbClr val="0070C0"/>
              </a:solidFill>
              <a:latin typeface="Arial" panose="020B0604020202020204" pitchFamily="34" charset="0"/>
              <a:cs typeface="Arial" panose="020B0604020202020204" pitchFamily="34" charset="0"/>
            </a:endParaRPr>
          </a:p>
          <a:p>
            <a:pPr marL="0" indent="0">
              <a:buNone/>
            </a:pPr>
            <a:endParaRPr lang="en-US" sz="2200" b="1" dirty="0">
              <a:solidFill>
                <a:srgbClr val="0070C0"/>
              </a:solidFill>
              <a:latin typeface="Arial" panose="020B0604020202020204" pitchFamily="34" charset="0"/>
              <a:cs typeface="Arial" panose="020B0604020202020204" pitchFamily="34" charset="0"/>
            </a:endParaRPr>
          </a:p>
          <a:p>
            <a:pPr marL="0" indent="0">
              <a:buNone/>
            </a:pPr>
            <a:r>
              <a:rPr lang="en-US" sz="2200" b="1" dirty="0" smtClean="0">
                <a:solidFill>
                  <a:srgbClr val="0070C0"/>
                </a:solidFill>
                <a:latin typeface="Arial" panose="020B0604020202020204" pitchFamily="34" charset="0"/>
                <a:cs typeface="Arial" panose="020B0604020202020204" pitchFamily="34" charset="0"/>
              </a:rPr>
              <a:t>Title/abstract review</a:t>
            </a:r>
          </a:p>
          <a:p>
            <a:pPr marL="0" indent="0">
              <a:buNone/>
            </a:pPr>
            <a:endParaRPr lang="en-US" sz="2200" dirty="0" smtClean="0">
              <a:solidFill>
                <a:srgbClr val="0070C0"/>
              </a:solidFill>
              <a:latin typeface="Arial" panose="020B0604020202020204" pitchFamily="34" charset="0"/>
              <a:cs typeface="Arial" panose="020B0604020202020204" pitchFamily="34" charset="0"/>
            </a:endParaRPr>
          </a:p>
          <a:p>
            <a:pPr marL="0" indent="0">
              <a:buNone/>
            </a:pPr>
            <a:endParaRPr lang="en-US" sz="2200" dirty="0">
              <a:solidFill>
                <a:srgbClr val="0070C0"/>
              </a:solidFill>
              <a:latin typeface="Arial" panose="020B0604020202020204" pitchFamily="34" charset="0"/>
              <a:cs typeface="Arial" panose="020B0604020202020204" pitchFamily="34" charset="0"/>
            </a:endParaRPr>
          </a:p>
          <a:p>
            <a:pPr marL="0" indent="0">
              <a:buNone/>
            </a:pPr>
            <a:r>
              <a:rPr lang="en-US" sz="2200" b="1" dirty="0" smtClean="0">
                <a:solidFill>
                  <a:srgbClr val="0070C0"/>
                </a:solidFill>
                <a:latin typeface="Arial" panose="020B0604020202020204" pitchFamily="34" charset="0"/>
                <a:cs typeface="Arial" panose="020B0604020202020204" pitchFamily="34" charset="0"/>
              </a:rPr>
              <a:t>Full-text review &amp; charting</a:t>
            </a:r>
            <a:endParaRPr lang="en-US" sz="2200" dirty="0">
              <a:solidFill>
                <a:srgbClr val="0070C0"/>
              </a:solidFill>
              <a:latin typeface="Arial" panose="020B0604020202020204" pitchFamily="34" charset="0"/>
              <a:cs typeface="Arial" panose="020B0604020202020204" pitchFamily="34" charset="0"/>
            </a:endParaRPr>
          </a:p>
          <a:p>
            <a:pPr marL="0" indent="0">
              <a:buNone/>
            </a:pPr>
            <a:endParaRPr lang="en-US" sz="2200" dirty="0" smtClean="0">
              <a:solidFill>
                <a:srgbClr val="0070C0"/>
              </a:solidFill>
              <a:latin typeface="Arial" panose="020B0604020202020204" pitchFamily="34" charset="0"/>
              <a:cs typeface="Arial" panose="020B0604020202020204" pitchFamily="34" charset="0"/>
            </a:endParaRPr>
          </a:p>
          <a:p>
            <a:pPr marL="0" indent="0">
              <a:buNone/>
            </a:pPr>
            <a:endParaRPr lang="en-US" sz="2200" dirty="0" smtClean="0">
              <a:solidFill>
                <a:srgbClr val="0070C0"/>
              </a:solidFill>
              <a:latin typeface="Arial" panose="020B0604020202020204" pitchFamily="34" charset="0"/>
              <a:cs typeface="Arial" panose="020B0604020202020204" pitchFamily="34" charset="0"/>
            </a:endParaRPr>
          </a:p>
          <a:p>
            <a:pPr marL="0" indent="0">
              <a:buNone/>
            </a:pPr>
            <a:r>
              <a:rPr lang="en-US" sz="2200" b="1" dirty="0" smtClean="0">
                <a:solidFill>
                  <a:srgbClr val="0070C0"/>
                </a:solidFill>
                <a:latin typeface="Arial" panose="020B0604020202020204" pitchFamily="34" charset="0"/>
                <a:cs typeface="Arial" panose="020B0604020202020204" pitchFamily="34" charset="0"/>
              </a:rPr>
              <a:t>Qualitative analysis and interpretation  </a:t>
            </a:r>
            <a:endParaRPr lang="en-US" sz="2200" b="1" dirty="0">
              <a:solidFill>
                <a:srgbClr val="0070C0"/>
              </a:solidFill>
              <a:latin typeface="Arial" panose="020B0604020202020204" pitchFamily="34" charset="0"/>
              <a:cs typeface="Arial" panose="020B0604020202020204" pitchFamily="34" charset="0"/>
            </a:endParaRPr>
          </a:p>
          <a:p>
            <a:pPr marL="0" indent="0">
              <a:buNone/>
            </a:pPr>
            <a:r>
              <a:rPr lang="en-US" sz="1800" dirty="0" smtClean="0">
                <a:latin typeface="Arial" panose="020B0604020202020204" pitchFamily="34" charset="0"/>
                <a:cs typeface="Arial" panose="020B0604020202020204" pitchFamily="34" charset="0"/>
              </a:rPr>
              <a:t> </a:t>
            </a:r>
            <a:endParaRPr lang="en-US" sz="1800" dirty="0">
              <a:latin typeface="Arial" panose="020B0604020202020204" pitchFamily="34" charset="0"/>
              <a:cs typeface="Arial" panose="020B0604020202020204" pitchFamily="34" charset="0"/>
            </a:endParaRPr>
          </a:p>
        </p:txBody>
      </p:sp>
      <p:sp>
        <p:nvSpPr>
          <p:cNvPr id="12" name="Down Arrow 11"/>
          <p:cNvSpPr/>
          <p:nvPr/>
        </p:nvSpPr>
        <p:spPr>
          <a:xfrm>
            <a:off x="1362456" y="1280160"/>
            <a:ext cx="429768" cy="19716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11556" t="3306" r="8359" b="7534"/>
          <a:stretch/>
        </p:blipFill>
        <p:spPr>
          <a:xfrm>
            <a:off x="5554211" y="594360"/>
            <a:ext cx="6643885" cy="5943600"/>
          </a:xfrm>
          <a:prstGeom prst="rect">
            <a:avLst/>
          </a:prstGeom>
        </p:spPr>
      </p:pic>
      <p:sp>
        <p:nvSpPr>
          <p:cNvPr id="7" name="Down Arrow 6"/>
          <p:cNvSpPr/>
          <p:nvPr/>
        </p:nvSpPr>
        <p:spPr>
          <a:xfrm>
            <a:off x="1362456" y="3773862"/>
            <a:ext cx="429768" cy="7467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1362456" y="5042642"/>
            <a:ext cx="429768" cy="7637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284197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217" y="295358"/>
            <a:ext cx="10755408" cy="954009"/>
          </a:xfrm>
        </p:spPr>
        <p:txBody>
          <a:bodyPr>
            <a:normAutofit/>
          </a:bodyPr>
          <a:lstStyle/>
          <a:p>
            <a:r>
              <a:rPr lang="en-US" sz="3200" b="1" dirty="0">
                <a:solidFill>
                  <a:srgbClr val="002060"/>
                </a:solidFill>
                <a:latin typeface="Arial" panose="020B0604020202020204"/>
              </a:rPr>
              <a:t>Work Package (WP) 1 - Scoping Literature Review</a:t>
            </a:r>
            <a:endParaRPr lang="en-GB" sz="3200" b="1" dirty="0">
              <a:solidFill>
                <a:srgbClr val="002060"/>
              </a:solidFill>
            </a:endParaRPr>
          </a:p>
        </p:txBody>
      </p:sp>
      <p:sp>
        <p:nvSpPr>
          <p:cNvPr id="3" name="Content Placeholder 2"/>
          <p:cNvSpPr>
            <a:spLocks noGrp="1"/>
          </p:cNvSpPr>
          <p:nvPr>
            <p:ph idx="1"/>
          </p:nvPr>
        </p:nvSpPr>
        <p:spPr>
          <a:xfrm>
            <a:off x="722217" y="1326250"/>
            <a:ext cx="10305447" cy="4255400"/>
          </a:xfrm>
        </p:spPr>
        <p:txBody>
          <a:bodyPr>
            <a:noAutofit/>
          </a:bodyPr>
          <a:lstStyle/>
          <a:p>
            <a:pPr>
              <a:lnSpc>
                <a:spcPct val="100000"/>
              </a:lnSpc>
              <a:spcAft>
                <a:spcPts val="1200"/>
              </a:spcAft>
            </a:pPr>
            <a:r>
              <a:rPr lang="en-US" sz="2400" dirty="0">
                <a:latin typeface="Arial" panose="020B0604020202020204" pitchFamily="34" charset="0"/>
                <a:cs typeface="Arial" panose="020B0604020202020204" pitchFamily="34" charset="0"/>
              </a:rPr>
              <a:t>Understandings of food and drink needs/outcomes</a:t>
            </a:r>
          </a:p>
          <a:p>
            <a:pPr lvl="1">
              <a:lnSpc>
                <a:spcPct val="100000"/>
              </a:lnSpc>
              <a:spcBef>
                <a:spcPts val="0"/>
              </a:spcBef>
            </a:pPr>
            <a:r>
              <a:rPr lang="en-US" sz="2000" dirty="0">
                <a:latin typeface="Arial" panose="020B0604020202020204" pitchFamily="34" charset="0"/>
                <a:cs typeface="Arial" panose="020B0604020202020204" pitchFamily="34" charset="0"/>
              </a:rPr>
              <a:t>Narratives around (mal)nutrition </a:t>
            </a:r>
            <a:r>
              <a:rPr lang="en-US" sz="2000" dirty="0">
                <a:latin typeface="Arial" panose="020B0604020202020204" pitchFamily="34" charset="0"/>
                <a:cs typeface="Arial" panose="020B0604020202020204" pitchFamily="34" charset="0"/>
                <a:sym typeface="Wingdings" panose="05000000000000000000" pitchFamily="2" charset="2"/>
              </a:rPr>
              <a:t> health deterioration  hospitalization  </a:t>
            </a:r>
          </a:p>
          <a:p>
            <a:pPr lvl="1">
              <a:lnSpc>
                <a:spcPct val="100000"/>
              </a:lnSpc>
              <a:spcBef>
                <a:spcPts val="0"/>
              </a:spcBef>
            </a:pPr>
            <a:r>
              <a:rPr lang="en-US" sz="2000" dirty="0">
                <a:latin typeface="Arial" panose="020B0604020202020204" pitchFamily="34" charset="0"/>
                <a:cs typeface="Arial" panose="020B0604020202020204" pitchFamily="34" charset="0"/>
                <a:sym typeface="Wingdings" panose="05000000000000000000" pitchFamily="2" charset="2"/>
              </a:rPr>
              <a:t>Person-</a:t>
            </a:r>
            <a:r>
              <a:rPr lang="en-US" sz="2000" dirty="0" err="1">
                <a:latin typeface="Arial" panose="020B0604020202020204" pitchFamily="34" charset="0"/>
                <a:cs typeface="Arial" panose="020B0604020202020204" pitchFamily="34" charset="0"/>
                <a:sym typeface="Wingdings" panose="05000000000000000000" pitchFamily="2" charset="2"/>
              </a:rPr>
              <a:t>centred</a:t>
            </a:r>
            <a:r>
              <a:rPr lang="en-US" sz="2000" dirty="0">
                <a:latin typeface="Arial" panose="020B0604020202020204" pitchFamily="34" charset="0"/>
                <a:cs typeface="Arial" panose="020B0604020202020204" pitchFamily="34" charset="0"/>
                <a:sym typeface="Wingdings" panose="05000000000000000000" pitchFamily="2" charset="2"/>
              </a:rPr>
              <a:t> care for food/eating and drink/drinking </a:t>
            </a:r>
          </a:p>
          <a:p>
            <a:pPr>
              <a:lnSpc>
                <a:spcPct val="100000"/>
              </a:lnSpc>
              <a:spcAft>
                <a:spcPts val="1200"/>
              </a:spcAft>
            </a:pPr>
            <a:r>
              <a:rPr lang="en-US" sz="2400" dirty="0">
                <a:latin typeface="Arial" panose="020B0604020202020204" pitchFamily="34" charset="0"/>
                <a:cs typeface="Arial" panose="020B0604020202020204" pitchFamily="34" charset="0"/>
                <a:sym typeface="Wingdings" panose="05000000000000000000" pitchFamily="2" charset="2"/>
              </a:rPr>
              <a:t>What is the role of homecare in supporting older adults? </a:t>
            </a:r>
          </a:p>
          <a:p>
            <a:pPr lvl="1">
              <a:lnSpc>
                <a:spcPct val="100000"/>
              </a:lnSpc>
            </a:pPr>
            <a:r>
              <a:rPr lang="en-US" sz="2000" dirty="0" smtClean="0">
                <a:latin typeface="Arial" panose="020B0604020202020204" pitchFamily="34" charset="0"/>
                <a:cs typeface="Arial" panose="020B0604020202020204" pitchFamily="34" charset="0"/>
                <a:sym typeface="Wingdings" panose="05000000000000000000" pitchFamily="2" charset="2"/>
              </a:rPr>
              <a:t>In most studies, the role of homecare was </a:t>
            </a:r>
            <a:r>
              <a:rPr lang="en-US" sz="2000" dirty="0">
                <a:latin typeface="Arial" panose="020B0604020202020204" pitchFamily="34" charset="0"/>
                <a:cs typeface="Arial" panose="020B0604020202020204" pitchFamily="34" charset="0"/>
                <a:sym typeface="Wingdings" panose="05000000000000000000" pitchFamily="2" charset="2"/>
              </a:rPr>
              <a:t>not </a:t>
            </a:r>
            <a:r>
              <a:rPr lang="en-US" sz="2000" dirty="0" smtClean="0">
                <a:latin typeface="Arial" panose="020B0604020202020204" pitchFamily="34" charset="0"/>
                <a:cs typeface="Arial" panose="020B0604020202020204" pitchFamily="34" charset="0"/>
                <a:sym typeface="Wingdings" panose="05000000000000000000" pitchFamily="2" charset="2"/>
              </a:rPr>
              <a:t>explicitly considered </a:t>
            </a:r>
            <a:endParaRPr lang="en-US" sz="2000" dirty="0">
              <a:latin typeface="Arial" panose="020B0604020202020204" pitchFamily="34" charset="0"/>
              <a:cs typeface="Arial" panose="020B0604020202020204" pitchFamily="34" charset="0"/>
              <a:sym typeface="Wingdings" panose="05000000000000000000" pitchFamily="2" charset="2"/>
            </a:endParaRPr>
          </a:p>
          <a:p>
            <a:pPr lvl="1">
              <a:lnSpc>
                <a:spcPct val="100000"/>
              </a:lnSpc>
            </a:pPr>
            <a:r>
              <a:rPr lang="en-US" sz="2000" dirty="0">
                <a:latin typeface="Arial" panose="020B0604020202020204" pitchFamily="34" charset="0"/>
                <a:cs typeface="Arial" panose="020B0604020202020204" pitchFamily="34" charset="0"/>
                <a:sym typeface="Wingdings" panose="05000000000000000000" pitchFamily="2" charset="2"/>
              </a:rPr>
              <a:t>Some studies explore person-</a:t>
            </a:r>
            <a:r>
              <a:rPr lang="en-US" sz="2000" dirty="0" err="1">
                <a:latin typeface="Arial" panose="020B0604020202020204" pitchFamily="34" charset="0"/>
                <a:cs typeface="Arial" panose="020B0604020202020204" pitchFamily="34" charset="0"/>
                <a:sym typeface="Wingdings" panose="05000000000000000000" pitchFamily="2" charset="2"/>
              </a:rPr>
              <a:t>centred</a:t>
            </a:r>
            <a:r>
              <a:rPr lang="en-US" sz="2000" dirty="0">
                <a:latin typeface="Arial" panose="020B0604020202020204" pitchFamily="34" charset="0"/>
                <a:cs typeface="Arial" panose="020B0604020202020204" pitchFamily="34" charset="0"/>
                <a:sym typeface="Wingdings" panose="05000000000000000000" pitchFamily="2" charset="2"/>
              </a:rPr>
              <a:t> care </a:t>
            </a:r>
            <a:r>
              <a:rPr lang="en-US" sz="2000" i="1" dirty="0">
                <a:latin typeface="Arial" panose="020B0604020202020204" pitchFamily="34" charset="0"/>
                <a:cs typeface="Arial" panose="020B0604020202020204" pitchFamily="34" charset="0"/>
                <a:sym typeface="Wingdings" panose="05000000000000000000" pitchFamily="2" charset="2"/>
              </a:rPr>
              <a:t>and</a:t>
            </a:r>
            <a:r>
              <a:rPr lang="en-US" sz="2000" dirty="0">
                <a:latin typeface="Arial" panose="020B0604020202020204" pitchFamily="34" charset="0"/>
                <a:cs typeface="Arial" panose="020B0604020202020204" pitchFamily="34" charset="0"/>
                <a:sym typeface="Wingdings" panose="05000000000000000000" pitchFamily="2" charset="2"/>
              </a:rPr>
              <a:t> the challenges to </a:t>
            </a:r>
            <a:r>
              <a:rPr lang="en-US" sz="2000" dirty="0" smtClean="0">
                <a:latin typeface="Arial" panose="020B0604020202020204" pitchFamily="34" charset="0"/>
                <a:cs typeface="Arial" panose="020B0604020202020204" pitchFamily="34" charset="0"/>
                <a:sym typeface="Wingdings" panose="05000000000000000000" pitchFamily="2" charset="2"/>
              </a:rPr>
              <a:t>delivery </a:t>
            </a:r>
            <a:endParaRPr lang="en-US" sz="1200" dirty="0">
              <a:latin typeface="Arial" panose="020B0604020202020204" pitchFamily="34" charset="0"/>
              <a:cs typeface="Arial" panose="020B0604020202020204" pitchFamily="34" charset="0"/>
              <a:sym typeface="Wingdings" panose="05000000000000000000" pitchFamily="2" charset="2"/>
            </a:endParaRPr>
          </a:p>
          <a:p>
            <a:pPr>
              <a:lnSpc>
                <a:spcPct val="100000"/>
              </a:lnSpc>
              <a:spcAft>
                <a:spcPts val="1200"/>
              </a:spcAft>
            </a:pPr>
            <a:r>
              <a:rPr lang="en-US" sz="2400" dirty="0">
                <a:latin typeface="Arial" panose="020B0604020202020204" pitchFamily="34" charset="0"/>
                <a:cs typeface="Arial" panose="020B0604020202020204" pitchFamily="34" charset="0"/>
                <a:sym typeface="Wingdings" panose="05000000000000000000" pitchFamily="2" charset="2"/>
              </a:rPr>
              <a:t>Innovations </a:t>
            </a:r>
          </a:p>
          <a:p>
            <a:pPr lvl="1">
              <a:lnSpc>
                <a:spcPct val="100000"/>
              </a:lnSpc>
            </a:pPr>
            <a:r>
              <a:rPr lang="en-US" sz="2000" dirty="0">
                <a:latin typeface="Arial" panose="020B0604020202020204" pitchFamily="34" charset="0"/>
                <a:cs typeface="Arial" panose="020B0604020202020204" pitchFamily="34" charset="0"/>
                <a:sym typeface="Wingdings" panose="05000000000000000000" pitchFamily="2" charset="2"/>
              </a:rPr>
              <a:t>Combination with other services </a:t>
            </a:r>
            <a:r>
              <a:rPr lang="en-US" sz="2000" dirty="0" smtClean="0">
                <a:latin typeface="Arial" panose="020B0604020202020204" pitchFamily="34" charset="0"/>
                <a:cs typeface="Arial" panose="020B0604020202020204" pitchFamily="34" charset="0"/>
                <a:sym typeface="Wingdings" panose="05000000000000000000" pitchFamily="2" charset="2"/>
              </a:rPr>
              <a:t>or </a:t>
            </a:r>
            <a:r>
              <a:rPr lang="en-US" sz="2000" dirty="0">
                <a:latin typeface="Arial" panose="020B0604020202020204" pitchFamily="34" charset="0"/>
                <a:cs typeface="Arial" panose="020B0604020202020204" pitchFamily="34" charset="0"/>
                <a:sym typeface="Wingdings" panose="05000000000000000000" pitchFamily="2" charset="2"/>
              </a:rPr>
              <a:t>assistive technology </a:t>
            </a:r>
          </a:p>
          <a:p>
            <a:pPr lvl="1">
              <a:lnSpc>
                <a:spcPct val="100000"/>
              </a:lnSpc>
            </a:pPr>
            <a:r>
              <a:rPr lang="en-US" sz="2000" dirty="0">
                <a:latin typeface="Arial" panose="020B0604020202020204" pitchFamily="34" charset="0"/>
                <a:cs typeface="Arial" panose="020B0604020202020204" pitchFamily="34" charset="0"/>
                <a:sym typeface="Wingdings" panose="05000000000000000000" pitchFamily="2" charset="2"/>
              </a:rPr>
              <a:t>Improving or supporting communication between </a:t>
            </a:r>
            <a:r>
              <a:rPr lang="en-US" sz="2000" dirty="0" smtClean="0">
                <a:latin typeface="Arial" panose="020B0604020202020204" pitchFamily="34" charset="0"/>
                <a:cs typeface="Arial" panose="020B0604020202020204" pitchFamily="34" charset="0"/>
                <a:sym typeface="Wingdings" panose="05000000000000000000" pitchFamily="2" charset="2"/>
              </a:rPr>
              <a:t>family/unpaid </a:t>
            </a:r>
            <a:r>
              <a:rPr lang="en-US" sz="2000" dirty="0" err="1" smtClean="0">
                <a:latin typeface="Arial" panose="020B0604020202020204" pitchFamily="34" charset="0"/>
                <a:cs typeface="Arial" panose="020B0604020202020204" pitchFamily="34" charset="0"/>
                <a:sym typeface="Wingdings" panose="05000000000000000000" pitchFamily="2" charset="2"/>
              </a:rPr>
              <a:t>carers</a:t>
            </a:r>
            <a:r>
              <a:rPr lang="en-US" sz="2000" dirty="0" smtClean="0">
                <a:latin typeface="Arial" panose="020B0604020202020204" pitchFamily="34" charset="0"/>
                <a:cs typeface="Arial" panose="020B0604020202020204" pitchFamily="34" charset="0"/>
                <a:sym typeface="Wingdings" panose="05000000000000000000" pitchFamily="2" charset="2"/>
              </a:rPr>
              <a:t>, healthcare professionals, homecare and/or </a:t>
            </a:r>
            <a:r>
              <a:rPr lang="en-US" sz="2000" dirty="0">
                <a:latin typeface="Arial" panose="020B0604020202020204" pitchFamily="34" charset="0"/>
                <a:cs typeface="Arial" panose="020B0604020202020204" pitchFamily="34" charset="0"/>
                <a:sym typeface="Wingdings" panose="05000000000000000000" pitchFamily="2" charset="2"/>
              </a:rPr>
              <a:t>other services </a:t>
            </a:r>
          </a:p>
        </p:txBody>
      </p:sp>
    </p:spTree>
    <p:extLst>
      <p:ext uri="{BB962C8B-B14F-4D97-AF65-F5344CB8AC3E}">
        <p14:creationId xmlns:p14="http://schemas.microsoft.com/office/powerpoint/2010/main" val="12313422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C60AE6480C8D49900E7A4362DC978A" ma:contentTypeVersion="11" ma:contentTypeDescription="Create a new document." ma:contentTypeScope="" ma:versionID="f1d905e5a04d76123bf54c8017ffa839">
  <xsd:schema xmlns:xsd="http://www.w3.org/2001/XMLSchema" xmlns:xs="http://www.w3.org/2001/XMLSchema" xmlns:p="http://schemas.microsoft.com/office/2006/metadata/properties" xmlns:ns3="40d8dcd0-4b95-4e4d-9aa5-be2e8658acc5" xmlns:ns4="3244cbb2-9f52-4273-9113-8cc2cecf4979" targetNamespace="http://schemas.microsoft.com/office/2006/metadata/properties" ma:root="true" ma:fieldsID="f03c70778cd825b8e56c2dafb81fef73" ns3:_="" ns4:_="">
    <xsd:import namespace="40d8dcd0-4b95-4e4d-9aa5-be2e8658acc5"/>
    <xsd:import namespace="3244cbb2-9f52-4273-9113-8cc2cecf497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d8dcd0-4b95-4e4d-9aa5-be2e8658ac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244cbb2-9f52-4273-9113-8cc2cecf49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BAF8956-EA4A-4DB5-B5C1-02520B9D05CC}">
  <ds:schemaRefs>
    <ds:schemaRef ds:uri="http://schemas.microsoft.com/sharepoint/v3/contenttype/forms"/>
  </ds:schemaRefs>
</ds:datastoreItem>
</file>

<file path=customXml/itemProps2.xml><?xml version="1.0" encoding="utf-8"?>
<ds:datastoreItem xmlns:ds="http://schemas.openxmlformats.org/officeDocument/2006/customXml" ds:itemID="{B47377F5-46A1-4344-B76E-B832DD6A6B54}">
  <ds:schemaRefs>
    <ds:schemaRef ds:uri="3244cbb2-9f52-4273-9113-8cc2cecf4979"/>
    <ds:schemaRef ds:uri="http://purl.org/dc/terms/"/>
    <ds:schemaRef ds:uri="http://schemas.openxmlformats.org/package/2006/metadata/core-properties"/>
    <ds:schemaRef ds:uri="http://schemas.microsoft.com/office/2006/documentManagement/types"/>
    <ds:schemaRef ds:uri="http://purl.org/dc/dcmitype/"/>
    <ds:schemaRef ds:uri="40d8dcd0-4b95-4e4d-9aa5-be2e8658acc5"/>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3.xml><?xml version="1.0" encoding="utf-8"?>
<ds:datastoreItem xmlns:ds="http://schemas.openxmlformats.org/officeDocument/2006/customXml" ds:itemID="{C3ADA370-7744-410A-BE49-865D779073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0d8dcd0-4b95-4e4d-9aa5-be2e8658acc5"/>
    <ds:schemaRef ds:uri="3244cbb2-9f52-4273-9113-8cc2cecf497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1625</TotalTime>
  <Words>2298</Words>
  <Application>Microsoft Office PowerPoint</Application>
  <PresentationFormat>Widescreen</PresentationFormat>
  <Paragraphs>485</Paragraphs>
  <Slides>25</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Times New Roman</vt:lpstr>
      <vt:lpstr>Wingdings</vt:lpstr>
      <vt:lpstr>Office Theme</vt:lpstr>
      <vt:lpstr>   Food and drink-related needs/outcomes of older people who use community-based social care </vt:lpstr>
      <vt:lpstr>Acknowledgements</vt:lpstr>
      <vt:lpstr>Background</vt:lpstr>
      <vt:lpstr>Aims and Objectives</vt:lpstr>
      <vt:lpstr>Methods </vt:lpstr>
      <vt:lpstr>Work Package (WP) 1 - Scoping Literature Review</vt:lpstr>
      <vt:lpstr>Work Package (WP) 1 - Scoping Literature Review</vt:lpstr>
      <vt:lpstr>PowerPoint Presentation</vt:lpstr>
      <vt:lpstr>Work Package (WP) 1 - Scoping Literature Review</vt:lpstr>
      <vt:lpstr>WP2 - Analysis of Adult Social Care Survey Dataset</vt:lpstr>
      <vt:lpstr>PowerPoint Presentation</vt:lpstr>
      <vt:lpstr>PowerPoint Presentation</vt:lpstr>
      <vt:lpstr>WP2 - Analysis of Adult Social Care Survey Dataset</vt:lpstr>
      <vt:lpstr>PowerPoint Presentation</vt:lpstr>
      <vt:lpstr>PowerPoint Presentation</vt:lpstr>
      <vt:lpstr>WP2 - Analysis of Adult Social Care Survey Dataset</vt:lpstr>
      <vt:lpstr>Summary and Conclusions </vt:lpstr>
      <vt:lpstr>WP3 – Brief guide to key findings and Recommendations Development, Dissemination and Implementation </vt:lpstr>
      <vt:lpstr>Any questions? </vt:lpstr>
      <vt:lpstr>Food and Care  </vt:lpstr>
      <vt:lpstr>Disseminating and implementing the findings</vt:lpstr>
      <vt:lpstr>Who is the target? Audience/stakeholders</vt:lpstr>
      <vt:lpstr>Framing the issue(s) </vt:lpstr>
      <vt:lpstr>Why is it important?</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and applying social care outcomes</dc:title>
  <dc:creator>Stacey Rand</dc:creator>
  <cp:lastModifiedBy>Stacey Rand</cp:lastModifiedBy>
  <cp:revision>576</cp:revision>
  <dcterms:created xsi:type="dcterms:W3CDTF">2020-08-18T09:47:47Z</dcterms:created>
  <dcterms:modified xsi:type="dcterms:W3CDTF">2023-09-15T14:19:59Z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0x01010007C60AE6480C8D49900E7A4362DC978A</vt:lpwstr>
  </property>
</Properties>
</file>