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 id="2147483698" r:id="rId4"/>
    <p:sldMasterId id="2147483724" r:id="rId5"/>
    <p:sldMasterId id="2147483746" r:id="rId6"/>
    <p:sldMasterId id="2147483768" r:id="rId7"/>
    <p:sldMasterId id="2147483790" r:id="rId8"/>
  </p:sldMasterIdLst>
  <p:notesMasterIdLst>
    <p:notesMasterId r:id="rId30"/>
  </p:notesMasterIdLst>
  <p:sldIdLst>
    <p:sldId id="260" r:id="rId9"/>
    <p:sldId id="290" r:id="rId10"/>
    <p:sldId id="2430" r:id="rId11"/>
    <p:sldId id="291" r:id="rId12"/>
    <p:sldId id="2433" r:id="rId13"/>
    <p:sldId id="2420" r:id="rId14"/>
    <p:sldId id="2419" r:id="rId15"/>
    <p:sldId id="2421" r:id="rId16"/>
    <p:sldId id="2422" r:id="rId17"/>
    <p:sldId id="2423" r:id="rId18"/>
    <p:sldId id="2432" r:id="rId19"/>
    <p:sldId id="2435" r:id="rId20"/>
    <p:sldId id="2424" r:id="rId21"/>
    <p:sldId id="2425" r:id="rId22"/>
    <p:sldId id="2426" r:id="rId23"/>
    <p:sldId id="2427" r:id="rId24"/>
    <p:sldId id="2434" r:id="rId25"/>
    <p:sldId id="2416" r:id="rId26"/>
    <p:sldId id="2417" r:id="rId27"/>
    <p:sldId id="2429" r:id="rId28"/>
    <p:sldId id="270" r:id="rId29"/>
  </p:sldIdLst>
  <p:sldSz cx="12192000" cy="6858000"/>
  <p:notesSz cx="6797675" cy="9928225"/>
  <p:embeddedFontLst>
    <p:embeddedFont>
      <p:font typeface="Calibri" panose="020F0502020204030204" pitchFamily="34" charset="0"/>
      <p:regular r:id="rId31"/>
      <p:bold r:id="rId32"/>
      <p:italic r:id="rId33"/>
      <p:boldItalic r:id="rId34"/>
    </p:embeddedFont>
    <p:embeddedFont>
      <p:font typeface="Inter" panose="020B0604020202020204" charset="0"/>
      <p:regular r:id="rId35"/>
      <p:bold r:id="rId36"/>
    </p:embeddedFont>
    <p:embeddedFont>
      <p:font typeface="Overpass" panose="020B0604020202020204" charset="0"/>
      <p:regular r:id="rId37"/>
      <p:bold r:id="rId38"/>
      <p:italic r:id="rId39"/>
      <p:boldItalic r:id="rId40"/>
    </p:embeddedFont>
    <p:embeddedFont>
      <p:font typeface="Overpass Medium" panose="020B0604020202020204" charset="0"/>
      <p:regular r:id="rId41"/>
      <p:bold r:id="rId42"/>
      <p:italic r:id="rId43"/>
      <p:boldItalic r:id="rId44"/>
    </p:embeddedFont>
    <p:embeddedFont>
      <p:font typeface="Overpass SemiBold" panose="020B0604020202020204" charset="0"/>
      <p:regular r:id="rId45"/>
      <p:bold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782"/>
    <a:srgbClr val="87B923"/>
    <a:srgbClr val="88BD25"/>
    <a:srgbClr val="89BD25"/>
    <a:srgbClr val="A5C856"/>
    <a:srgbClr val="87B823"/>
    <a:srgbClr val="0189CC"/>
    <a:srgbClr val="A5C854"/>
    <a:srgbClr val="FEE349"/>
    <a:srgbClr val="E857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7BD3E0-5659-4000-B707-32577308FC2F}" v="11" dt="2023-09-14T09:05:54.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0" autoAdjust="0"/>
    <p:restoredTop sz="86382"/>
  </p:normalViewPr>
  <p:slideViewPr>
    <p:cSldViewPr snapToGrid="0" snapToObjects="1">
      <p:cViewPr varScale="1">
        <p:scale>
          <a:sx n="63" d="100"/>
          <a:sy n="63" d="100"/>
        </p:scale>
        <p:origin x="800" y="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9.fntdata"/><Relationship Id="rId21" Type="http://schemas.openxmlformats.org/officeDocument/2006/relationships/slide" Target="slides/slide13.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Master" Target="slideMasters/slideMaster6.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2.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1-8291-CC4D-B75E-B0DC3BBEED47}"/>
              </c:ext>
            </c:extLst>
          </c:dPt>
          <c:dPt>
            <c:idx val="1"/>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3-8291-CC4D-B75E-B0DC3BBEED4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291-CC4D-B75E-B0DC3BBEED47}"/>
              </c:ext>
            </c:extLst>
          </c:dPt>
          <c:dPt>
            <c:idx val="3"/>
            <c:bubble3D val="0"/>
            <c:spPr>
              <a:solidFill>
                <a:srgbClr val="C0D782"/>
              </a:solidFill>
              <a:ln w="19050">
                <a:solidFill>
                  <a:schemeClr val="lt1"/>
                </a:solidFill>
              </a:ln>
              <a:effectLst/>
            </c:spPr>
            <c:extLst>
              <c:ext xmlns:c16="http://schemas.microsoft.com/office/drawing/2014/chart" uri="{C3380CC4-5D6E-409C-BE32-E72D297353CC}">
                <c16:uniqueId val="{00000007-8291-CC4D-B75E-B0DC3BBEED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91-CC4D-B75E-B0DC3BBEED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4E8-F34F-946C-E29D000C40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E8-F34F-946C-E29D000C401B}"/>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4E8-F34F-946C-E29D000C401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84E8-F34F-946C-E29D000C401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4E8-F34F-946C-E29D000C401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54-8245-8BF0-56190D0BF5E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54-8245-8BF0-56190D0BF5E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54-8245-8BF0-56190D0BF5E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30A-4F47-9FAF-CF2EB2C31010}"/>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30A-4F47-9FAF-CF2EB2C31010}"/>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30A-4F47-9FAF-CF2EB2C31010}"/>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30A-4F47-9FAF-CF2EB2C3101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30A-4F47-9FAF-CF2EB2C3101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240-0A47-BE9C-0EF8673EBD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40-0A47-BE9C-0EF8673EBD8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240-0A47-BE9C-0EF8673EBD8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240-0A47-BE9C-0EF8673EBD8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240-0A47-BE9C-0EF8673EBD8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66E-9A48-9FD2-EAA66A8E64D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66E-9A48-9FD2-EAA66A8E64D0}"/>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66E-9A48-9FD2-EAA66A8E64D0}"/>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0ADD-2B48-AD2E-2885F92FD7AD}"/>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0ADD-2B48-AD2E-2885F92FD7AD}"/>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0ADD-2B48-AD2E-2885F92FD7AD}"/>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0ADD-2B48-AD2E-2885F92FD7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ADD-2B48-AD2E-2885F92FD7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760-7D40-88B5-C9E4B3A179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60-7D40-88B5-C9E4B3A1792F}"/>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760-7D40-88B5-C9E4B3A1792F}"/>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760-7D40-88B5-C9E4B3A1792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760-7D40-88B5-C9E4B3A1792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89-F444-B82D-9ABA2D8462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89-F444-B82D-9ABA2D84627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89-F444-B82D-9ABA2D84627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445-FE44-B83F-D9C17780D5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5-FE44-B83F-D9C17780D55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4445-FE44-B83F-D9C17780D55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445-FE44-B83F-D9C17780D5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445-FE44-B83F-D9C17780D55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hade val="58000"/>
                </a:schemeClr>
              </a:solidFill>
              <a:ln w="19050">
                <a:solidFill>
                  <a:schemeClr val="lt1"/>
                </a:solidFill>
              </a:ln>
              <a:effectLst/>
            </c:spPr>
            <c:extLst>
              <c:ext xmlns:c16="http://schemas.microsoft.com/office/drawing/2014/chart" uri="{C3380CC4-5D6E-409C-BE32-E72D297353CC}">
                <c16:uniqueId val="{00000001-E5C0-B748-BFA7-5AEB3841D101}"/>
              </c:ext>
            </c:extLst>
          </c:dPt>
          <c:dPt>
            <c:idx val="1"/>
            <c:bubble3D val="0"/>
            <c:spPr>
              <a:solidFill>
                <a:schemeClr val="accent4">
                  <a:shade val="86000"/>
                </a:schemeClr>
              </a:solidFill>
              <a:ln w="19050">
                <a:solidFill>
                  <a:schemeClr val="lt1"/>
                </a:solidFill>
              </a:ln>
              <a:effectLst/>
            </c:spPr>
            <c:extLst>
              <c:ext xmlns:c16="http://schemas.microsoft.com/office/drawing/2014/chart" uri="{C3380CC4-5D6E-409C-BE32-E72D297353CC}">
                <c16:uniqueId val="{00000003-E5C0-B748-BFA7-5AEB3841D101}"/>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E5C0-B748-BFA7-5AEB3841D101}"/>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E5C0-B748-BFA7-5AEB3841D10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5C0-B748-BFA7-5AEB3841D10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B9-DD49-873E-DCB36523656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B9-DD49-873E-DCB36523656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B9-DD49-873E-DCB36523656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0E4-9044-85B6-B46E609F3DF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0E4-9044-85B6-B46E609F3DFE}"/>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F0E4-9044-85B6-B46E609F3DFE}"/>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F0E4-9044-85B6-B46E609F3DF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0E4-9044-85B6-B46E609F3DF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614C-FC42-AD1D-6CC3C4D8F95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614C-FC42-AD1D-6CC3C4D8F95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614C-FC42-AD1D-6CC3C4D8F95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614C-FC42-AD1D-6CC3C4D8F95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14C-FC42-AD1D-6CC3C4D8F95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B87-3240-B382-73E5E96A356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B87-3240-B382-73E5E96A356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B87-3240-B382-73E5E96A356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6">
  <a:schemeClr val="accent3"/>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8">
  <a:schemeClr val="accent5"/>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withinLinear" id="17">
  <a:schemeClr val="accent4"/>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240E65C-8EB7-EC4F-8F54-FE9FFD46986F}" type="datetimeFigureOut">
              <a:rPr lang="en-US" smtClean="0"/>
              <a:t>9/19/2023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CD630AC-6E4C-1945-B186-5F501D754081}" type="slidenum">
              <a:rPr lang="en-US" smtClean="0"/>
              <a:t>‹#›</a:t>
            </a:fld>
            <a:endParaRPr lang="en-US"/>
          </a:p>
        </p:txBody>
      </p:sp>
    </p:spTree>
    <p:extLst>
      <p:ext uri="{BB962C8B-B14F-4D97-AF65-F5344CB8AC3E}">
        <p14:creationId xmlns:p14="http://schemas.microsoft.com/office/powerpoint/2010/main" val="353323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Introductions : Philip and Tilda</a:t>
            </a:r>
            <a:endParaRPr lang="en-US" dirty="0"/>
          </a:p>
        </p:txBody>
      </p:sp>
      <p:sp>
        <p:nvSpPr>
          <p:cNvPr id="4" name="Slide Number Placeholder 3"/>
          <p:cNvSpPr>
            <a:spLocks noGrp="1"/>
          </p:cNvSpPr>
          <p:nvPr>
            <p:ph type="sldNum" sz="quarter" idx="5"/>
          </p:nvPr>
        </p:nvSpPr>
        <p:spPr/>
        <p:txBody>
          <a:bodyPr/>
          <a:lstStyle/>
          <a:p>
            <a:fld id="{DCD630AC-6E4C-1945-B186-5F501D754081}" type="slidenum">
              <a:rPr lang="en-US" smtClean="0"/>
              <a:t>1</a:t>
            </a:fld>
            <a:endParaRPr lang="en-US"/>
          </a:p>
        </p:txBody>
      </p:sp>
    </p:spTree>
    <p:extLst>
      <p:ext uri="{BB962C8B-B14F-4D97-AF65-F5344CB8AC3E}">
        <p14:creationId xmlns:p14="http://schemas.microsoft.com/office/powerpoint/2010/main" val="4178257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10</a:t>
            </a:fld>
            <a:endParaRPr lang="en-US"/>
          </a:p>
        </p:txBody>
      </p:sp>
    </p:spTree>
    <p:extLst>
      <p:ext uri="{BB962C8B-B14F-4D97-AF65-F5344CB8AC3E}">
        <p14:creationId xmlns:p14="http://schemas.microsoft.com/office/powerpoint/2010/main" val="3372987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dirty="0">
                <a:highlight>
                  <a:srgbClr val="FFFF00"/>
                </a:highlight>
              </a:rPr>
              <a:t>Philip – expand and explain in context of University of Kent civic engagement work.</a:t>
            </a:r>
          </a:p>
          <a:p>
            <a:pPr marL="228600" indent="-228600">
              <a:buAutoNum type="arabicParenR"/>
            </a:pPr>
            <a:r>
              <a:rPr lang="en-GB" dirty="0">
                <a:highlight>
                  <a:srgbClr val="FFFF00"/>
                </a:highlight>
              </a:rPr>
              <a:t>In their commitment to developing new insights and their applications, universities are uniquely placed to understand and therefore to help challenge systemic failings</a:t>
            </a:r>
          </a:p>
          <a:p>
            <a:pPr marL="228600" indent="-228600">
              <a:buAutoNum type="arabicParenR"/>
            </a:pPr>
            <a:endParaRPr lang="en-GB" dirty="0">
              <a:highlight>
                <a:srgbClr val="FFFF00"/>
              </a:highlight>
            </a:endParaRPr>
          </a:p>
          <a:p>
            <a:pPr marL="228600" indent="-228600">
              <a:buAutoNum type="arabicParenR"/>
            </a:pPr>
            <a:r>
              <a:rPr lang="en-GB" dirty="0"/>
              <a:t>Universities have involvement across food system levers, including research, business, education, as well as being active food communities. </a:t>
            </a:r>
          </a:p>
          <a:p>
            <a:pPr marL="228600" indent="-228600">
              <a:buAutoNum type="arabicParenR"/>
            </a:pPr>
            <a:r>
              <a:rPr lang="en-GB" dirty="0"/>
              <a:t>Tilda – demonstrating what works, and what has limitations at a local level can then inform national policy asks and decision making</a:t>
            </a:r>
          </a:p>
          <a:p>
            <a:endParaRPr lang="en-GB" dirty="0"/>
          </a:p>
          <a:p>
            <a:r>
              <a:rPr lang="en-GB" dirty="0"/>
              <a:t>Our aim is to pilot projects and track our progress, with the aim of establishing a toolkit and blueprint that is practically useful for other higher education institutions</a:t>
            </a:r>
          </a:p>
          <a:p>
            <a:r>
              <a:rPr lang="en-GB" dirty="0"/>
              <a:t>Universities are also important knowledge hubs, centres for education. We are looking at other awards systems (e.g. Athena Award, Civic Engagement tools) to create a similar model for the right to food. </a:t>
            </a:r>
          </a:p>
          <a:p>
            <a:endParaRPr lang="en-GB" dirty="0"/>
          </a:p>
          <a:p>
            <a:r>
              <a:rPr lang="en-GB" dirty="0"/>
              <a:t>3) Philip: encouraging students to think about food systems and become advocates for change in the future. </a:t>
            </a:r>
          </a:p>
          <a:p>
            <a:endParaRPr lang="en-GB" dirty="0"/>
          </a:p>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11</a:t>
            </a:fld>
            <a:endParaRPr lang="en-US"/>
          </a:p>
        </p:txBody>
      </p:sp>
    </p:spTree>
    <p:extLst>
      <p:ext uri="{BB962C8B-B14F-4D97-AF65-F5344CB8AC3E}">
        <p14:creationId xmlns:p14="http://schemas.microsoft.com/office/powerpoint/2010/main" val="3892779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13</a:t>
            </a:fld>
            <a:endParaRPr lang="en-US"/>
          </a:p>
        </p:txBody>
      </p:sp>
    </p:spTree>
    <p:extLst>
      <p:ext uri="{BB962C8B-B14F-4D97-AF65-F5344CB8AC3E}">
        <p14:creationId xmlns:p14="http://schemas.microsoft.com/office/powerpoint/2010/main" val="1371195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ea typeface="Calibri"/>
                <a:cs typeface="Calibri"/>
              </a:rPr>
              <a:t>The environment in which people buy food is a major driver of their choices. The specific dietary drivers which are most powerful are price &amp; affordability; marketing &amp; appeal and availability. </a:t>
            </a:r>
          </a:p>
          <a:p>
            <a:pPr marL="0" indent="0">
              <a:buNone/>
            </a:pPr>
            <a:endParaRPr lang="en-GB" dirty="0">
              <a:ea typeface="Calibri"/>
              <a:cs typeface="Calibri"/>
            </a:endParaRPr>
          </a:p>
          <a:p>
            <a:pPr marL="0" indent="0">
              <a:buNone/>
            </a:pPr>
            <a:r>
              <a:rPr lang="en-GB" dirty="0">
                <a:ea typeface="Calibri"/>
                <a:cs typeface="Calibri"/>
              </a:rPr>
              <a:t>We want to make it easier for those on campus to eat healthily and sustainably, to support local producers, reduce waste and support a fair supply chain.</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14</a:t>
            </a:fld>
            <a:endParaRPr lang="en-US"/>
          </a:p>
        </p:txBody>
      </p:sp>
    </p:spTree>
    <p:extLst>
      <p:ext uri="{BB962C8B-B14F-4D97-AF65-F5344CB8AC3E}">
        <p14:creationId xmlns:p14="http://schemas.microsoft.com/office/powerpoint/2010/main" val="3970344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15</a:t>
            </a:fld>
            <a:endParaRPr lang="en-US"/>
          </a:p>
        </p:txBody>
      </p:sp>
    </p:spTree>
    <p:extLst>
      <p:ext uri="{BB962C8B-B14F-4D97-AF65-F5344CB8AC3E}">
        <p14:creationId xmlns:p14="http://schemas.microsoft.com/office/powerpoint/2010/main" val="1490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16</a:t>
            </a:fld>
            <a:endParaRPr lang="en-US"/>
          </a:p>
        </p:txBody>
      </p:sp>
    </p:spTree>
    <p:extLst>
      <p:ext uri="{BB962C8B-B14F-4D97-AF65-F5344CB8AC3E}">
        <p14:creationId xmlns:p14="http://schemas.microsoft.com/office/powerpoint/2010/main" val="346375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sz="1200" dirty="0"/>
              <a:t>The relationship with The Food Foundation came about during the visit of the Special Rapporteur, when he met with The Food Foundation’s young food ambassadors. The Food Foundation is a charity whose mission is to increase access to healthy and sustainable food. We work with national decision makers on policy, with businesses to change practice, and with citizens, engaging them as advocates for food system change. This partnership with the university of kent holds the promise of showing what role anchor institutions can play in changing the local food policy landscape. </a:t>
            </a:r>
          </a:p>
          <a:p>
            <a:r>
              <a:rPr lang="en-GB" sz="1200" dirty="0"/>
              <a:t>The Food Foundation brings links to networks and expertise to the partnership, as well as a conduit for disseminating best practice and influencing national policy. Helping us to understand what the limits are as well of local system influencers, and therefore what needs to happen at a policy level e.g. universities may not have the financial or human resources to effectively implement and enforce food policy initiatives, like dynamic procurement, limited jurisdiction - universities have limited jurisdiction over food systems, for example: implementing consistent measurement and the standardised company reporting, setting environmental and land management criteria for producers, c) address structural inequalities that impact access to healthy food, such as income inequality</a:t>
            </a:r>
          </a:p>
          <a:p>
            <a:r>
              <a:rPr lang="en-GB" sz="1200" dirty="0"/>
              <a:t>2) The steering group has representation from academic staff in natural sciences and social justice, kent business school, the catering and procurement departments, sustainability team kent union, hr and communications.</a:t>
            </a:r>
          </a:p>
          <a:p>
            <a:r>
              <a:rPr lang="en-GB" sz="1200" dirty="0"/>
              <a:t>3) Food starts conversations: we’ve been approached by community organisations interested in collaborating, and actively reached out to partners. The University now sits on the newly formed Kent Food Partnership.</a:t>
            </a:r>
          </a:p>
          <a:p>
            <a:r>
              <a:rPr lang="en-GB" sz="1200" dirty="0"/>
              <a:t>4) Having established our missions and key objectives, we launched in February 2023, making a public commitment to becoming a Right to Food University. </a:t>
            </a:r>
          </a:p>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17</a:t>
            </a:fld>
            <a:endParaRPr lang="en-US"/>
          </a:p>
        </p:txBody>
      </p:sp>
    </p:spTree>
    <p:extLst>
      <p:ext uri="{BB962C8B-B14F-4D97-AF65-F5344CB8AC3E}">
        <p14:creationId xmlns:p14="http://schemas.microsoft.com/office/powerpoint/2010/main" val="981730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18</a:t>
            </a:fld>
            <a:endParaRPr lang="en-US"/>
          </a:p>
        </p:txBody>
      </p:sp>
    </p:spTree>
    <p:extLst>
      <p:ext uri="{BB962C8B-B14F-4D97-AF65-F5344CB8AC3E}">
        <p14:creationId xmlns:p14="http://schemas.microsoft.com/office/powerpoint/2010/main" val="3118129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19</a:t>
            </a:fld>
            <a:endParaRPr lang="en-US"/>
          </a:p>
        </p:txBody>
      </p:sp>
    </p:spTree>
    <p:extLst>
      <p:ext uri="{BB962C8B-B14F-4D97-AF65-F5344CB8AC3E}">
        <p14:creationId xmlns:p14="http://schemas.microsoft.com/office/powerpoint/2010/main" val="1328364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20</a:t>
            </a:fld>
            <a:endParaRPr lang="en-US"/>
          </a:p>
        </p:txBody>
      </p:sp>
    </p:spTree>
    <p:extLst>
      <p:ext uri="{BB962C8B-B14F-4D97-AF65-F5344CB8AC3E}">
        <p14:creationId xmlns:p14="http://schemas.microsoft.com/office/powerpoint/2010/main" val="233404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dirty="0">
                <a:effectLst/>
                <a:ea typeface="Calibri" panose="020F0502020204030204" pitchFamily="34" charset="0"/>
                <a:cs typeface="Times New Roman" panose="02020603050405020304" pitchFamily="18" charset="0"/>
              </a:rPr>
              <a:t>In March 2022, Michael Fakhri, UN Rapporteur for The Right to Food, visited the Centre for Critical International Law at The University of Kent. During his lecture, Michael Fakhri posed the question, “what would a Right to Food University look like?” </a:t>
            </a:r>
          </a:p>
          <a:p>
            <a:pPr marL="228600" indent="-228600">
              <a:buFont typeface="+mj-lt"/>
              <a:buAutoNum type="arabicPeriod"/>
            </a:pPr>
            <a:endParaRPr lang="en-GB" sz="1200" dirty="0">
              <a:effectLst/>
              <a:ea typeface="Calibri" panose="020F0502020204030204" pitchFamily="34" charset="0"/>
              <a:cs typeface="Times New Roman" panose="02020603050405020304" pitchFamily="18" charset="0"/>
            </a:endParaRPr>
          </a:p>
          <a:p>
            <a:pPr marL="228600" indent="-228600">
              <a:buFont typeface="+mj-lt"/>
              <a:buAutoNum type="arabicPeriod"/>
            </a:pPr>
            <a:r>
              <a:rPr lang="en-GB" sz="1200" dirty="0">
                <a:effectLst/>
                <a:ea typeface="Calibri" panose="020F0502020204030204" pitchFamily="34" charset="0"/>
                <a:cs typeface="Times New Roman" panose="02020603050405020304" pitchFamily="18" charset="0"/>
              </a:rPr>
              <a:t>This question </a:t>
            </a:r>
            <a:r>
              <a:rPr lang="en-GB" sz="1200" dirty="0">
                <a:ea typeface="Calibri" panose="020F0502020204030204" pitchFamily="34" charset="0"/>
                <a:cs typeface="Times New Roman" panose="02020603050405020304" pitchFamily="18" charset="0"/>
              </a:rPr>
              <a:t>has inspired The University of Kent, in collaboration  with The Food Foundation, to launch a civic mission to establish a Right to Food University. </a:t>
            </a:r>
          </a:p>
          <a:p>
            <a:pPr marL="228600" indent="-228600">
              <a:buFont typeface="+mj-lt"/>
              <a:buAutoNum type="arabicPeriod"/>
            </a:pPr>
            <a:endParaRPr lang="en-GB" sz="1200" dirty="0">
              <a:ea typeface="Calibri" panose="020F0502020204030204" pitchFamily="34" charset="0"/>
              <a:cs typeface="Times New Roman" panose="02020603050405020304" pitchFamily="18" charset="0"/>
            </a:endParaRPr>
          </a:p>
          <a:p>
            <a:pPr marL="228600" indent="-228600">
              <a:buFont typeface="+mj-lt"/>
              <a:buAutoNum type="arabicPeriod"/>
            </a:pPr>
            <a:r>
              <a:rPr lang="en-GB" sz="1200" dirty="0">
                <a:ea typeface="Calibri" panose="020F0502020204030204" pitchFamily="34" charset="0"/>
                <a:cs typeface="Times New Roman" panose="02020603050405020304" pitchFamily="18" charset="0"/>
              </a:rPr>
              <a:t>We are drawing on a legal framework </a:t>
            </a:r>
            <a:r>
              <a:rPr lang="en-GB" sz="1200" dirty="0">
                <a:effectLst/>
                <a:ea typeface="Calibri" panose="020F0502020204030204" pitchFamily="34" charset="0"/>
                <a:cs typeface="Times New Roman" panose="02020603050405020304" pitchFamily="18" charset="0"/>
              </a:rPr>
              <a:t> (The Right to Food in international law is articulated in Article 11 of the International Covenant of Economic Social and Cultural Rights (1966). It falls under the general provision of the right to an adequate standard of </a:t>
            </a:r>
            <a:r>
              <a:rPr lang="en-GB" sz="1200" dirty="0">
                <a:effectLst/>
                <a:ea typeface="Calibri" panose="020F0502020204030204" pitchFamily="34" charset="0"/>
                <a:cs typeface="Calibri" panose="020F0502020204030204" pitchFamily="34" charset="0"/>
              </a:rPr>
              <a:t>living: </a:t>
            </a:r>
            <a:r>
              <a:rPr lang="en-GB" sz="1200" dirty="0">
                <a:solidFill>
                  <a:srgbClr val="000000"/>
                </a:solidFill>
                <a:effectLst/>
                <a:ea typeface="Calibri" panose="020F0502020204030204" pitchFamily="34" charset="0"/>
                <a:cs typeface="Calibri" panose="020F0502020204030204" pitchFamily="34" charset="0"/>
              </a:rPr>
              <a:t>"right of everyone to an adequate standard of living for himself and his family, including adequate food, clothing, housing, and to the continuous improvement of living conditions”) which sets out that food should be available (a stable supply), accessible (</a:t>
            </a:r>
            <a:r>
              <a:rPr lang="en-GB" sz="1200" dirty="0">
                <a:effectLst/>
                <a:ea typeface="Calibri" panose="020F0502020204030204" pitchFamily="34" charset="0"/>
                <a:cs typeface="Times New Roman" panose="02020603050405020304" pitchFamily="18" charset="0"/>
              </a:rPr>
              <a:t>people must be able to get and make food in a way that is fair and stable, e.g. through affordable food that is sold, or through access to land to grow food) but crucially “adequate” food should be culturally, ecologically and nutritionally appropriate. What is considered “adequate” will vary across communities and people should have the ability to decide for themselves. </a:t>
            </a:r>
          </a:p>
          <a:p>
            <a:endParaRPr lang="en-GB" sz="1200" dirty="0">
              <a:effectLst/>
              <a:ea typeface="Calibri" panose="020F0502020204030204" pitchFamily="34" charset="0"/>
              <a:cs typeface="Times New Roman" panose="02020603050405020304" pitchFamily="18" charset="0"/>
            </a:endParaRPr>
          </a:p>
          <a:p>
            <a:pPr marL="228600" indent="-228600">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A rights based approach is useful beca</a:t>
            </a:r>
            <a:r>
              <a:rPr lang="en-GB" sz="1200" dirty="0">
                <a:latin typeface="Calibri" panose="020F0502020204030204" pitchFamily="34" charset="0"/>
                <a:ea typeface="Calibri" panose="020F0502020204030204" pitchFamily="34" charset="0"/>
                <a:cs typeface="Times New Roman" panose="02020603050405020304" pitchFamily="18" charset="0"/>
              </a:rPr>
              <a:t>use (points 1 to 5 on the slide)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D630AC-6E4C-1945-B186-5F501D754081}" type="slidenum">
              <a:rPr lang="en-US" smtClean="0"/>
              <a:t>2</a:t>
            </a:fld>
            <a:endParaRPr lang="en-US"/>
          </a:p>
        </p:txBody>
      </p:sp>
    </p:spTree>
    <p:extLst>
      <p:ext uri="{BB962C8B-B14F-4D97-AF65-F5344CB8AC3E}">
        <p14:creationId xmlns:p14="http://schemas.microsoft.com/office/powerpoint/2010/main" val="961145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D630AC-6E4C-1945-B186-5F501D754081}" type="slidenum">
              <a:rPr lang="en-US" smtClean="0"/>
              <a:t>21</a:t>
            </a:fld>
            <a:endParaRPr lang="en-US"/>
          </a:p>
        </p:txBody>
      </p:sp>
    </p:spTree>
    <p:extLst>
      <p:ext uri="{BB962C8B-B14F-4D97-AF65-F5344CB8AC3E}">
        <p14:creationId xmlns:p14="http://schemas.microsoft.com/office/powerpoint/2010/main" val="4227042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sz="1200" dirty="0">
                <a:effectLst/>
                <a:ea typeface="Calibri" panose="020F0502020204030204" pitchFamily="34" charset="0"/>
                <a:cs typeface="Times New Roman" panose="02020603050405020304" pitchFamily="18" charset="0"/>
              </a:rPr>
              <a:t>In March 2022, Michael Fakhri, UN Rapporteur for The Right to Food, visited the Centre for Critical International Law at The University of Kent. During his lecture, Michael Fakhri posed the question, “what would a Right to Food University look like?” </a:t>
            </a:r>
          </a:p>
          <a:p>
            <a:pPr marL="228600" indent="-228600">
              <a:buFont typeface="+mj-lt"/>
              <a:buAutoNum type="arabicPeriod"/>
            </a:pPr>
            <a:endParaRPr lang="en-GB" sz="1200" dirty="0">
              <a:effectLst/>
              <a:ea typeface="Calibri" panose="020F0502020204030204" pitchFamily="34" charset="0"/>
              <a:cs typeface="Times New Roman" panose="02020603050405020304" pitchFamily="18" charset="0"/>
            </a:endParaRPr>
          </a:p>
          <a:p>
            <a:pPr marL="228600" indent="-228600">
              <a:buFont typeface="+mj-lt"/>
              <a:buAutoNum type="arabicPeriod"/>
            </a:pPr>
            <a:r>
              <a:rPr lang="en-GB" sz="1200" dirty="0">
                <a:effectLst/>
                <a:ea typeface="Calibri" panose="020F0502020204030204" pitchFamily="34" charset="0"/>
                <a:cs typeface="Times New Roman" panose="02020603050405020304" pitchFamily="18" charset="0"/>
              </a:rPr>
              <a:t>This question </a:t>
            </a:r>
            <a:r>
              <a:rPr lang="en-GB" sz="1200" dirty="0">
                <a:ea typeface="Calibri" panose="020F0502020204030204" pitchFamily="34" charset="0"/>
                <a:cs typeface="Times New Roman" panose="02020603050405020304" pitchFamily="18" charset="0"/>
              </a:rPr>
              <a:t>has inspired The University of Kent, in collaboration  with The Food Foundation, to launch a civic mission to establish a Right to Food University. </a:t>
            </a:r>
          </a:p>
          <a:p>
            <a:pPr marL="228600" indent="-228600">
              <a:buFont typeface="+mj-lt"/>
              <a:buAutoNum type="arabicPeriod"/>
            </a:pPr>
            <a:endParaRPr lang="en-GB" sz="1200" dirty="0">
              <a:ea typeface="Calibri" panose="020F0502020204030204" pitchFamily="34" charset="0"/>
              <a:cs typeface="Times New Roman" panose="02020603050405020304" pitchFamily="18" charset="0"/>
            </a:endParaRPr>
          </a:p>
          <a:p>
            <a:pPr marL="228600" indent="-228600">
              <a:buFont typeface="+mj-lt"/>
              <a:buAutoNum type="arabicPeriod"/>
            </a:pPr>
            <a:r>
              <a:rPr lang="en-GB" sz="1200" dirty="0">
                <a:ea typeface="Calibri" panose="020F0502020204030204" pitchFamily="34" charset="0"/>
                <a:cs typeface="Times New Roman" panose="02020603050405020304" pitchFamily="18" charset="0"/>
              </a:rPr>
              <a:t>We are drawing on a legal framework </a:t>
            </a:r>
            <a:r>
              <a:rPr lang="en-GB" sz="1200" dirty="0">
                <a:effectLst/>
                <a:ea typeface="Calibri" panose="020F0502020204030204" pitchFamily="34" charset="0"/>
                <a:cs typeface="Times New Roman" panose="02020603050405020304" pitchFamily="18" charset="0"/>
              </a:rPr>
              <a:t> (The Right to Food in international law is articulated in Article 11 of the International Covenant of Economic Social and Cultural Rights (1966). It falls under the general provision of the right to an adequate standard of </a:t>
            </a:r>
            <a:r>
              <a:rPr lang="en-GB" sz="1200" dirty="0">
                <a:effectLst/>
                <a:ea typeface="Calibri" panose="020F0502020204030204" pitchFamily="34" charset="0"/>
                <a:cs typeface="Calibri" panose="020F0502020204030204" pitchFamily="34" charset="0"/>
              </a:rPr>
              <a:t>living: </a:t>
            </a:r>
            <a:r>
              <a:rPr lang="en-GB" sz="1200" dirty="0">
                <a:solidFill>
                  <a:srgbClr val="000000"/>
                </a:solidFill>
                <a:effectLst/>
                <a:ea typeface="Calibri" panose="020F0502020204030204" pitchFamily="34" charset="0"/>
                <a:cs typeface="Calibri" panose="020F0502020204030204" pitchFamily="34" charset="0"/>
              </a:rPr>
              <a:t>"right of everyone to an adequate standard of living for himself and his family, including adequate food, clothing, housing, and to the continuous improvement of living conditions”) which sets out that food should be available (a stable supply), accessible (</a:t>
            </a:r>
            <a:r>
              <a:rPr lang="en-GB" sz="1200" dirty="0">
                <a:effectLst/>
                <a:ea typeface="Calibri" panose="020F0502020204030204" pitchFamily="34" charset="0"/>
                <a:cs typeface="Times New Roman" panose="02020603050405020304" pitchFamily="18" charset="0"/>
              </a:rPr>
              <a:t>people must be able to get and make food in a way that is fair and stable, e.g. through affordable food that is sold, or through access to land to grow food) but crucially “adequate” food should be culturally, ecologically and nutritionally appropriate. What is considered “adequate” will vary across communities and people should have the ability to decide for themselves. </a:t>
            </a:r>
          </a:p>
          <a:p>
            <a:endParaRPr lang="en-GB" sz="1200" dirty="0">
              <a:effectLst/>
              <a:ea typeface="Calibri" panose="020F0502020204030204" pitchFamily="34" charset="0"/>
              <a:cs typeface="Times New Roman" panose="02020603050405020304" pitchFamily="18" charset="0"/>
            </a:endParaRPr>
          </a:p>
          <a:p>
            <a:pPr marL="228600" indent="-228600">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A rights based approach is useful beca</a:t>
            </a:r>
            <a:r>
              <a:rPr lang="en-GB" sz="1200" dirty="0">
                <a:latin typeface="Calibri" panose="020F0502020204030204" pitchFamily="34" charset="0"/>
                <a:ea typeface="Calibri" panose="020F0502020204030204" pitchFamily="34" charset="0"/>
                <a:cs typeface="Times New Roman" panose="02020603050405020304" pitchFamily="18" charset="0"/>
              </a:rPr>
              <a:t>use (points 1 to 5 on the slide)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D630AC-6E4C-1945-B186-5F501D754081}" type="slidenum">
              <a:rPr lang="en-US" smtClean="0"/>
              <a:t>3</a:t>
            </a:fld>
            <a:endParaRPr lang="en-US"/>
          </a:p>
        </p:txBody>
      </p:sp>
    </p:spTree>
    <p:extLst>
      <p:ext uri="{BB962C8B-B14F-4D97-AF65-F5344CB8AC3E}">
        <p14:creationId xmlns:p14="http://schemas.microsoft.com/office/powerpoint/2010/main" val="961145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dirty="0">
                <a:highlight>
                  <a:srgbClr val="FFFF00"/>
                </a:highlight>
              </a:rPr>
              <a:t>Philip – expand and explain in context of University of Kent civic engagement work.</a:t>
            </a:r>
          </a:p>
          <a:p>
            <a:pPr marL="228600" indent="-228600">
              <a:buAutoNum type="arabicParenR"/>
            </a:pPr>
            <a:r>
              <a:rPr lang="en-GB" dirty="0">
                <a:highlight>
                  <a:srgbClr val="FFFF00"/>
                </a:highlight>
              </a:rPr>
              <a:t>In their commitment to developing new insights and their applications, universities are uniquely placed to understand and therefore to help challenge systemic failings</a:t>
            </a:r>
          </a:p>
          <a:p>
            <a:pPr marL="228600" indent="-228600">
              <a:buAutoNum type="arabicParenR"/>
            </a:pPr>
            <a:endParaRPr lang="en-GB" dirty="0">
              <a:highlight>
                <a:srgbClr val="FFFF00"/>
              </a:highlight>
            </a:endParaRPr>
          </a:p>
          <a:p>
            <a:pPr marL="228600" indent="-228600">
              <a:buAutoNum type="arabicParenR"/>
            </a:pPr>
            <a:r>
              <a:rPr lang="en-GB" dirty="0"/>
              <a:t>Universities have involvement across food system levers, including research, business, education, as well as being active food communities. </a:t>
            </a:r>
          </a:p>
          <a:p>
            <a:pPr marL="228600" indent="-228600">
              <a:buAutoNum type="arabicParenR"/>
            </a:pPr>
            <a:r>
              <a:rPr lang="en-GB" dirty="0"/>
              <a:t>Tilda – demonstrating what works, and what has limitations at a local level can then inform national policy asks and decision making</a:t>
            </a:r>
          </a:p>
          <a:p>
            <a:endParaRPr lang="en-GB" dirty="0"/>
          </a:p>
          <a:p>
            <a:r>
              <a:rPr lang="en-GB" dirty="0"/>
              <a:t>Our aim is to pilot projects and track our progress, with the aim of establishing a toolkit and blueprint that is practically useful for other higher education institutions</a:t>
            </a:r>
          </a:p>
          <a:p>
            <a:r>
              <a:rPr lang="en-GB" dirty="0"/>
              <a:t>Universities are also important knowledge hubs, centres for education. We are looking at other awards systems (e.g. Athena Award, Civic Engagement tools) to create a similar model for the right to food. </a:t>
            </a:r>
          </a:p>
          <a:p>
            <a:endParaRPr lang="en-GB" dirty="0"/>
          </a:p>
          <a:p>
            <a:r>
              <a:rPr lang="en-GB" dirty="0"/>
              <a:t>3) Philip: encouraging students to think about food systems and become advocates for change in the future. </a:t>
            </a:r>
          </a:p>
          <a:p>
            <a:endParaRPr lang="en-GB" dirty="0"/>
          </a:p>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4</a:t>
            </a:fld>
            <a:endParaRPr lang="en-US"/>
          </a:p>
        </p:txBody>
      </p:sp>
    </p:spTree>
    <p:extLst>
      <p:ext uri="{BB962C8B-B14F-4D97-AF65-F5344CB8AC3E}">
        <p14:creationId xmlns:p14="http://schemas.microsoft.com/office/powerpoint/2010/main" val="818233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dirty="0">
                <a:highlight>
                  <a:srgbClr val="FFFF00"/>
                </a:highlight>
              </a:rPr>
              <a:t>Philip – expand and explain in context of University of Kent civic engagement work.</a:t>
            </a:r>
          </a:p>
          <a:p>
            <a:pPr marL="228600" indent="-228600">
              <a:buAutoNum type="arabicParenR"/>
            </a:pPr>
            <a:r>
              <a:rPr lang="en-GB" dirty="0">
                <a:highlight>
                  <a:srgbClr val="FFFF00"/>
                </a:highlight>
              </a:rPr>
              <a:t>In their commitment to developing new insights and their applications, universities are uniquely placed to understand and therefore to help challenge systemic failings</a:t>
            </a:r>
          </a:p>
          <a:p>
            <a:pPr marL="228600" indent="-228600">
              <a:buAutoNum type="arabicParenR"/>
            </a:pPr>
            <a:endParaRPr lang="en-GB" dirty="0">
              <a:highlight>
                <a:srgbClr val="FFFF00"/>
              </a:highlight>
            </a:endParaRPr>
          </a:p>
          <a:p>
            <a:pPr marL="228600" indent="-228600">
              <a:buAutoNum type="arabicParenR"/>
            </a:pPr>
            <a:r>
              <a:rPr lang="en-GB" dirty="0"/>
              <a:t>Universities have involvement across food system levers, including research, business, education, as well as being active food communities. </a:t>
            </a:r>
          </a:p>
          <a:p>
            <a:pPr marL="228600" indent="-228600">
              <a:buAutoNum type="arabicParenR"/>
            </a:pPr>
            <a:r>
              <a:rPr lang="en-GB" dirty="0"/>
              <a:t>Tilda – demonstrating what works, and what has limitations at a local level can then inform national policy asks and decision making</a:t>
            </a:r>
          </a:p>
          <a:p>
            <a:endParaRPr lang="en-GB" dirty="0"/>
          </a:p>
          <a:p>
            <a:r>
              <a:rPr lang="en-GB" dirty="0"/>
              <a:t>Our aim is to pilot projects and track our progress, with the aim of establishing a toolkit and blueprint that is practically useful for other higher education institutions</a:t>
            </a:r>
          </a:p>
          <a:p>
            <a:r>
              <a:rPr lang="en-GB" dirty="0"/>
              <a:t>Universities are also important knowledge hubs, centres for education. We are looking at other awards systems (e.g. Athena Award, Civic Engagement tools) to create a similar model for the right to food. </a:t>
            </a:r>
          </a:p>
          <a:p>
            <a:endParaRPr lang="en-GB" dirty="0"/>
          </a:p>
          <a:p>
            <a:r>
              <a:rPr lang="en-GB" dirty="0"/>
              <a:t>3) Philip: encouraging students to think about food systems and become advocates for change in the future. </a:t>
            </a:r>
          </a:p>
          <a:p>
            <a:endParaRPr lang="en-GB" dirty="0"/>
          </a:p>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5</a:t>
            </a:fld>
            <a:endParaRPr lang="en-US"/>
          </a:p>
        </p:txBody>
      </p:sp>
    </p:spTree>
    <p:extLst>
      <p:ext uri="{BB962C8B-B14F-4D97-AF65-F5344CB8AC3E}">
        <p14:creationId xmlns:p14="http://schemas.microsoft.com/office/powerpoint/2010/main" val="282015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b="1" dirty="0"/>
              <a:t>The rationale behind the missions</a:t>
            </a:r>
            <a:r>
              <a:rPr lang="en-GB" dirty="0"/>
              <a:t>: We have set out a series of missions and objectives, that draw together the way that the University of Kent has influence over the food system currently e.g. through its teaching and research, through its procurement frameworks, through the food it grows and serves on campus (missions 2 and 3), and the potential it has to make a positive impact on the food system regionally and within the higher education sector (missions 1 and 4).</a:t>
            </a:r>
          </a:p>
          <a:p>
            <a:endParaRPr lang="en-GB" dirty="0"/>
          </a:p>
          <a:p>
            <a:pPr marL="228600" indent="-228600">
              <a:buFontTx/>
              <a:buAutoNum type="arabicParenR"/>
            </a:pPr>
            <a:r>
              <a:rPr lang="en-GB" b="1" dirty="0"/>
              <a:t>We want to avoid working in silos</a:t>
            </a:r>
            <a:r>
              <a:rPr lang="en-GB" dirty="0"/>
              <a:t>: like the food system the missions are cross-cutting, aiming to work towards environmental goals and tackle food insecurity. Out audience expands beyond the immediate university community of staff and students, to include the food sector in Kent, and similar anchor institutions. </a:t>
            </a:r>
          </a:p>
          <a:p>
            <a:endParaRPr lang="en-GB" dirty="0"/>
          </a:p>
          <a:p>
            <a:pPr marL="228600" indent="-228600">
              <a:buFontTx/>
              <a:buAutoNum type="arabicParenR"/>
            </a:pPr>
            <a:r>
              <a:rPr lang="en-GB" b="1" dirty="0"/>
              <a:t>How we formed these ideas: </a:t>
            </a:r>
            <a:r>
              <a:rPr lang="en-GB" dirty="0"/>
              <a:t>after the question posed by Michael Fakhri, the missions were socialised and through this process, we narrowed them down and selected missions that played to the current strengths of the university. Some of the timing was fortuitous e.g. The University had recently received Strength in Places funding from UKRI for the Growing Kent and Medway partnership. </a:t>
            </a:r>
          </a:p>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6</a:t>
            </a:fld>
            <a:endParaRPr lang="en-US"/>
          </a:p>
        </p:txBody>
      </p:sp>
    </p:spTree>
    <p:extLst>
      <p:ext uri="{BB962C8B-B14F-4D97-AF65-F5344CB8AC3E}">
        <p14:creationId xmlns:p14="http://schemas.microsoft.com/office/powerpoint/2010/main" val="1286318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7</a:t>
            </a:fld>
            <a:endParaRPr lang="en-US"/>
          </a:p>
        </p:txBody>
      </p:sp>
    </p:spTree>
    <p:extLst>
      <p:ext uri="{BB962C8B-B14F-4D97-AF65-F5344CB8AC3E}">
        <p14:creationId xmlns:p14="http://schemas.microsoft.com/office/powerpoint/2010/main" val="986111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8</a:t>
            </a:fld>
            <a:endParaRPr lang="en-US"/>
          </a:p>
        </p:txBody>
      </p:sp>
    </p:spTree>
    <p:extLst>
      <p:ext uri="{BB962C8B-B14F-4D97-AF65-F5344CB8AC3E}">
        <p14:creationId xmlns:p14="http://schemas.microsoft.com/office/powerpoint/2010/main" val="870873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9</a:t>
            </a:fld>
            <a:endParaRPr lang="en-US"/>
          </a:p>
        </p:txBody>
      </p:sp>
    </p:spTree>
    <p:extLst>
      <p:ext uri="{BB962C8B-B14F-4D97-AF65-F5344CB8AC3E}">
        <p14:creationId xmlns:p14="http://schemas.microsoft.com/office/powerpoint/2010/main" val="209732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chart" Target="../charts/chart2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6.xml"/><Relationship Id="rId1" Type="http://schemas.openxmlformats.org/officeDocument/2006/relationships/slideMaster" Target="../slideMasters/slideMaster2.xml"/><Relationship Id="rId4" Type="http://schemas.openxmlformats.org/officeDocument/2006/relationships/chart" Target="../charts/chart7.xml"/></Relationships>
</file>

<file path=ppt/slideLayouts/_rels/slideLayout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emf"/></Relationships>
</file>

<file path=ppt/slideLayouts/_rels/slideLayout5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7.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emf"/></Relationships>
</file>

<file path=ppt/slideLayouts/_rels/slideLayout7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Master" Target="../slideMasters/slideMaster5.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image" Target="../media/image3.emf"/></Relationships>
</file>

<file path=ppt/slideLayouts/_rels/slideLayout9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rpl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424E997-EF74-3066-3E90-5F29FC28858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13" name="Parallelogram 12">
            <a:extLst>
              <a:ext uri="{FF2B5EF4-FFF2-40B4-BE49-F238E27FC236}">
                <a16:creationId xmlns:a16="http://schemas.microsoft.com/office/drawing/2014/main" id="{AB69DAB4-6254-5D35-3D24-CBF4B8CFB8E5}"/>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left with an ambitious facial expression.">
            <a:extLst>
              <a:ext uri="{FF2B5EF4-FFF2-40B4-BE49-F238E27FC236}">
                <a16:creationId xmlns:a16="http://schemas.microsoft.com/office/drawing/2014/main" id="{48E68861-82CC-CA96-E1AA-4105331315A0}"/>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815896" y="559786"/>
            <a:ext cx="5070764" cy="6369420"/>
          </a:xfrm>
          <a:prstGeom prst="rect">
            <a:avLst/>
          </a:prstGeom>
        </p:spPr>
      </p:pic>
      <p:sp>
        <p:nvSpPr>
          <p:cNvPr id="15" name="Rectangle 14">
            <a:extLst>
              <a:ext uri="{FF2B5EF4-FFF2-40B4-BE49-F238E27FC236}">
                <a16:creationId xmlns:a16="http://schemas.microsoft.com/office/drawing/2014/main" id="{00012AF0-7806-4695-4D12-697B57463CD5}"/>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2925C3F4-DAE6-4949-0DD3-CDC15A7E8DC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19331539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6D21B-D681-EF5F-D271-8CEF4C29B47F}"/>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53B94D7A-40DC-DA14-DCBE-B0869C3D4103}"/>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2" name="Rectangle 11">
            <a:extLst>
              <a:ext uri="{FF2B5EF4-FFF2-40B4-BE49-F238E27FC236}">
                <a16:creationId xmlns:a16="http://schemas.microsoft.com/office/drawing/2014/main" id="{CC3DC414-B9EA-3DAB-D78D-CF6A5E3527A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B2F87B-51B3-1C49-89EE-96FC96A4A756}"/>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9CD6AD59-0524-BB6C-BB53-A1023BC475EA}"/>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8644725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range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A6C736-7D84-CB4E-82C3-8E5FE3BFEEA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39217E9-884A-35E6-AAC9-20E6E0EBB1ED}"/>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0A8165D-EF22-85FF-7A29-A2C7EB9419BE}"/>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1283D7-9021-F25C-C4A7-D7ABB00667DB}"/>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0229053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range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E98CE-E6B1-EAE5-16DF-9A3617430A54}"/>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AF11BFC-F88B-6D81-1B9D-B2A71AE382D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2105755-8495-C8D5-AB0D-04FB927B7C6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F910C6-7769-C2B5-FCEA-46DCE0E70320}"/>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7940261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rang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1655204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rang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4011363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rang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1009383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rang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16036438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d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5" name="Rectangle 4">
            <a:extLst>
              <a:ext uri="{FF2B5EF4-FFF2-40B4-BE49-F238E27FC236}">
                <a16:creationId xmlns:a16="http://schemas.microsoft.com/office/drawing/2014/main" id="{516B28D9-BB8E-CBDA-E864-E8FCF67A0EF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24C9048-BB85-2F54-E8DA-83F2FD06977D}"/>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ross lit image of a male looking to the right with an ambitious facial expression.">
            <a:extLst>
              <a:ext uri="{FF2B5EF4-FFF2-40B4-BE49-F238E27FC236}">
                <a16:creationId xmlns:a16="http://schemas.microsoft.com/office/drawing/2014/main" id="{B5E81FCE-605A-3FB0-3DF0-70CAAC6F1F9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8" name="Parallelogram 7">
            <a:extLst>
              <a:ext uri="{FF2B5EF4-FFF2-40B4-BE49-F238E27FC236}">
                <a16:creationId xmlns:a16="http://schemas.microsoft.com/office/drawing/2014/main" id="{2ED64FC8-2263-3A43-DB30-3A29738E8567}"/>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A56F1DE-F3CF-94A9-07BA-1EAEE8399E9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936637300"/>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ed - Photo Intro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5CB18-7EFD-D20F-C0F7-4E3FB22AACFC}"/>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8" name="Rectangle 7">
            <a:extLst>
              <a:ext uri="{FF2B5EF4-FFF2-40B4-BE49-F238E27FC236}">
                <a16:creationId xmlns:a16="http://schemas.microsoft.com/office/drawing/2014/main" id="{CA6DC6C3-0411-B839-E141-FF9178A6FE64}"/>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9C7E824-6A00-3EB4-DEC7-DF03377467BA}"/>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male looking to the right with an ambitious facial expression.">
            <a:extLst>
              <a:ext uri="{FF2B5EF4-FFF2-40B4-BE49-F238E27FC236}">
                <a16:creationId xmlns:a16="http://schemas.microsoft.com/office/drawing/2014/main" id="{1DB54A30-E324-9817-8335-53A1CE0D1A8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13" name="Parallelogram 12">
            <a:extLst>
              <a:ext uri="{FF2B5EF4-FFF2-40B4-BE49-F238E27FC236}">
                <a16:creationId xmlns:a16="http://schemas.microsoft.com/office/drawing/2014/main" id="{3D76B9BF-A377-9449-7A6D-56AD7D27B289}"/>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BA0CE64-07D8-193D-51D5-9965DFE5E697}"/>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928781169"/>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d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695241140"/>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ed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52370986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1422221-76D8-3A61-588D-455C7F860071}"/>
              </a:ext>
            </a:extLst>
          </p:cNvPr>
          <p:cNvSpPr>
            <a:spLocks noGrp="1"/>
          </p:cNvSpPr>
          <p:nvPr>
            <p:ph type="pic" sz="quarter" idx="11"/>
          </p:nvPr>
        </p:nvSpPr>
        <p:spPr>
          <a:xfrm>
            <a:off x="-7190" y="1"/>
            <a:ext cx="12210303" cy="6858000"/>
          </a:xfrm>
        </p:spPr>
        <p:txBody>
          <a:bodyPr/>
          <a:lstStyle/>
          <a:p>
            <a:r>
              <a:rPr lang="en-GB"/>
              <a:t>Click icon to add picture</a:t>
            </a:r>
            <a:endParaRPr lang="en-US"/>
          </a:p>
        </p:txBody>
      </p:sp>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4445" y="5944909"/>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848816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d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460342661"/>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ed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AB09399-9B3A-491E-4063-1F0848466ADA}"/>
              </a:ext>
            </a:extLst>
          </p:cNvPr>
          <p:cNvSpPr>
            <a:spLocks noGrp="1"/>
          </p:cNvSpPr>
          <p:nvPr>
            <p:ph type="pic" sz="quarter" idx="11"/>
          </p:nvPr>
        </p:nvSpPr>
        <p:spPr>
          <a:xfrm>
            <a:off x="7351713" y="0"/>
            <a:ext cx="4840288" cy="6858000"/>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191153352"/>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ed - Text &amp; Pictur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D7C2E8-2D38-4B48-4DEA-CA6AE7C4B12B}"/>
              </a:ext>
            </a:extLst>
          </p:cNvPr>
          <p:cNvSpPr>
            <a:spLocks noGrp="1"/>
          </p:cNvSpPr>
          <p:nvPr>
            <p:ph type="pic" sz="quarter" idx="11"/>
          </p:nvPr>
        </p:nvSpPr>
        <p:spPr>
          <a:xfrm>
            <a:off x="-7689" y="0"/>
            <a:ext cx="4683858" cy="6858000"/>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663863469"/>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ed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E7BA065-ED23-1599-3BEE-FF14FFBD029B}"/>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 uri="{C183D7F6-B498-43B3-948B-1728B52AA6E4}">
                <adec:decorative xmlns:adec="http://schemas.microsoft.com/office/drawing/2017/decorative" val="1"/>
              </a:ext>
            </a:extLst>
          </p:cNvPr>
          <p:cNvSpPr/>
          <p:nvPr userDrawn="1"/>
        </p:nvSpPr>
        <p:spPr>
          <a:xfrm>
            <a:off x="-14381" y="-36768"/>
            <a:ext cx="12261736" cy="3429000"/>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04808" y="-6981"/>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2255" y="3422288"/>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024011078"/>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ed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772233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ed - Text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4" name="Rectangle 3">
            <a:extLst>
              <a:ext uri="{FF2B5EF4-FFF2-40B4-BE49-F238E27FC236}">
                <a16:creationId xmlns:a16="http://schemas.microsoft.com/office/drawing/2014/main" id="{21E3FACA-D339-141A-E443-A492FAAABEBD}"/>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63AD018-987C-8689-B8B0-6BD4BCBF1EA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37FE844-A38D-1F00-9833-5BA8774E77A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354A43-F817-CB54-A5EE-1392C1F75CE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6F90DA3B-0EB9-0376-08AC-08DE3F1825A2}"/>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40379190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ed - Picture &amp; 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4168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ed - Picture &amp; Logo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3857595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d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106351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ed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2B712-B30D-293E-C6B7-B286C41A067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0E35EF2-38CF-E504-869B-283525107E5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6B47C2-0B89-E08F-4E88-F7A703B0A3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8D0523-5AAC-A7E7-CBC6-C8F24079AE8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8" name="Chart 7">
            <a:extLst>
              <a:ext uri="{FF2B5EF4-FFF2-40B4-BE49-F238E27FC236}">
                <a16:creationId xmlns:a16="http://schemas.microsoft.com/office/drawing/2014/main" id="{4F71C44C-24F1-2BDA-3B6B-E689DA14C9BE}"/>
              </a:ext>
            </a:extLst>
          </p:cNvPr>
          <p:cNvGraphicFramePr/>
          <p:nvPr userDrawn="1">
            <p:extLst>
              <p:ext uri="{D42A27DB-BD31-4B8C-83A1-F6EECF244321}">
                <p14:modId xmlns:p14="http://schemas.microsoft.com/office/powerpoint/2010/main" val="218541458"/>
              </p:ext>
            </p:extLst>
          </p:nvPr>
        </p:nvGraphicFramePr>
        <p:xfrm>
          <a:off x="5534142" y="1869834"/>
          <a:ext cx="6056284" cy="4367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BC1492B-3FD8-30DC-327A-853554B85998}"/>
              </a:ext>
            </a:extLst>
          </p:cNvPr>
          <p:cNvGraphicFramePr/>
          <p:nvPr userDrawn="1">
            <p:extLst>
              <p:ext uri="{D42A27DB-BD31-4B8C-83A1-F6EECF244321}">
                <p14:modId xmlns:p14="http://schemas.microsoft.com/office/powerpoint/2010/main" val="1268266906"/>
              </p:ext>
            </p:extLst>
          </p:nvPr>
        </p:nvGraphicFramePr>
        <p:xfrm>
          <a:off x="305436" y="186983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812113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l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5679330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ed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D9255A-D365-0380-F556-B250A53F02B3}"/>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38B3B05-1EA9-7F74-CAFB-42935550D56F}"/>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3EADD9B-355E-97C8-66E0-C23C4B2D431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F838A1-425A-0BF9-E63E-30387BE4390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8094DA17-D6E5-C591-823A-95E30F45028D}"/>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8099845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ed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5476D-750E-DEB9-DBE4-82B11E44BB57}"/>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67B18FB-6188-D4EF-BF03-CF898D201DE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D1F54CD-300A-A3AB-38F7-922577DC2234}"/>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863D5D-6473-730D-AD48-97C43472B71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4346721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ed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FCA3-0DA9-7373-D788-81FEE803E19C}"/>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3D273F5-A454-E6C9-CCD3-BC4400DB8A3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9942E71-A645-6640-CBCD-62EB6507AC6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5EE0F0-700C-82A8-3DBD-2B7C84335F8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505335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ed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5382661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ed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7759845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d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3120390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ed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3726335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123C17-B7AA-4138-A771-88891C8C0EBC}"/>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8" name="Rectangle 7">
            <a:extLst>
              <a:ext uri="{FF2B5EF4-FFF2-40B4-BE49-F238E27FC236}">
                <a16:creationId xmlns:a16="http://schemas.microsoft.com/office/drawing/2014/main" id="{5CC0D6E9-20D8-5AD3-CCD2-D3AAD2FEFE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8D6F6C-BC87-19F5-4A6A-B2C47537A8C2}"/>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343AAAC9-0D4D-AC5E-C3D4-50D665C07A94}"/>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913231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596787-D640-D370-B0D5-5B0A17A4D209}"/>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49062573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1299306948"/>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Rectangle 7">
            <a:extLst>
              <a:ext uri="{FF2B5EF4-FFF2-40B4-BE49-F238E27FC236}">
                <a16:creationId xmlns:a16="http://schemas.microsoft.com/office/drawing/2014/main" id="{7DACD527-39BE-1265-E7CC-1AF12893D5D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E4B22B-2255-3F9E-86B2-D249966E2FE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a:extLst>
              <a:ext uri="{FF2B5EF4-FFF2-40B4-BE49-F238E27FC236}">
                <a16:creationId xmlns:a16="http://schemas.microsoft.com/office/drawing/2014/main" id="{B42E8435-EAA8-856C-8B36-D066DD15B45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hart 9">
            <a:extLst>
              <a:ext uri="{FF2B5EF4-FFF2-40B4-BE49-F238E27FC236}">
                <a16:creationId xmlns:a16="http://schemas.microsoft.com/office/drawing/2014/main" id="{E3998FF0-82E7-BC57-A0B6-AC1E3923D190}"/>
              </a:ext>
            </a:extLst>
          </p:cNvPr>
          <p:cNvGraphicFramePr/>
          <p:nvPr userDrawn="1">
            <p:extLst>
              <p:ext uri="{D42A27DB-BD31-4B8C-83A1-F6EECF244321}">
                <p14:modId xmlns:p14="http://schemas.microsoft.com/office/powerpoint/2010/main" val="503002157"/>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80F240A3-F6BB-402A-1AC4-7AA5562A2B84}"/>
              </a:ext>
            </a:extLst>
          </p:cNvPr>
          <p:cNvGraphicFramePr/>
          <p:nvPr userDrawn="1">
            <p:extLst>
              <p:ext uri="{D42A27DB-BD31-4B8C-83A1-F6EECF244321}">
                <p14:modId xmlns:p14="http://schemas.microsoft.com/office/powerpoint/2010/main" val="110099169"/>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69921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560574-F2A9-F8D5-E258-C8876C65BA65}"/>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7" name="Rectangle 6">
            <a:extLst>
              <a:ext uri="{FF2B5EF4-FFF2-40B4-BE49-F238E27FC236}">
                <a16:creationId xmlns:a16="http://schemas.microsoft.com/office/drawing/2014/main" id="{4E3527EF-CFE3-3C2D-BF02-BA21551023B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57A036-FA08-A53E-F8D3-92A91B5DCF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70CB8AB6-2E86-BE40-9FCA-62959624F42F}"/>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hart 3">
            <a:extLst>
              <a:ext uri="{FF2B5EF4-FFF2-40B4-BE49-F238E27FC236}">
                <a16:creationId xmlns:a16="http://schemas.microsoft.com/office/drawing/2014/main" id="{E2612C29-5DA4-9BE3-6133-2697B323EBA9}"/>
              </a:ext>
            </a:extLst>
          </p:cNvPr>
          <p:cNvGraphicFramePr/>
          <p:nvPr userDrawn="1">
            <p:extLst>
              <p:ext uri="{D42A27DB-BD31-4B8C-83A1-F6EECF244321}">
                <p14:modId xmlns:p14="http://schemas.microsoft.com/office/powerpoint/2010/main" val="4235042838"/>
              </p:ext>
            </p:extLst>
          </p:nvPr>
        </p:nvGraphicFramePr>
        <p:xfrm>
          <a:off x="183142" y="1249390"/>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267030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96110E-8D86-1D75-C72F-7BD18E87A63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DC31954F-7162-6484-5577-249595356FD7}"/>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BD8170-8F1E-D45F-96C7-3ACCC34A08F5}"/>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100B94C-70FE-C2B3-544F-BC05EEDF2DFF}"/>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619539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 Blank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D2DBB6-AEA4-EF98-DC95-85F4A6BB07D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16C779-E5E4-1C18-33EB-25D06226C7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3A6C22-EAB1-F2F4-463F-DD11CEB10AB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3C1EB483-6560-18C4-1DD5-C6CC62E7E57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575797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rpl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212874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l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B1AD642-D127-DF9C-6319-DACB2F9F6375}"/>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94FD06-6099-8617-234D-0FB12E32843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5">
            <a:extLst>
              <a:ext uri="{FF2B5EF4-FFF2-40B4-BE49-F238E27FC236}">
                <a16:creationId xmlns:a16="http://schemas.microsoft.com/office/drawing/2014/main" id="{4FA7D6A1-791A-F305-BC35-BC21E6366E9B}"/>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74974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 Photo Intro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17088F-183C-09B6-119E-18CBEA4DC778}"/>
              </a:ext>
              <a:ext uri="{C183D7F6-B498-43B3-948B-1728B52AA6E4}">
                <adec:decorative xmlns:adec="http://schemas.microsoft.com/office/drawing/2017/decorative" val="1"/>
              </a:ext>
            </a:extLst>
          </p:cNvPr>
          <p:cNvSpPr/>
          <p:nvPr userDrawn="1"/>
        </p:nvSpPr>
        <p:spPr>
          <a:xfrm>
            <a:off x="-13185" y="-1"/>
            <a:ext cx="12205185" cy="69173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2881A637-822A-D582-CE29-DAAB7B91376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DF433404-31AF-2F2E-A49A-5BB5256B1FF3}"/>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female looking to the left with an ambitious facial expression.">
            <a:extLst>
              <a:ext uri="{FF2B5EF4-FFF2-40B4-BE49-F238E27FC236}">
                <a16:creationId xmlns:a16="http://schemas.microsoft.com/office/drawing/2014/main" id="{BC73D607-7AEE-B551-2BCA-87D6CC7FBC9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815896" y="559786"/>
            <a:ext cx="5070764" cy="6369420"/>
          </a:xfrm>
          <a:prstGeom prst="rect">
            <a:avLst/>
          </a:prstGeom>
        </p:spPr>
      </p:pic>
      <p:sp>
        <p:nvSpPr>
          <p:cNvPr id="7" name="Rectangle 6">
            <a:extLst>
              <a:ext uri="{FF2B5EF4-FFF2-40B4-BE49-F238E27FC236}">
                <a16:creationId xmlns:a16="http://schemas.microsoft.com/office/drawing/2014/main" id="{CEE03BC2-1FB4-3AC0-0B7E-4BCB3323D88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E9685F2-443F-73EA-DF58-866C8B5B202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175392747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rpl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63327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l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29597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95879057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424914095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40188850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98599873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02533911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p>
            <a:endParaRPr lang="en-US"/>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03829624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p>
            <a:endParaRPr lang="en-US"/>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99022845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35781355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 Text Intro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8D45A-F361-D5AC-1E73-826ACEC9D5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8167"/>
            <a:ext cx="12192000" cy="6858000"/>
          </a:xfrm>
          <a:prstGeom prst="rect">
            <a:avLst/>
          </a:prstGeom>
        </p:spPr>
      </p:pic>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26520" y="1312178"/>
            <a:ext cx="1376483" cy="28620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09982" y="4166912"/>
            <a:ext cx="1182017" cy="1196939"/>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60918667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400201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49102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1932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463059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72376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070226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1497783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071442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980782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013040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43665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rpl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388800668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6167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693807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49298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FF1798BE-ABFB-ACCA-E11F-7781D6DC563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78DDEB8-683C-24B4-E3E7-A614D8183F32}"/>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D17895EF-9B57-6A4E-9C72-5A43B16969E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female looking to the right with an ambitious facial expression.">
            <a:extLst>
              <a:ext uri="{FF2B5EF4-FFF2-40B4-BE49-F238E27FC236}">
                <a16:creationId xmlns:a16="http://schemas.microsoft.com/office/drawing/2014/main" id="{9E205128-2EC2-2D1F-65B1-99722776AC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7" name="Rectangle 6">
            <a:extLst>
              <a:ext uri="{FF2B5EF4-FFF2-40B4-BE49-F238E27FC236}">
                <a16:creationId xmlns:a16="http://schemas.microsoft.com/office/drawing/2014/main" id="{EA1C319C-C903-5D7E-1F1B-20835DE5D93D}"/>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79182265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 Photo Intro L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330B4E-5204-0211-99A1-9BA203007DB9}"/>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9" name="Rectangle 8">
            <a:extLst>
              <a:ext uri="{FF2B5EF4-FFF2-40B4-BE49-F238E27FC236}">
                <a16:creationId xmlns:a16="http://schemas.microsoft.com/office/drawing/2014/main" id="{0EB6DD22-6EB4-1B5F-C6DE-4DB25D4FB9E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5E4ABC8A-62B0-15C0-ABDD-80F9BA7D506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785DB184-0F30-CB3A-E087-D03001E73E0C}"/>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right with an ambitious facial expression.">
            <a:extLst>
              <a:ext uri="{FF2B5EF4-FFF2-40B4-BE49-F238E27FC236}">
                <a16:creationId xmlns:a16="http://schemas.microsoft.com/office/drawing/2014/main" id="{EF3E739E-30CA-416E-AF04-7855B4799DF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18" name="Rectangle 17">
            <a:extLst>
              <a:ext uri="{FF2B5EF4-FFF2-40B4-BE49-F238E27FC236}">
                <a16:creationId xmlns:a16="http://schemas.microsoft.com/office/drawing/2014/main" id="{992BA596-9572-AF4F-6D25-E7EEEFA4F4F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16775119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334557496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09027662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BAEDF-ABE7-EF0B-601B-8A0AAC9FF97F}"/>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55441222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1214C0F-D059-C347-E967-2680EB9DBFF4}"/>
              </a:ext>
            </a:extLst>
          </p:cNvPr>
          <p:cNvSpPr>
            <a:spLocks noGrp="1"/>
          </p:cNvSpPr>
          <p:nvPr>
            <p:ph type="pic" sz="quarter" idx="11"/>
          </p:nvPr>
        </p:nvSpPr>
        <p:spPr>
          <a:xfrm>
            <a:off x="7351713" y="-36767"/>
            <a:ext cx="4851400" cy="6894768"/>
          </a:xfrm>
        </p:spPr>
        <p:txBody>
          <a:bodyPr/>
          <a:lstStyle/>
          <a:p>
            <a:endParaRPr lang="en-US"/>
          </a:p>
        </p:txBody>
      </p:sp>
      <p:sp>
        <p:nvSpPr>
          <p:cNvPr id="4" name="Rectangle 3">
            <a:extLst>
              <a:ext uri="{FF2B5EF4-FFF2-40B4-BE49-F238E27FC236}">
                <a16:creationId xmlns:a16="http://schemas.microsoft.com/office/drawing/2014/main" id="{D16395E4-F1CD-1237-6E72-ADEBD5ADB2FB}"/>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2565807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350DD9-8C7D-2F19-5747-957E48B4032E}"/>
              </a:ext>
            </a:extLst>
          </p:cNvPr>
          <p:cNvSpPr>
            <a:spLocks noGrp="1"/>
          </p:cNvSpPr>
          <p:nvPr>
            <p:ph type="pic" sz="quarter" idx="11"/>
          </p:nvPr>
        </p:nvSpPr>
        <p:spPr>
          <a:xfrm>
            <a:off x="-7189" y="-10953"/>
            <a:ext cx="4683360" cy="6868953"/>
          </a:xfrm>
        </p:spPr>
        <p:txBody>
          <a:bodyPr/>
          <a:lstStyle/>
          <a:p>
            <a:endParaRPr lang="en-US"/>
          </a:p>
        </p:txBody>
      </p:sp>
      <p:sp>
        <p:nvSpPr>
          <p:cNvPr id="10" name="Rectangle 9">
            <a:extLst>
              <a:ext uri="{FF2B5EF4-FFF2-40B4-BE49-F238E27FC236}">
                <a16:creationId xmlns:a16="http://schemas.microsoft.com/office/drawing/2014/main" id="{2ECF710E-45FB-411F-45CA-D5BE6FB2CC66}"/>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7598780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 Title Slid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23D71B6-E4B0-DC8E-E013-DCA7E1E6267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2623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9003193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en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B42EB7-A17A-8DCA-FED0-D6DAA415CC7B}"/>
              </a:ext>
            </a:extLst>
          </p:cNvPr>
          <p:cNvSpPr>
            <a:spLocks noGrp="1"/>
          </p:cNvSpPr>
          <p:nvPr>
            <p:ph type="pic" sz="quarter" idx="11"/>
          </p:nvPr>
        </p:nvSpPr>
        <p:spPr>
          <a:xfrm>
            <a:off x="-7190" y="3422287"/>
            <a:ext cx="12210303" cy="3435713"/>
          </a:xfrm>
        </p:spPr>
        <p:txBody>
          <a:bodyPr/>
          <a:lstStyle/>
          <a:p>
            <a:endParaRPr lang="en-US"/>
          </a:p>
        </p:txBody>
      </p:sp>
      <p:sp>
        <p:nvSpPr>
          <p:cNvPr id="5" name="Rectangle 4">
            <a:extLst>
              <a:ext uri="{FF2B5EF4-FFF2-40B4-BE49-F238E27FC236}">
                <a16:creationId xmlns:a16="http://schemas.microsoft.com/office/drawing/2014/main" id="{BD71259A-5123-6F99-6F9F-860C5F6ADFBD}"/>
              </a:ext>
              <a:ext uri="{C183D7F6-B498-43B3-948B-1728B52AA6E4}">
                <adec:decorative xmlns:adec="http://schemas.microsoft.com/office/drawing/2017/decorative" val="1"/>
              </a:ext>
            </a:extLst>
          </p:cNvPr>
          <p:cNvSpPr/>
          <p:nvPr userDrawn="1"/>
        </p:nvSpPr>
        <p:spPr>
          <a:xfrm>
            <a:off x="0" y="-36768"/>
            <a:ext cx="12192000" cy="3465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85189669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en - Tex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C0A9E-2690-6168-0939-C8CCBFA1DB71}"/>
              </a:ext>
              <a:ext uri="{C183D7F6-B498-43B3-948B-1728B52AA6E4}">
                <adec:decorative xmlns:adec="http://schemas.microsoft.com/office/drawing/2017/decorative" val="1"/>
              </a:ext>
            </a:extLst>
          </p:cNvPr>
          <p:cNvSpPr/>
          <p:nvPr userDrawn="1"/>
        </p:nvSpPr>
        <p:spPr>
          <a:xfrm>
            <a:off x="-6980" y="-36768"/>
            <a:ext cx="1219897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351976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en - Text &amp; Small Pictur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DFDC55-5D12-D32D-4376-B4E70082760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584E02A9-FA85-1C2F-A88E-BF1CCF51B3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11C6FC0-D88C-A2B0-7ED2-632F1660CEB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3B00D9-8200-7083-3E4C-439F812E870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 name="Picture Placeholder 5">
            <a:extLst>
              <a:ext uri="{FF2B5EF4-FFF2-40B4-BE49-F238E27FC236}">
                <a16:creationId xmlns:a16="http://schemas.microsoft.com/office/drawing/2014/main" id="{803E4DDC-3C45-B3EC-B977-8A6535A92397}"/>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2262606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en - Picture &amp; K">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0480AD7B-04B2-AB51-832C-2E4D85166DF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4609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en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C25337-6E85-E8DE-103E-0C49904B723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4051368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7ACC94-9745-8CD4-77BF-79C7404E09F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BBF0E67D-D45E-EF9F-C1B7-4CC544BCD7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F4BA49-AB76-E77C-CC32-EF7D16F116C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D39096-FA27-3C00-96AD-A9C86D3257B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254970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en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2FCBE-DCE1-6664-F202-BBF161CCAF3E}"/>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8E58FD18-4DD1-5898-AF76-F96434B2C63B}"/>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D8C5D6-4EC8-0853-4B22-E151C1A63E0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93B20C-D031-8873-1608-11CA41B1F09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95154A2A-42CE-2F7C-5972-45A5F381E35B}"/>
              </a:ext>
            </a:extLst>
          </p:cNvPr>
          <p:cNvGraphicFramePr/>
          <p:nvPr userDrawn="1">
            <p:extLst>
              <p:ext uri="{D42A27DB-BD31-4B8C-83A1-F6EECF244321}">
                <p14:modId xmlns:p14="http://schemas.microsoft.com/office/powerpoint/2010/main" val="2110075252"/>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859883-B02B-3762-BD8C-4D611062C440}"/>
              </a:ext>
            </a:extLst>
          </p:cNvPr>
          <p:cNvGraphicFramePr/>
          <p:nvPr userDrawn="1">
            <p:extLst>
              <p:ext uri="{D42A27DB-BD31-4B8C-83A1-F6EECF244321}">
                <p14:modId xmlns:p14="http://schemas.microsoft.com/office/powerpoint/2010/main" val="1910541780"/>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503202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en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00D-1841-012D-ADDB-37C09CCF8614}"/>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C99A3B31-F762-93A1-187D-B85EEB3C6C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C96E20B-BC50-EBC2-7C66-F8C0245AA12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5EF9F5-040F-A74D-6646-88DACF773D4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5EE9CB1C-A75A-FE36-CEE1-B2B62F47CF5E}"/>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736313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en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F47D4-EBA3-7166-5816-3396ECDA7B16}"/>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832A6168-0920-EFCE-8340-23B347A1152E}"/>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C1F307F-4A56-4F42-CFF8-009DF3E1415A}"/>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B9575E6-F3B8-2F86-A967-843A91E119B3}"/>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12413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338819-058B-3900-DCD1-E9F787B25151}"/>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4B170628-5D6C-968B-78A1-45FF64424A8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5908857-21EE-6D79-83E9-09326AC6270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D936F-D6F1-A12E-74B4-5FBC4475AAC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4695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462F0EF-C70D-F224-B6F1-BDE5C2F3EE13}"/>
              </a:ext>
            </a:extLst>
          </p:cNvPr>
          <p:cNvSpPr>
            <a:spLocks noGrp="1"/>
          </p:cNvSpPr>
          <p:nvPr>
            <p:ph type="pic" sz="quarter" idx="11"/>
          </p:nvPr>
        </p:nvSpPr>
        <p:spPr>
          <a:xfrm>
            <a:off x="7383687" y="1"/>
            <a:ext cx="4819426" cy="6858000"/>
          </a:xfrm>
        </p:spPr>
        <p:txBody>
          <a:bodyPr/>
          <a:lstStyle/>
          <a:p>
            <a:r>
              <a:rPr lang="en-GB"/>
              <a:t>Click icon to add picture</a:t>
            </a:r>
            <a:endParaRPr lang="en-US"/>
          </a:p>
        </p:txBody>
      </p:sp>
      <p:pic>
        <p:nvPicPr>
          <p:cNvPr id="9" name="Picture 8">
            <a:extLst>
              <a:ext uri="{FF2B5EF4-FFF2-40B4-BE49-F238E27FC236}">
                <a16:creationId xmlns:a16="http://schemas.microsoft.com/office/drawing/2014/main" id="{5C04CD2D-C237-1323-E0AD-9DCBB80244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7383687" cy="6858000"/>
          </a:xfrm>
          <a:prstGeom prst="rect">
            <a:avLst/>
          </a:prstGeom>
        </p:spPr>
      </p:pic>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210117108"/>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657955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3" name="Parallelogram 2">
            <a:extLst>
              <a:ext uri="{FF2B5EF4-FFF2-40B4-BE49-F238E27FC236}">
                <a16:creationId xmlns:a16="http://schemas.microsoft.com/office/drawing/2014/main" id="{45B18023-FD0A-559B-73E0-2EA554D3919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0A8F6EF-9D0D-4904-67E1-9844EEC2AEA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20408D-551F-AE72-540C-6490845C35BF}"/>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8207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en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769460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29842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nk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A50314C1-813A-EE77-5A02-732B0CE8994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6466C9C-C0E7-3CA0-A400-36A03468C3B6}"/>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ross lit image of a female looking to the right with an ambitious facial expression.">
            <a:extLst>
              <a:ext uri="{FF2B5EF4-FFF2-40B4-BE49-F238E27FC236}">
                <a16:creationId xmlns:a16="http://schemas.microsoft.com/office/drawing/2014/main" id="{0F88A044-DA48-B8FB-9CCC-8ED7D9C29EC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06073"/>
            <a:ext cx="5504036" cy="7004716"/>
          </a:xfrm>
          <a:prstGeom prst="rect">
            <a:avLst/>
          </a:prstGeom>
        </p:spPr>
      </p:pic>
      <p:sp>
        <p:nvSpPr>
          <p:cNvPr id="6" name="Parallelogram 5">
            <a:extLst>
              <a:ext uri="{FF2B5EF4-FFF2-40B4-BE49-F238E27FC236}">
                <a16:creationId xmlns:a16="http://schemas.microsoft.com/office/drawing/2014/main" id="{F6821953-72FB-C880-412C-6AC9C5BD635B}"/>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2BB8B1-C9DB-8F37-FD67-F1F776BC237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37531995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nk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90DFAB-38F3-676D-1D1E-AD1F40E112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7ED761C9-C496-030F-C3B7-6F0266B5523C}"/>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82DB8470-E47E-4B63-73C5-2627E8DE400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female looking to the right with an ambitious facial expression.">
            <a:extLst>
              <a:ext uri="{FF2B5EF4-FFF2-40B4-BE49-F238E27FC236}">
                <a16:creationId xmlns:a16="http://schemas.microsoft.com/office/drawing/2014/main" id="{4BB3D78A-5766-3470-8559-75482A0954D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17948"/>
            <a:ext cx="5504036" cy="7004716"/>
          </a:xfrm>
          <a:prstGeom prst="rect">
            <a:avLst/>
          </a:prstGeom>
        </p:spPr>
      </p:pic>
      <p:sp>
        <p:nvSpPr>
          <p:cNvPr id="7" name="Parallelogram 6">
            <a:extLst>
              <a:ext uri="{FF2B5EF4-FFF2-40B4-BE49-F238E27FC236}">
                <a16:creationId xmlns:a16="http://schemas.microsoft.com/office/drawing/2014/main" id="{879F4148-34FD-984F-55A1-379407F00FF0}"/>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65AAF3-C281-8991-8DBC-75B03191611B}"/>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64009639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nk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28605279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nk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203488227"/>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nk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59DA1-FF13-66F2-0CDC-6EF2B1B40B35}"/>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466846926"/>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nk - Text &amp; Picture 1">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F830D3F-CCFE-6856-45CB-7E9D3AC14DC9}"/>
              </a:ext>
            </a:extLst>
          </p:cNvPr>
          <p:cNvSpPr>
            <a:spLocks noGrp="1"/>
          </p:cNvSpPr>
          <p:nvPr>
            <p:ph type="pic" sz="quarter" idx="11"/>
          </p:nvPr>
        </p:nvSpPr>
        <p:spPr>
          <a:xfrm>
            <a:off x="7369175" y="1"/>
            <a:ext cx="4833938" cy="6858000"/>
          </a:xfrm>
        </p:spPr>
        <p:txBody>
          <a:bodyPr/>
          <a:lstStyle/>
          <a:p>
            <a:endParaRPr lang="en-US"/>
          </a:p>
        </p:txBody>
      </p:sp>
      <p:sp>
        <p:nvSpPr>
          <p:cNvPr id="5" name="Rectangle 4">
            <a:extLst>
              <a:ext uri="{FF2B5EF4-FFF2-40B4-BE49-F238E27FC236}">
                <a16:creationId xmlns:a16="http://schemas.microsoft.com/office/drawing/2014/main" id="{C2D1E8D1-331C-29DC-4687-4531D9F6235C}"/>
              </a:ext>
              <a:ext uri="{C183D7F6-B498-43B3-948B-1728B52AA6E4}">
                <adec:decorative xmlns:adec="http://schemas.microsoft.com/office/drawing/2017/decorative" val="1"/>
              </a:ext>
            </a:extLst>
          </p:cNvPr>
          <p:cNvSpPr/>
          <p:nvPr userDrawn="1"/>
        </p:nvSpPr>
        <p:spPr>
          <a:xfrm>
            <a:off x="-13185" y="-36768"/>
            <a:ext cx="7397830"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22143833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26C44908-C422-E090-6B58-1342C6568653}"/>
              </a:ext>
            </a:extLst>
          </p:cNvPr>
          <p:cNvSpPr>
            <a:spLocks noGrp="1"/>
          </p:cNvSpPr>
          <p:nvPr>
            <p:ph type="pic" sz="quarter" idx="11"/>
          </p:nvPr>
        </p:nvSpPr>
        <p:spPr>
          <a:xfrm>
            <a:off x="-7189" y="-3579"/>
            <a:ext cx="4683360" cy="6875648"/>
          </a:xfrm>
        </p:spPr>
        <p:txBody>
          <a:bodyPr/>
          <a:lstStyle/>
          <a:p>
            <a:r>
              <a:rPr lang="en-GB"/>
              <a:t>Click icon to add picture</a:t>
            </a:r>
            <a:endParaRPr lang="en-US"/>
          </a:p>
        </p:txBody>
      </p:sp>
      <p:pic>
        <p:nvPicPr>
          <p:cNvPr id="23" name="Picture 22">
            <a:extLst>
              <a:ext uri="{FF2B5EF4-FFF2-40B4-BE49-F238E27FC236}">
                <a16:creationId xmlns:a16="http://schemas.microsoft.com/office/drawing/2014/main" id="{DD6A08F6-B3EE-E2AB-71C3-1F3BD7221B7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76170" y="0"/>
            <a:ext cx="7515830" cy="6858000"/>
          </a:xfrm>
          <a:prstGeom prst="rect">
            <a:avLst/>
          </a:prstGeom>
        </p:spPr>
      </p:pic>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7F059A-1013-818F-E68D-B59E75CDAFF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690" y="0"/>
            <a:ext cx="687192" cy="1365459"/>
          </a:xfrm>
          <a:prstGeom prst="rect">
            <a:avLst/>
          </a:prstGeom>
        </p:spPr>
      </p:pic>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47265944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nk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EF1BA06-204A-6598-0D89-6726787CEEB9}"/>
              </a:ext>
            </a:extLst>
          </p:cNvPr>
          <p:cNvSpPr>
            <a:spLocks noGrp="1"/>
          </p:cNvSpPr>
          <p:nvPr>
            <p:ph type="pic" sz="quarter" idx="11"/>
          </p:nvPr>
        </p:nvSpPr>
        <p:spPr>
          <a:xfrm>
            <a:off x="0" y="1"/>
            <a:ext cx="4676170" cy="6858000"/>
          </a:xfrm>
        </p:spPr>
        <p:txBody>
          <a:bodyPr/>
          <a:lstStyle/>
          <a:p>
            <a:endParaRPr lang="en-US"/>
          </a:p>
        </p:txBody>
      </p:sp>
      <p:sp>
        <p:nvSpPr>
          <p:cNvPr id="8" name="Rectangle 7">
            <a:extLst>
              <a:ext uri="{FF2B5EF4-FFF2-40B4-BE49-F238E27FC236}">
                <a16:creationId xmlns:a16="http://schemas.microsoft.com/office/drawing/2014/main" id="{F783C239-C1ED-AACD-3CB0-C9A2E1166B18}"/>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50658435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nk - Text &amp; Picture 3">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66B50C84-D5CA-9E66-D10D-FA55D2102F48}"/>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663E0E9A-8376-ECC5-DE8F-C08C675E8FB7}"/>
              </a:ext>
              <a:ext uri="{C183D7F6-B498-43B3-948B-1728B52AA6E4}">
                <adec:decorative xmlns:adec="http://schemas.microsoft.com/office/drawing/2017/decorative" val="1"/>
              </a:ext>
            </a:extLst>
          </p:cNvPr>
          <p:cNvSpPr/>
          <p:nvPr userDrawn="1"/>
        </p:nvSpPr>
        <p:spPr>
          <a:xfrm>
            <a:off x="-7190" y="-36768"/>
            <a:ext cx="12199189" cy="3445650"/>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05065" y="3422288"/>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3363702399"/>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nk - Tex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4B075-4C73-A485-58C7-26D172010B4D}"/>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2422331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nk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9DE9B-20B2-2A1C-3CDC-2491619556A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A00DF2CF-0E56-99C7-35F1-F32D696127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498CDD9-4D39-CAD5-453B-40FAF4DC4D7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3D0415-73DD-0AD1-3E4F-6D1A7760F95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CDE175EF-E8C2-CA1F-47E3-5EF7AD0CE2B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30577463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nk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832B3E8-5EC7-CC73-6DB2-627AEE7AC48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6615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nk - Picture &amp; Logo">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42DA3E-3353-4401-B456-1B523A3901B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89194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nk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4720B-1202-C7A0-3913-67CCE3D9C58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44623169-97FF-97D3-0F79-FE748B833E2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4C87B9B-D4DE-D28E-8344-F8878B8C32C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7B0DAF-8214-7173-11D3-2A1D6062F7F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1639085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nk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8E7AF-393D-78AC-088E-63D7C6D84896}"/>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BA5F9EA-BE42-1CBD-5109-A06B27950F5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862890C-A8DE-DF26-F8EB-47E111860A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BD4353-2DD1-F4FE-4DDB-0CBD847186A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4" name="Chart 3">
            <a:extLst>
              <a:ext uri="{FF2B5EF4-FFF2-40B4-BE49-F238E27FC236}">
                <a16:creationId xmlns:a16="http://schemas.microsoft.com/office/drawing/2014/main" id="{41B6576B-4286-888B-A928-FDE05427DC59}"/>
              </a:ext>
            </a:extLst>
          </p:cNvPr>
          <p:cNvGraphicFramePr/>
          <p:nvPr userDrawn="1">
            <p:extLst>
              <p:ext uri="{D42A27DB-BD31-4B8C-83A1-F6EECF244321}">
                <p14:modId xmlns:p14="http://schemas.microsoft.com/office/powerpoint/2010/main" val="1723727954"/>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07F5171-2680-01AB-E7FD-3640CAC68434}"/>
              </a:ext>
            </a:extLst>
          </p:cNvPr>
          <p:cNvGraphicFramePr/>
          <p:nvPr userDrawn="1">
            <p:extLst>
              <p:ext uri="{D42A27DB-BD31-4B8C-83A1-F6EECF244321}">
                <p14:modId xmlns:p14="http://schemas.microsoft.com/office/powerpoint/2010/main" val="1328950600"/>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9251167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nk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40B96B-9369-FC3D-4C45-A9F563805B1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9754A84D-E25D-9B11-CEA1-C239CFE20A7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A5443B-5CA1-02CE-4F95-63C6EF422BF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A77106-45E9-9912-7A92-7F583AA218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graphicFrame>
        <p:nvGraphicFramePr>
          <p:cNvPr id="3" name="Chart 2">
            <a:extLst>
              <a:ext uri="{FF2B5EF4-FFF2-40B4-BE49-F238E27FC236}">
                <a16:creationId xmlns:a16="http://schemas.microsoft.com/office/drawing/2014/main" id="{E8D8B9CB-81D7-E6C2-CBDC-9A8053A06D31}"/>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66176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nk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F57BA-4DDB-7B60-1E41-CC997FB1CE4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9AB0606-ABF4-8750-372A-07DB338FC0C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B89216F-C063-C852-7B1E-76771969655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4ABBBF-61A2-B948-3244-CB225AFB4C4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dirty="0">
                <a:latin typeface="Overpass Medium" pitchFamily="2" charset="77"/>
                <a:ea typeface="Inter" panose="020B0502030000000004" pitchFamily="34" charset="0"/>
              </a:rPr>
              <a:t>Click here to edit text</a:t>
            </a:r>
            <a:endParaRPr lang="en-US" sz="1600" b="0" i="0" dirty="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92296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 Text &amp; Picture 3">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AA0673A0-B7CD-36BD-6AC5-01F452C6EA9D}"/>
              </a:ext>
            </a:extLst>
          </p:cNvPr>
          <p:cNvSpPr>
            <a:spLocks noGrp="1"/>
          </p:cNvSpPr>
          <p:nvPr>
            <p:ph type="pic" sz="quarter" idx="11"/>
          </p:nvPr>
        </p:nvSpPr>
        <p:spPr>
          <a:xfrm>
            <a:off x="-7190" y="3422287"/>
            <a:ext cx="12210303" cy="3435713"/>
          </a:xfrm>
        </p:spPr>
        <p:txBody>
          <a:bodyPr/>
          <a:lstStyle/>
          <a:p>
            <a:r>
              <a:rPr lang="en-GB"/>
              <a:t>Click icon to add picture</a:t>
            </a:r>
            <a:endParaRPr lang="en-US"/>
          </a:p>
        </p:txBody>
      </p:sp>
      <p:pic>
        <p:nvPicPr>
          <p:cNvPr id="4" name="Picture 3">
            <a:extLst>
              <a:ext uri="{FF2B5EF4-FFF2-40B4-BE49-F238E27FC236}">
                <a16:creationId xmlns:a16="http://schemas.microsoft.com/office/drawing/2014/main" id="{A6A970D3-C3B3-CADC-851B-153E62B0BF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3415594"/>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980241" y="3429000"/>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726573500"/>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nk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9A4A7-5037-56B1-9C75-8EEDF8455F7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2F0912E8-B69A-752E-A557-CAEF65C547B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CEB4506-F5F5-C054-3516-A7F3C602AC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1B2FE9-526D-1024-01DE-4EF52BE3376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118699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nk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6541753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nk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035083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nk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1607958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nk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898559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rang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97DD2F5E-5C94-FE2C-71EC-D721FDFC503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F08111B-3B33-2442-FE10-43B0D7014BC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ross lit image of a male looking to the right with an ambitious facial expression.">
            <a:extLst>
              <a:ext uri="{FF2B5EF4-FFF2-40B4-BE49-F238E27FC236}">
                <a16:creationId xmlns:a16="http://schemas.microsoft.com/office/drawing/2014/main" id="{2F8B3521-9B55-112C-26B2-D69FDB878FE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6" name="Parallelogram 5">
            <a:extLst>
              <a:ext uri="{FF2B5EF4-FFF2-40B4-BE49-F238E27FC236}">
                <a16:creationId xmlns:a16="http://schemas.microsoft.com/office/drawing/2014/main" id="{55172638-D6FB-F165-C180-38AAB8A210C4}"/>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582F8B0-39D4-2E78-8C0D-C42F8EDF2F1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420304683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range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FF67-D482-CAFE-91ED-68FBFFADEE27}"/>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8BECCB2C-A782-4413-AAF9-66D0A4AB01F3}"/>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51D02E98-ED06-FEF2-4A8A-1DAD9D34FFF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male looking to the right with an ambitious facial expression.">
            <a:extLst>
              <a:ext uri="{FF2B5EF4-FFF2-40B4-BE49-F238E27FC236}">
                <a16:creationId xmlns:a16="http://schemas.microsoft.com/office/drawing/2014/main" id="{424066AC-A4E4-2E84-1B4F-797B1E621C5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7" name="Parallelogram 6">
            <a:extLst>
              <a:ext uri="{FF2B5EF4-FFF2-40B4-BE49-F238E27FC236}">
                <a16:creationId xmlns:a16="http://schemas.microsoft.com/office/drawing/2014/main" id="{10603986-0D04-5B6B-E581-AFD22A058423}"/>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1D228-9FF0-052A-4526-3DB17E2FE8F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860817828"/>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rang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err="1">
                <a:solidFill>
                  <a:schemeClr val="tx1"/>
                </a:solidFill>
                <a:effectLst/>
                <a:latin typeface="Overpass Medium" pitchFamily="2" charset="77"/>
                <a:ea typeface="+mj-ea"/>
                <a:cs typeface="+mj-cs"/>
              </a:rPr>
              <a:t>Kent.ac.uk</a:t>
            </a:r>
            <a:endParaRPr lang="en-GB" sz="1800" b="1" kern="1200" dirty="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557860568"/>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rang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Lst>
          </p:cNvPr>
          <p:cNvSpPr/>
          <p:nvPr userDrawn="1"/>
        </p:nvSpPr>
        <p:spPr>
          <a:xfrm>
            <a:off x="-55841" y="-14068"/>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Lst>
          </p:cNvPr>
          <p:cNvSpPr/>
          <p:nvPr userDrawn="1"/>
        </p:nvSpPr>
        <p:spPr>
          <a:xfrm>
            <a:off x="7329758" y="-765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Lst>
          </p:cNvPr>
          <p:cNvSpPr/>
          <p:nvPr userDrawn="1"/>
        </p:nvSpPr>
        <p:spPr>
          <a:xfrm>
            <a:off x="9846596" y="1223054"/>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err="1">
                <a:solidFill>
                  <a:schemeClr val="bg1"/>
                </a:solidFill>
                <a:effectLst/>
                <a:latin typeface="Overpass Medium" pitchFamily="2" charset="77"/>
                <a:ea typeface="+mj-ea"/>
                <a:cs typeface="+mj-cs"/>
              </a:rPr>
              <a:t>Kent.ac.uk</a:t>
            </a:r>
            <a:endParaRPr lang="en-GB" sz="1800" b="1" kern="1200" dirty="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47706418"/>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range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4566026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C2FD7-5968-486B-3A99-0519113691B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0473863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ange - Text &amp; Pictur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1155B0-9A19-C750-4F67-0D8B2FFAF5DF}"/>
              </a:ext>
            </a:extLst>
          </p:cNvPr>
          <p:cNvSpPr>
            <a:spLocks noGrp="1"/>
          </p:cNvSpPr>
          <p:nvPr>
            <p:ph type="pic" sz="quarter" idx="11"/>
          </p:nvPr>
        </p:nvSpPr>
        <p:spPr>
          <a:xfrm>
            <a:off x="7369661" y="-36767"/>
            <a:ext cx="4833452" cy="6894768"/>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767040352"/>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range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D18639-0772-C6C6-9735-E77C1E0C0C6C}"/>
              </a:ext>
            </a:extLst>
          </p:cNvPr>
          <p:cNvSpPr>
            <a:spLocks noGrp="1"/>
          </p:cNvSpPr>
          <p:nvPr>
            <p:ph type="pic" sz="quarter" idx="11"/>
          </p:nvPr>
        </p:nvSpPr>
        <p:spPr>
          <a:xfrm>
            <a:off x="-7690" y="-1"/>
            <a:ext cx="4683859" cy="6858001"/>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err="1">
                <a:solidFill>
                  <a:schemeClr val="accent1"/>
                </a:solidFill>
                <a:effectLst/>
                <a:latin typeface="Overpass Medium" pitchFamily="2" charset="77"/>
                <a:ea typeface="+mj-ea"/>
                <a:cs typeface="+mj-cs"/>
              </a:rPr>
              <a:t>Kent.ac.uk</a:t>
            </a:r>
            <a:endParaRPr lang="en-GB" sz="1800" b="1" kern="1200" dirty="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 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63186284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range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579CDA0-2F10-8B14-31D6-03780FF24C92}"/>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Lst>
          </p:cNvPr>
          <p:cNvSpPr/>
          <p:nvPr userDrawn="1"/>
        </p:nvSpPr>
        <p:spPr>
          <a:xfrm>
            <a:off x="-14381" y="-36768"/>
            <a:ext cx="12261736" cy="3429000"/>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Lst>
          </p:cNvPr>
          <p:cNvSpPr/>
          <p:nvPr userDrawn="1"/>
        </p:nvSpPr>
        <p:spPr>
          <a:xfrm>
            <a:off x="10821210" y="-6694"/>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Lst>
          </p:cNvPr>
          <p:cNvSpPr/>
          <p:nvPr userDrawn="1"/>
        </p:nvSpPr>
        <p:spPr>
          <a:xfrm>
            <a:off x="11511998" y="-6981"/>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Lst>
          </p:cNvPr>
          <p:cNvSpPr/>
          <p:nvPr userDrawn="1"/>
        </p:nvSpPr>
        <p:spPr>
          <a:xfrm flipH="1" flipV="1">
            <a:off x="55356" y="5253873"/>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Lst>
          </p:cNvPr>
          <p:cNvSpPr/>
          <p:nvPr userDrawn="1"/>
        </p:nvSpPr>
        <p:spPr>
          <a:xfrm flipV="1">
            <a:off x="-1005065" y="3422288"/>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4498190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rang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2578243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range - Text &amp; Small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52AD7-3FED-C7C5-7896-85DCB987724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41B57C8-177C-AD08-CB54-262A674140E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7E0337-DF5D-C210-AB4D-C5C62305DC9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3E83FA-1A18-68E3-C5D2-6364A4210F4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 name="Picture Placeholder 5">
            <a:extLst>
              <a:ext uri="{FF2B5EF4-FFF2-40B4-BE49-F238E27FC236}">
                <a16:creationId xmlns:a16="http://schemas.microsoft.com/office/drawing/2014/main" id="{3589738A-FBF5-035A-4330-3E43DA3E6EFC}"/>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0557411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rang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BEDDE07-8090-8C1A-3144-E82D559C28E3}"/>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512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rang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BE64548-2AF7-37E2-B0A6-B2CAEB1A5894}"/>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9759521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range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dirty="0">
                <a:latin typeface="Inter" panose="020B0502030000000004" pitchFamily="34" charset="0"/>
                <a:ea typeface="Inter" panose="020B0502030000000004" pitchFamily="34" charset="0"/>
              </a:rPr>
              <a:t>Click here to add text</a:t>
            </a:r>
          </a:p>
          <a:p>
            <a:endParaRPr lang="en-GB" sz="1600" b="0" i="0" dirty="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dirty="0">
                <a:latin typeface="Inter" panose="020B0502030000000004" pitchFamily="34" charset="0"/>
                <a:ea typeface="Inter" panose="020B0502030000000004" pitchFamily="34" charset="0"/>
              </a:rPr>
              <a:t>C</a:t>
            </a:r>
            <a:endParaRPr lang="en-US" sz="1600" b="0" i="0" dirty="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3571519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rang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8F1EC-6648-81BC-1586-779C4A379B35}"/>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BA71108-6665-7855-E00D-EC9866636F3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A2CFFB3-CA76-D2E2-183A-6D7592C4F43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263DF-875B-AE9F-EB5A-A07EE946C05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8DCFD0CF-822D-E27E-A786-8057364DE35B}"/>
              </a:ext>
            </a:extLst>
          </p:cNvPr>
          <p:cNvGraphicFramePr/>
          <p:nvPr userDrawn="1">
            <p:extLst>
              <p:ext uri="{D42A27DB-BD31-4B8C-83A1-F6EECF244321}">
                <p14:modId xmlns:p14="http://schemas.microsoft.com/office/powerpoint/2010/main" val="4251172761"/>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5441AE3-7A4E-39EE-5C6D-83F8AE9CB6C9}"/>
              </a:ext>
            </a:extLst>
          </p:cNvPr>
          <p:cNvGraphicFramePr/>
          <p:nvPr userDrawn="1">
            <p:extLst>
              <p:ext uri="{D42A27DB-BD31-4B8C-83A1-F6EECF244321}">
                <p14:modId xmlns:p14="http://schemas.microsoft.com/office/powerpoint/2010/main" val="1130682913"/>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92846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rang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14AF3-1F3A-264A-7EA0-5C41E1C328B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BA4EE4CD-386E-BA85-6487-ABDFBEE05FFA}"/>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7AA8E95-3E2C-B518-D978-EE56EEE72A89}"/>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DD7935-9D09-5144-02EE-C67BAB2C675C}"/>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B46A27A7-487F-EC0A-F102-F0F6F4E6E4E0}"/>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10402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9/19/2023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232483573"/>
      </p:ext>
    </p:extLst>
  </p:cSld>
  <p:clrMap bg1="lt1" tx1="dk1" bg2="lt2" tx2="dk2" accent1="accent1" accent2="accent2" accent3="accent3" accent4="accent4" accent5="accent5" accent6="accent6" hlink="hlink" folHlink="folHlink"/>
  <p:sldLayoutIdLst>
    <p:sldLayoutId id="2147483691" r:id="rId1"/>
    <p:sldLayoutId id="2147483649" r:id="rId2"/>
    <p:sldLayoutId id="2147483661" r:id="rId3"/>
    <p:sldLayoutId id="2147483692" r:id="rId4"/>
    <p:sldLayoutId id="2147483697" r:id="rId5"/>
    <p:sldLayoutId id="2147483694" r:id="rId6"/>
    <p:sldLayoutId id="2147483695" r:id="rId7"/>
    <p:sldLayoutId id="2147483696" r:id="rId8"/>
    <p:sldLayoutId id="2147483650" r:id="rId9"/>
    <p:sldLayoutId id="2147483671" r:id="rId10"/>
    <p:sldLayoutId id="2147483672" r:id="rId11"/>
    <p:sldLayoutId id="2147483812" r:id="rId12"/>
    <p:sldLayoutId id="2147483673" r:id="rId13"/>
    <p:sldLayoutId id="2147483676" r:id="rId14"/>
    <p:sldLayoutId id="2147483677" r:id="rId15"/>
    <p:sldLayoutId id="2147483678" r:id="rId16"/>
    <p:sldLayoutId id="2147483722" r:id="rId17"/>
    <p:sldLayoutId id="2147483718" r:id="rId18"/>
    <p:sldLayoutId id="2147483723" r:id="rId19"/>
    <p:sldLayoutId id="2147483719"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9/19/2023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3154116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5" r:id="rId12"/>
    <p:sldLayoutId id="2147483710" r:id="rId13"/>
    <p:sldLayoutId id="2147483711" r:id="rId14"/>
    <p:sldLayoutId id="2147483712" r:id="rId15"/>
    <p:sldLayoutId id="2147483713" r:id="rId16"/>
    <p:sldLayoutId id="2147483720" r:id="rId17"/>
    <p:sldLayoutId id="2147483716" r:id="rId18"/>
    <p:sldLayoutId id="2147483717" r:id="rId19"/>
    <p:sldLayoutId id="2147483721" r:id="rId20"/>
    <p:sldLayoutId id="2147483714"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9/19/2023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2506713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9/19/2023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40282915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9/19/2023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35876755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9/19/2023</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84939170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3.jpg"/><Relationship Id="rId5" Type="http://schemas.openxmlformats.org/officeDocument/2006/relationships/image" Target="../media/image41.jp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pe5S2l6LpwY"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hyperlink" Target="mailto:righttofood@kent.ac.uk"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hyperlink" Target="mailto:right-to-food@jiscmail.ac.uk" TargetMode="External"/><Relationship Id="rId4" Type="http://schemas.openxmlformats.org/officeDocument/2006/relationships/hyperlink" Target="https://www.kent.ac.uk/right-to-food"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DF2D-746F-8A4E-4866-FCF4D31F1525}"/>
              </a:ext>
            </a:extLst>
          </p:cNvPr>
          <p:cNvSpPr>
            <a:spLocks noGrp="1"/>
          </p:cNvSpPr>
          <p:nvPr>
            <p:ph type="title"/>
          </p:nvPr>
        </p:nvSpPr>
        <p:spPr>
          <a:xfrm>
            <a:off x="238773" y="1824513"/>
            <a:ext cx="9958773" cy="2144681"/>
          </a:xfrm>
        </p:spPr>
        <p:txBody>
          <a:bodyPr/>
          <a:lstStyle/>
          <a:p>
            <a:br>
              <a:rPr lang="en-US" sz="3600" dirty="0"/>
            </a:br>
            <a:br>
              <a:rPr lang="en-US" sz="3600" dirty="0"/>
            </a:br>
            <a:r>
              <a:rPr lang="en-US" sz="3600" dirty="0"/>
              <a:t>The Right to Food and Civic Mission</a:t>
            </a:r>
            <a:br>
              <a:rPr lang="en-US" sz="3600" dirty="0"/>
            </a:br>
            <a:br>
              <a:rPr lang="en-US" sz="2000" dirty="0"/>
            </a:br>
            <a:r>
              <a:rPr lang="en-US" sz="2000" dirty="0"/>
              <a:t>September 2023</a:t>
            </a:r>
            <a:endParaRPr lang="en-US" sz="3600" dirty="0"/>
          </a:p>
        </p:txBody>
      </p:sp>
      <p:sp>
        <p:nvSpPr>
          <p:cNvPr id="3" name="Text Placeholder 2">
            <a:extLst>
              <a:ext uri="{FF2B5EF4-FFF2-40B4-BE49-F238E27FC236}">
                <a16:creationId xmlns:a16="http://schemas.microsoft.com/office/drawing/2014/main" id="{0066B8F6-382F-A0EE-4BBA-60421B3765A6}"/>
              </a:ext>
            </a:extLst>
          </p:cNvPr>
          <p:cNvSpPr>
            <a:spLocks noGrp="1"/>
          </p:cNvSpPr>
          <p:nvPr>
            <p:ph type="body" sz="quarter" idx="10"/>
          </p:nvPr>
        </p:nvSpPr>
        <p:spPr>
          <a:xfrm>
            <a:off x="238772" y="4570821"/>
            <a:ext cx="10139667" cy="746125"/>
          </a:xfrm>
        </p:spPr>
        <p:txBody>
          <a:bodyPr>
            <a:normAutofit/>
          </a:bodyPr>
          <a:lstStyle/>
          <a:p>
            <a:pPr>
              <a:lnSpc>
                <a:spcPct val="110000"/>
              </a:lnSpc>
              <a:spcBef>
                <a:spcPts val="0"/>
              </a:spcBef>
            </a:pPr>
            <a:r>
              <a:rPr lang="en-US" sz="1800" dirty="0"/>
              <a:t>Dr Philip Pothen                                                                               Tilda Ferree</a:t>
            </a:r>
          </a:p>
          <a:p>
            <a:pPr>
              <a:lnSpc>
                <a:spcPct val="110000"/>
              </a:lnSpc>
              <a:spcBef>
                <a:spcPts val="0"/>
              </a:spcBef>
            </a:pPr>
            <a:r>
              <a:rPr lang="en-US" sz="1800" dirty="0"/>
              <a:t>Director of Engagement                                                                 Food Foundation</a:t>
            </a:r>
          </a:p>
        </p:txBody>
      </p:sp>
      <p:pic>
        <p:nvPicPr>
          <p:cNvPr id="4" name="Picture 3">
            <a:extLst>
              <a:ext uri="{FF2B5EF4-FFF2-40B4-BE49-F238E27FC236}">
                <a16:creationId xmlns:a16="http://schemas.microsoft.com/office/drawing/2014/main" id="{430F7BCF-AEE9-E4BF-1D30-0C366404A1E6}"/>
              </a:ext>
            </a:extLst>
          </p:cNvPr>
          <p:cNvPicPr>
            <a:picLocks noChangeAspect="1"/>
          </p:cNvPicPr>
          <p:nvPr/>
        </p:nvPicPr>
        <p:blipFill>
          <a:blip r:embed="rId3"/>
          <a:stretch>
            <a:fillRect/>
          </a:stretch>
        </p:blipFill>
        <p:spPr>
          <a:xfrm>
            <a:off x="7952408" y="507114"/>
            <a:ext cx="2672522" cy="888156"/>
          </a:xfrm>
          <a:prstGeom prst="rect">
            <a:avLst/>
          </a:prstGeom>
        </p:spPr>
      </p:pic>
    </p:spTree>
    <p:extLst>
      <p:ext uri="{BB962C8B-B14F-4D97-AF65-F5344CB8AC3E}">
        <p14:creationId xmlns:p14="http://schemas.microsoft.com/office/powerpoint/2010/main" val="2297741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5218042" y="695738"/>
            <a:ext cx="6470373" cy="5466521"/>
          </a:xfrm>
        </p:spPr>
        <p:txBody>
          <a:bodyPr>
            <a:normAutofit/>
          </a:bodyPr>
          <a:lstStyle/>
          <a:p>
            <a:pPr marL="0" indent="0">
              <a:buNone/>
            </a:pPr>
            <a:endParaRPr lang="en-GB" sz="2400" b="1" dirty="0">
              <a:latin typeface="Overpass SemiBold" panose="020B060402020202020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E3F0BDFF-37C8-0CE8-97CA-BB77156CF522}"/>
              </a:ext>
            </a:extLst>
          </p:cNvPr>
          <p:cNvSpPr txBox="1"/>
          <p:nvPr/>
        </p:nvSpPr>
        <p:spPr>
          <a:xfrm>
            <a:off x="2246242" y="1505776"/>
            <a:ext cx="6122504" cy="1446550"/>
          </a:xfrm>
          <a:prstGeom prst="rect">
            <a:avLst/>
          </a:prstGeom>
          <a:noFill/>
        </p:spPr>
        <p:txBody>
          <a:bodyPr wrap="square">
            <a:spAutoFit/>
          </a:bodyPr>
          <a:lstStyle/>
          <a:p>
            <a:r>
              <a:rPr lang="en-GB" sz="2200" dirty="0">
                <a:latin typeface="Overpass Medium" panose="020B0604020202020204" charset="0"/>
                <a:cs typeface="Arial" panose="020B0604020202020204" pitchFamily="34" charset="0"/>
              </a:rPr>
              <a:t>We have carried out a </a:t>
            </a:r>
            <a:r>
              <a:rPr lang="en-GB" sz="2200" b="1" dirty="0">
                <a:latin typeface="Overpass Medium" panose="020B0604020202020204" charset="0"/>
                <a:cs typeface="Arial" panose="020B0604020202020204" pitchFamily="34" charset="0"/>
              </a:rPr>
              <a:t>curriculum audit </a:t>
            </a:r>
            <a:r>
              <a:rPr lang="en-GB" sz="2200" dirty="0">
                <a:latin typeface="Overpass Medium" panose="020B0604020202020204" charset="0"/>
                <a:cs typeface="Arial" panose="020B0604020202020204" pitchFamily="34" charset="0"/>
              </a:rPr>
              <a:t>and begun the process of engaging academics already working in teaching and research on food systems. </a:t>
            </a:r>
          </a:p>
        </p:txBody>
      </p:sp>
      <p:sp>
        <p:nvSpPr>
          <p:cNvPr id="6" name="TextBox 5">
            <a:extLst>
              <a:ext uri="{FF2B5EF4-FFF2-40B4-BE49-F238E27FC236}">
                <a16:creationId xmlns:a16="http://schemas.microsoft.com/office/drawing/2014/main" id="{9ABE4B4B-8E66-ABFB-3E16-9E4279D015BD}"/>
              </a:ext>
            </a:extLst>
          </p:cNvPr>
          <p:cNvSpPr txBox="1"/>
          <p:nvPr/>
        </p:nvSpPr>
        <p:spPr>
          <a:xfrm>
            <a:off x="4492487" y="3441697"/>
            <a:ext cx="6122504" cy="769441"/>
          </a:xfrm>
          <a:prstGeom prst="rect">
            <a:avLst/>
          </a:prstGeom>
          <a:noFill/>
        </p:spPr>
        <p:txBody>
          <a:bodyPr wrap="square">
            <a:spAutoFit/>
          </a:bodyPr>
          <a:lstStyle/>
          <a:p>
            <a:r>
              <a:rPr lang="en-GB" sz="2200" b="0" i="0" u="none" strike="noStrike" baseline="0" dirty="0">
                <a:solidFill>
                  <a:srgbClr val="000000"/>
                </a:solidFill>
                <a:latin typeface="Overpass Medium" panose="020B0604020202020204" charset="0"/>
                <a:cs typeface="Arial" panose="020B0604020202020204" pitchFamily="34" charset="0"/>
              </a:rPr>
              <a:t>Through </a:t>
            </a:r>
            <a:r>
              <a:rPr lang="en-GB" sz="2200" b="1" i="0" u="none" strike="noStrike" baseline="0" dirty="0">
                <a:solidFill>
                  <a:srgbClr val="000000"/>
                </a:solidFill>
                <a:latin typeface="Overpass Medium" panose="020B0604020202020204" charset="0"/>
                <a:cs typeface="Arial" panose="020B0604020202020204" pitchFamily="34" charset="0"/>
              </a:rPr>
              <a:t>Growing Kent &amp; Medway</a:t>
            </a:r>
            <a:r>
              <a:rPr lang="en-GB" sz="2200" b="0" i="0" u="none" strike="noStrike" baseline="0" dirty="0">
                <a:solidFill>
                  <a:srgbClr val="000000"/>
                </a:solidFill>
                <a:latin typeface="Overpass Medium" panose="020B0604020202020204" charset="0"/>
                <a:cs typeface="Arial" panose="020B0604020202020204" pitchFamily="34" charset="0"/>
              </a:rPr>
              <a:t>, we are supporting sustainability in food businesses</a:t>
            </a:r>
            <a:r>
              <a:rPr lang="en-GB" sz="2000" b="0" i="0" u="none" strike="noStrike" baseline="0" dirty="0">
                <a:solidFill>
                  <a:srgbClr val="000000"/>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5DBFBA71-A17B-4882-5438-8422A1DA1DEB}"/>
              </a:ext>
            </a:extLst>
          </p:cNvPr>
          <p:cNvSpPr txBox="1"/>
          <p:nvPr/>
        </p:nvSpPr>
        <p:spPr>
          <a:xfrm>
            <a:off x="5565911" y="5005721"/>
            <a:ext cx="6470372" cy="1446550"/>
          </a:xfrm>
          <a:prstGeom prst="rect">
            <a:avLst/>
          </a:prstGeom>
          <a:noFill/>
        </p:spPr>
        <p:txBody>
          <a:bodyPr wrap="square">
            <a:spAutoFit/>
          </a:bodyPr>
          <a:lstStyle/>
          <a:p>
            <a:r>
              <a:rPr lang="en-GB" sz="2200" b="0" i="0" u="none" strike="noStrike" baseline="0" dirty="0">
                <a:solidFill>
                  <a:srgbClr val="000000"/>
                </a:solidFill>
                <a:latin typeface="Overpass Medium" panose="020B0604020202020204" charset="0"/>
                <a:cs typeface="Arial" panose="020B0604020202020204" pitchFamily="34" charset="0"/>
              </a:rPr>
              <a:t>Researchers are collaborating with farmers </a:t>
            </a:r>
            <a:r>
              <a:rPr lang="en-GB" sz="2200" dirty="0">
                <a:solidFill>
                  <a:srgbClr val="000000"/>
                </a:solidFill>
                <a:latin typeface="Overpass Medium" panose="020B0604020202020204" charset="0"/>
                <a:cs typeface="Arial" panose="020B0604020202020204" pitchFamily="34" charset="0"/>
              </a:rPr>
              <a:t>on regenerative agriculture, revalorising food waste and engaging our communities in learning activities. </a:t>
            </a:r>
            <a:endParaRPr lang="en-GB" sz="2200" b="0" i="0" u="none" strike="noStrike" baseline="0" dirty="0">
              <a:solidFill>
                <a:srgbClr val="000000"/>
              </a:solidFill>
              <a:latin typeface="Overpass Medium" panose="020B0604020202020204" charset="0"/>
              <a:cs typeface="Arial" panose="020B0604020202020204" pitchFamily="34" charset="0"/>
            </a:endParaRPr>
          </a:p>
        </p:txBody>
      </p:sp>
      <p:sp>
        <p:nvSpPr>
          <p:cNvPr id="13" name="TextBox 12">
            <a:extLst>
              <a:ext uri="{FF2B5EF4-FFF2-40B4-BE49-F238E27FC236}">
                <a16:creationId xmlns:a16="http://schemas.microsoft.com/office/drawing/2014/main" id="{E5FCCEC4-D799-89FB-63D7-0C7A337DF69B}"/>
              </a:ext>
            </a:extLst>
          </p:cNvPr>
          <p:cNvSpPr txBox="1"/>
          <p:nvPr/>
        </p:nvSpPr>
        <p:spPr>
          <a:xfrm>
            <a:off x="824298" y="857509"/>
            <a:ext cx="1512539" cy="523220"/>
          </a:xfrm>
          <a:prstGeom prst="rect">
            <a:avLst/>
          </a:prstGeom>
          <a:noFill/>
        </p:spPr>
        <p:txBody>
          <a:bodyPr wrap="square" rtlCol="0">
            <a:spAutoFit/>
          </a:bodyPr>
          <a:lstStyle/>
          <a:p>
            <a:r>
              <a:rPr lang="en-GB" sz="2800" dirty="0">
                <a:latin typeface="Overpass Medium" panose="020B0604020202020204" charset="0"/>
              </a:rPr>
              <a:t>So far…</a:t>
            </a:r>
          </a:p>
        </p:txBody>
      </p:sp>
      <p:pic>
        <p:nvPicPr>
          <p:cNvPr id="2" name="Graphic 1" descr="Classroom outline">
            <a:extLst>
              <a:ext uri="{FF2B5EF4-FFF2-40B4-BE49-F238E27FC236}">
                <a16:creationId xmlns:a16="http://schemas.microsoft.com/office/drawing/2014/main" id="{04E95E97-2724-7CE3-C9EB-C5B7DA8D29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736" y="1549874"/>
            <a:ext cx="1213456" cy="1213456"/>
          </a:xfrm>
          <a:prstGeom prst="rect">
            <a:avLst/>
          </a:prstGeom>
        </p:spPr>
      </p:pic>
      <p:pic>
        <p:nvPicPr>
          <p:cNvPr id="3" name="Picture 2">
            <a:extLst>
              <a:ext uri="{FF2B5EF4-FFF2-40B4-BE49-F238E27FC236}">
                <a16:creationId xmlns:a16="http://schemas.microsoft.com/office/drawing/2014/main" id="{78D3BCCB-66AE-A43D-A933-C53773340070}"/>
              </a:ext>
            </a:extLst>
          </p:cNvPr>
          <p:cNvPicPr>
            <a:picLocks noChangeAspect="1"/>
          </p:cNvPicPr>
          <p:nvPr/>
        </p:nvPicPr>
        <p:blipFill>
          <a:blip r:embed="rId5"/>
          <a:stretch>
            <a:fillRect/>
          </a:stretch>
        </p:blipFill>
        <p:spPr>
          <a:xfrm>
            <a:off x="1292679" y="3454816"/>
            <a:ext cx="2927547" cy="728246"/>
          </a:xfrm>
          <a:prstGeom prst="rect">
            <a:avLst/>
          </a:prstGeom>
        </p:spPr>
      </p:pic>
      <p:pic>
        <p:nvPicPr>
          <p:cNvPr id="5" name="Picture 4">
            <a:extLst>
              <a:ext uri="{FF2B5EF4-FFF2-40B4-BE49-F238E27FC236}">
                <a16:creationId xmlns:a16="http://schemas.microsoft.com/office/drawing/2014/main" id="{F5FFDE8E-1BD5-6864-2285-65011191E490}"/>
              </a:ext>
            </a:extLst>
          </p:cNvPr>
          <p:cNvPicPr>
            <a:picLocks noChangeAspect="1"/>
          </p:cNvPicPr>
          <p:nvPr/>
        </p:nvPicPr>
        <p:blipFill>
          <a:blip r:embed="rId6"/>
          <a:stretch>
            <a:fillRect/>
          </a:stretch>
        </p:blipFill>
        <p:spPr>
          <a:xfrm>
            <a:off x="2936614" y="5005721"/>
            <a:ext cx="2107494" cy="1406943"/>
          </a:xfrm>
          <a:prstGeom prst="rect">
            <a:avLst/>
          </a:prstGeom>
        </p:spPr>
      </p:pic>
    </p:spTree>
    <p:extLst>
      <p:ext uri="{BB962C8B-B14F-4D97-AF65-F5344CB8AC3E}">
        <p14:creationId xmlns:p14="http://schemas.microsoft.com/office/powerpoint/2010/main" val="3794463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600236" y="2176670"/>
            <a:ext cx="5035250" cy="4681330"/>
          </a:xfrm>
        </p:spPr>
        <p:txBody>
          <a:bodyPr>
            <a:normAutofit/>
          </a:bodyPr>
          <a:lstStyle/>
          <a:p>
            <a:pPr marL="457200" lvl="1" indent="0">
              <a:buNone/>
            </a:pPr>
            <a:endParaRPr lang="en-GB" sz="1800" b="0" dirty="0"/>
          </a:p>
          <a:p>
            <a:r>
              <a:rPr lang="en-GB" sz="2000" dirty="0"/>
              <a:t>Health, Care and Wellbeing </a:t>
            </a:r>
          </a:p>
          <a:p>
            <a:r>
              <a:rPr lang="en-GB" sz="2000" dirty="0"/>
              <a:t>Poverty and inequality</a:t>
            </a:r>
          </a:p>
          <a:p>
            <a:r>
              <a:rPr lang="en-GB" sz="2000" dirty="0"/>
              <a:t>Social Policy, Health Policy including international perspectives</a:t>
            </a:r>
          </a:p>
          <a:p>
            <a:r>
              <a:rPr lang="en-GB" sz="2000" dirty="0"/>
              <a:t>Sustainability</a:t>
            </a:r>
          </a:p>
          <a:p>
            <a:r>
              <a:rPr lang="en-GB" sz="2000" dirty="0"/>
              <a:t>Law – Environmental and Land</a:t>
            </a:r>
          </a:p>
          <a:p>
            <a:r>
              <a:rPr lang="en-GB" sz="2000" dirty="0"/>
              <a:t>Identity and representations of the body – Cultures of Embodiment</a:t>
            </a:r>
          </a:p>
          <a:p>
            <a:r>
              <a:rPr lang="en-GB" sz="2000" dirty="0"/>
              <a:t>Art and Aesthetics of Food</a:t>
            </a:r>
          </a:p>
          <a:p>
            <a:endParaRPr lang="en-GB" sz="2000" dirty="0"/>
          </a:p>
          <a:p>
            <a:endParaRPr lang="en-GB" sz="2000" dirty="0"/>
          </a:p>
        </p:txBody>
      </p:sp>
      <p:sp>
        <p:nvSpPr>
          <p:cNvPr id="3" name="Title 1">
            <a:extLst>
              <a:ext uri="{FF2B5EF4-FFF2-40B4-BE49-F238E27FC236}">
                <a16:creationId xmlns:a16="http://schemas.microsoft.com/office/drawing/2014/main" id="{87F50B8D-991C-EF84-A7A5-52225B299DD2}"/>
              </a:ext>
            </a:extLst>
          </p:cNvPr>
          <p:cNvSpPr txBox="1">
            <a:spLocks/>
          </p:cNvSpPr>
          <p:nvPr/>
        </p:nvSpPr>
        <p:spPr>
          <a:xfrm>
            <a:off x="678094" y="701675"/>
            <a:ext cx="9767931" cy="5762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Overpass Medium" pitchFamily="2" charset="77"/>
                <a:ea typeface="+mj-ea"/>
                <a:cs typeface="+mj-cs"/>
              </a:defRPr>
            </a:lvl1pPr>
          </a:lstStyle>
          <a:p>
            <a:r>
              <a:rPr lang="en-GB" sz="3600" dirty="0"/>
              <a:t>The Right to Food curriculum audit</a:t>
            </a:r>
          </a:p>
        </p:txBody>
      </p:sp>
      <p:sp>
        <p:nvSpPr>
          <p:cNvPr id="8" name="TextBox 7">
            <a:extLst>
              <a:ext uri="{FF2B5EF4-FFF2-40B4-BE49-F238E27FC236}">
                <a16:creationId xmlns:a16="http://schemas.microsoft.com/office/drawing/2014/main" id="{91D0ABDC-B3A0-91DB-516D-B6F5B542E762}"/>
              </a:ext>
            </a:extLst>
          </p:cNvPr>
          <p:cNvSpPr txBox="1"/>
          <p:nvPr/>
        </p:nvSpPr>
        <p:spPr>
          <a:xfrm>
            <a:off x="678094" y="1426770"/>
            <a:ext cx="10642576" cy="646331"/>
          </a:xfrm>
          <a:prstGeom prst="rect">
            <a:avLst/>
          </a:prstGeom>
          <a:noFill/>
        </p:spPr>
        <p:txBody>
          <a:bodyPr wrap="square">
            <a:spAutoFit/>
          </a:bodyPr>
          <a:lstStyle/>
          <a:p>
            <a:r>
              <a:rPr lang="en-GB" sz="1800" dirty="0">
                <a:solidFill>
                  <a:srgbClr val="000000"/>
                </a:solidFill>
                <a:latin typeface="Overpass Medium" panose="020B0604020202020204" charset="0"/>
              </a:rPr>
              <a:t>“Integrate a stronger food focus across the curriculum with a view to embedding, promoting education and research into the role of food within the promotion of human health and a fair society”</a:t>
            </a:r>
            <a:endParaRPr lang="en-GB" dirty="0"/>
          </a:p>
        </p:txBody>
      </p:sp>
      <p:sp>
        <p:nvSpPr>
          <p:cNvPr id="9" name="Content Placeholder 13">
            <a:extLst>
              <a:ext uri="{FF2B5EF4-FFF2-40B4-BE49-F238E27FC236}">
                <a16:creationId xmlns:a16="http://schemas.microsoft.com/office/drawing/2014/main" id="{3ACA690D-F80B-396A-FF55-1E2DAE809C63}"/>
              </a:ext>
            </a:extLst>
          </p:cNvPr>
          <p:cNvSpPr txBox="1">
            <a:spLocks/>
          </p:cNvSpPr>
          <p:nvPr/>
        </p:nvSpPr>
        <p:spPr>
          <a:xfrm>
            <a:off x="5748705" y="2100325"/>
            <a:ext cx="5035250" cy="46813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GB" b="0" dirty="0"/>
          </a:p>
          <a:p>
            <a:r>
              <a:rPr lang="en-GB" sz="2000" dirty="0"/>
              <a:t>History</a:t>
            </a:r>
          </a:p>
          <a:p>
            <a:r>
              <a:rPr lang="en-GB" sz="2000" dirty="0"/>
              <a:t>Animals and Society</a:t>
            </a:r>
          </a:p>
          <a:p>
            <a:r>
              <a:rPr lang="en-GB" sz="2000" dirty="0"/>
              <a:t>Bio-cultural perspectives</a:t>
            </a:r>
          </a:p>
          <a:p>
            <a:r>
              <a:rPr lang="en-GB" sz="2000" dirty="0"/>
              <a:t>Anthropology</a:t>
            </a:r>
          </a:p>
          <a:p>
            <a:r>
              <a:rPr lang="en-GB" sz="2000" dirty="0"/>
              <a:t>Biogeography/ecology/conservation</a:t>
            </a:r>
          </a:p>
          <a:p>
            <a:r>
              <a:rPr lang="en-GB" sz="2000" dirty="0"/>
              <a:t>Sports Science and Applied Nutrition</a:t>
            </a:r>
          </a:p>
          <a:p>
            <a:r>
              <a:rPr lang="en-GB" sz="2000" dirty="0"/>
              <a:t>Business and Marketing</a:t>
            </a:r>
          </a:p>
          <a:p>
            <a:r>
              <a:rPr lang="en-GB" sz="2000" dirty="0"/>
              <a:t>Food distribution and production</a:t>
            </a:r>
          </a:p>
        </p:txBody>
      </p:sp>
    </p:spTree>
    <p:extLst>
      <p:ext uri="{BB962C8B-B14F-4D97-AF65-F5344CB8AC3E}">
        <p14:creationId xmlns:p14="http://schemas.microsoft.com/office/powerpoint/2010/main" val="342186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C36B66-CD0F-0269-6C3F-7ACD5E30963A}"/>
              </a:ext>
            </a:extLst>
          </p:cNvPr>
          <p:cNvSpPr>
            <a:spLocks noGrp="1"/>
          </p:cNvSpPr>
          <p:nvPr>
            <p:ph type="title"/>
          </p:nvPr>
        </p:nvSpPr>
        <p:spPr>
          <a:xfrm>
            <a:off x="1064712" y="788890"/>
            <a:ext cx="7312874" cy="653005"/>
          </a:xfrm>
        </p:spPr>
        <p:txBody>
          <a:bodyPr/>
          <a:lstStyle/>
          <a:p>
            <a:r>
              <a:rPr lang="en-GB" sz="2800" dirty="0"/>
              <a:t>Transforming Food Systems through teaching and research</a:t>
            </a:r>
          </a:p>
        </p:txBody>
      </p:sp>
      <p:sp>
        <p:nvSpPr>
          <p:cNvPr id="5" name="TextBox 4">
            <a:extLst>
              <a:ext uri="{FF2B5EF4-FFF2-40B4-BE49-F238E27FC236}">
                <a16:creationId xmlns:a16="http://schemas.microsoft.com/office/drawing/2014/main" id="{3D3E1F7F-EF69-5EB1-360D-B88F5E99215F}"/>
              </a:ext>
            </a:extLst>
          </p:cNvPr>
          <p:cNvSpPr txBox="1"/>
          <p:nvPr/>
        </p:nvSpPr>
        <p:spPr>
          <a:xfrm>
            <a:off x="1064712" y="1920240"/>
            <a:ext cx="9918248" cy="4678204"/>
          </a:xfrm>
          <a:prstGeom prst="rect">
            <a:avLst/>
          </a:prstGeom>
          <a:noFill/>
        </p:spPr>
        <p:txBody>
          <a:bodyPr wrap="square" rtlCol="0">
            <a:spAutoFit/>
          </a:bodyPr>
          <a:lstStyle/>
          <a:p>
            <a:pPr marL="342900" indent="-342900">
              <a:buAutoNum type="arabicParenR"/>
            </a:pPr>
            <a:r>
              <a:rPr lang="en-GB" sz="2800" dirty="0"/>
              <a:t>How is food currently embedded in teaching and research at your institutions or work?</a:t>
            </a:r>
          </a:p>
          <a:p>
            <a:pPr marL="342900" indent="-342900">
              <a:buAutoNum type="arabicParenR"/>
            </a:pPr>
            <a:endParaRPr lang="en-GB" sz="2800" dirty="0"/>
          </a:p>
          <a:p>
            <a:pPr marL="342900" indent="-342900">
              <a:buAutoNum type="arabicParenR"/>
            </a:pPr>
            <a:endParaRPr lang="en-GB" sz="2800" dirty="0"/>
          </a:p>
          <a:p>
            <a:pPr marL="342900" indent="-342900">
              <a:buAutoNum type="arabicParenR"/>
            </a:pPr>
            <a:r>
              <a:rPr lang="en-GB" sz="2800" dirty="0"/>
              <a:t>What more could be done to integrate a food focus across the curriculum at universities? </a:t>
            </a:r>
          </a:p>
          <a:p>
            <a:pPr marL="342900" indent="-342900">
              <a:buAutoNum type="arabicParenR"/>
            </a:pPr>
            <a:endParaRPr lang="en-GB" sz="2800" dirty="0"/>
          </a:p>
          <a:p>
            <a:pPr marL="342900" indent="-342900">
              <a:buAutoNum type="arabicParenR"/>
            </a:pPr>
            <a:endParaRPr lang="en-GB" sz="2800" dirty="0"/>
          </a:p>
          <a:p>
            <a:pPr marL="342900" indent="-342900">
              <a:buAutoNum type="arabicParenR"/>
            </a:pPr>
            <a:r>
              <a:rPr lang="en-GB" sz="2800" dirty="0"/>
              <a:t>What value can the Right to Food bring to teaching and research? </a:t>
            </a:r>
          </a:p>
          <a:p>
            <a:endParaRPr lang="en-GB" dirty="0"/>
          </a:p>
        </p:txBody>
      </p:sp>
    </p:spTree>
    <p:extLst>
      <p:ext uri="{BB962C8B-B14F-4D97-AF65-F5344CB8AC3E}">
        <p14:creationId xmlns:p14="http://schemas.microsoft.com/office/powerpoint/2010/main" val="4243139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5218042" y="695738"/>
            <a:ext cx="6470373" cy="5466521"/>
          </a:xfrm>
        </p:spPr>
        <p:txBody>
          <a:bodyPr>
            <a:normAutofit/>
          </a:bodyPr>
          <a:lstStyle/>
          <a:p>
            <a:pPr marL="0" indent="0">
              <a:buNone/>
            </a:pPr>
            <a:endParaRPr lang="en-GB" sz="2400" b="1" dirty="0">
              <a:latin typeface="Overpass SemiBold" panose="020B0604020202020204" charset="0"/>
              <a:cs typeface="Times New Roman" panose="02020603050405020304" pitchFamily="18" charset="0"/>
            </a:endParaRPr>
          </a:p>
          <a:p>
            <a:pPr marL="0" indent="0" algn="l">
              <a:buNone/>
            </a:pPr>
            <a:r>
              <a:rPr lang="en-GB" sz="2400" b="0" i="0" u="none" strike="noStrike" baseline="0" dirty="0">
                <a:solidFill>
                  <a:srgbClr val="000000"/>
                </a:solidFill>
                <a:latin typeface="Overpass Medium" panose="020B0604020202020204" charset="0"/>
              </a:rPr>
              <a:t>Goals: </a:t>
            </a:r>
          </a:p>
          <a:p>
            <a:pPr algn="l"/>
            <a:r>
              <a:rPr lang="en-GB" sz="2400" dirty="0">
                <a:solidFill>
                  <a:srgbClr val="000000"/>
                </a:solidFill>
                <a:latin typeface="Overpass Medium" panose="020B0604020202020204" charset="0"/>
              </a:rPr>
              <a:t>To i</a:t>
            </a:r>
            <a:r>
              <a:rPr lang="en-GB" sz="2400" b="0" i="0" u="none" strike="noStrike" baseline="0" dirty="0">
                <a:solidFill>
                  <a:srgbClr val="000000"/>
                </a:solidFill>
                <a:latin typeface="Overpass Medium" panose="020B0604020202020204" charset="0"/>
              </a:rPr>
              <a:t>ncrease free or subsidised food provision, </a:t>
            </a:r>
            <a:r>
              <a:rPr lang="en-GB" sz="2400" dirty="0">
                <a:solidFill>
                  <a:srgbClr val="000000"/>
                </a:solidFill>
                <a:latin typeface="Overpass Medium" panose="020B0604020202020204" charset="0"/>
              </a:rPr>
              <a:t>e.g. </a:t>
            </a:r>
            <a:r>
              <a:rPr lang="en-GB" sz="2400" b="0" i="0" u="none" strike="noStrike" baseline="0" dirty="0">
                <a:solidFill>
                  <a:srgbClr val="000000"/>
                </a:solidFill>
                <a:latin typeface="Overpass Medium" panose="020B0604020202020204" charset="0"/>
              </a:rPr>
              <a:t>by developing a social supermarket and community fridges. </a:t>
            </a:r>
          </a:p>
          <a:p>
            <a:pPr algn="l"/>
            <a:r>
              <a:rPr lang="en-GB" sz="2400" dirty="0">
                <a:solidFill>
                  <a:srgbClr val="000000"/>
                </a:solidFill>
                <a:latin typeface="Overpass Medium" panose="020B0604020202020204" charset="0"/>
              </a:rPr>
              <a:t>To d</a:t>
            </a:r>
            <a:r>
              <a:rPr lang="en-GB" sz="2400" b="0" i="0" u="none" strike="noStrike" baseline="0" dirty="0">
                <a:solidFill>
                  <a:srgbClr val="000000"/>
                </a:solidFill>
                <a:latin typeface="Overpass Medium" panose="020B0604020202020204" charset="0"/>
              </a:rPr>
              <a:t>evelop and track the progress University’s Sustainable Food Action Plan with the catering and procurement teams.</a:t>
            </a:r>
          </a:p>
          <a:p>
            <a:pPr algn="l"/>
            <a:r>
              <a:rPr lang="en-GB" sz="2400" dirty="0">
                <a:solidFill>
                  <a:srgbClr val="000000"/>
                </a:solidFill>
                <a:latin typeface="Overpass Medium" panose="020B0604020202020204" charset="0"/>
              </a:rPr>
              <a:t>To t</a:t>
            </a:r>
            <a:r>
              <a:rPr lang="en-GB" sz="2400" b="0" i="0" u="none" strike="noStrike" baseline="0" dirty="0">
                <a:solidFill>
                  <a:srgbClr val="000000"/>
                </a:solidFill>
                <a:latin typeface="Overpass Medium" panose="020B0604020202020204" charset="0"/>
              </a:rPr>
              <a:t>urn Medway and Canterbury into ‘Edible Campuses’ setting aside green space for growing and learning about food. </a:t>
            </a:r>
            <a:endParaRPr lang="en-GB" sz="2400" dirty="0">
              <a:latin typeface="Overpass Medium" panose="020B0604020202020204" charset="0"/>
            </a:endParaRPr>
          </a:p>
          <a:p>
            <a:endParaRPr lang="en-US" dirty="0"/>
          </a:p>
        </p:txBody>
      </p:sp>
      <p:pic>
        <p:nvPicPr>
          <p:cNvPr id="3" name="Picture 2">
            <a:extLst>
              <a:ext uri="{FF2B5EF4-FFF2-40B4-BE49-F238E27FC236}">
                <a16:creationId xmlns:a16="http://schemas.microsoft.com/office/drawing/2014/main" id="{B0F99180-2EFB-6E41-CCE5-89EA9C1DC756}"/>
              </a:ext>
            </a:extLst>
          </p:cNvPr>
          <p:cNvPicPr>
            <a:picLocks noChangeAspect="1"/>
          </p:cNvPicPr>
          <p:nvPr/>
        </p:nvPicPr>
        <p:blipFill>
          <a:blip r:embed="rId3"/>
          <a:stretch>
            <a:fillRect/>
          </a:stretch>
        </p:blipFill>
        <p:spPr>
          <a:xfrm>
            <a:off x="947055" y="1022991"/>
            <a:ext cx="3886487" cy="4721826"/>
          </a:xfrm>
          <a:prstGeom prst="rect">
            <a:avLst/>
          </a:prstGeom>
        </p:spPr>
      </p:pic>
    </p:spTree>
    <p:extLst>
      <p:ext uri="{BB962C8B-B14F-4D97-AF65-F5344CB8AC3E}">
        <p14:creationId xmlns:p14="http://schemas.microsoft.com/office/powerpoint/2010/main" val="914343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5218042" y="695738"/>
            <a:ext cx="6470373" cy="5466521"/>
          </a:xfrm>
        </p:spPr>
        <p:txBody>
          <a:bodyPr>
            <a:normAutofit/>
          </a:bodyPr>
          <a:lstStyle/>
          <a:p>
            <a:pPr marL="0" indent="0">
              <a:buNone/>
            </a:pPr>
            <a:endParaRPr lang="en-GB" sz="2400" b="1" dirty="0">
              <a:latin typeface="Overpass SemiBold" panose="020B060402020202020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E3F0BDFF-37C8-0CE8-97CA-BB77156CF522}"/>
              </a:ext>
            </a:extLst>
          </p:cNvPr>
          <p:cNvSpPr txBox="1"/>
          <p:nvPr/>
        </p:nvSpPr>
        <p:spPr>
          <a:xfrm>
            <a:off x="618513" y="3738041"/>
            <a:ext cx="3772154" cy="1323439"/>
          </a:xfrm>
          <a:prstGeom prst="rect">
            <a:avLst/>
          </a:prstGeom>
          <a:noFill/>
        </p:spPr>
        <p:txBody>
          <a:bodyPr wrap="square">
            <a:spAutoFit/>
          </a:bodyPr>
          <a:lstStyle/>
          <a:p>
            <a:pPr algn="ctr"/>
            <a:r>
              <a:rPr lang="en-GB" sz="2000" b="0" i="0" u="none" strike="noStrike" baseline="0" dirty="0">
                <a:solidFill>
                  <a:srgbClr val="000000"/>
                </a:solidFill>
                <a:latin typeface="Overpass Medium" panose="020B0604020202020204" charset="0"/>
              </a:rPr>
              <a:t>We have carried out a </a:t>
            </a:r>
            <a:r>
              <a:rPr lang="en-GB" sz="2000" b="1" i="0" u="none" strike="noStrike" baseline="0" dirty="0">
                <a:solidFill>
                  <a:srgbClr val="000000"/>
                </a:solidFill>
                <a:latin typeface="Overpass Medium" panose="020B0604020202020204" charset="0"/>
              </a:rPr>
              <a:t>cost of living survey </a:t>
            </a:r>
            <a:r>
              <a:rPr lang="en-GB" sz="2000" b="0" i="0" u="none" strike="noStrike" baseline="0" dirty="0">
                <a:solidFill>
                  <a:srgbClr val="000000"/>
                </a:solidFill>
                <a:latin typeface="Overpass Medium" panose="020B0604020202020204" charset="0"/>
              </a:rPr>
              <a:t>among students and staff to understand the scale of food insecurity. </a:t>
            </a:r>
          </a:p>
        </p:txBody>
      </p:sp>
      <p:sp>
        <p:nvSpPr>
          <p:cNvPr id="6" name="TextBox 5">
            <a:extLst>
              <a:ext uri="{FF2B5EF4-FFF2-40B4-BE49-F238E27FC236}">
                <a16:creationId xmlns:a16="http://schemas.microsoft.com/office/drawing/2014/main" id="{9ABE4B4B-8E66-ABFB-3E16-9E4279D015BD}"/>
              </a:ext>
            </a:extLst>
          </p:cNvPr>
          <p:cNvSpPr txBox="1"/>
          <p:nvPr/>
        </p:nvSpPr>
        <p:spPr>
          <a:xfrm>
            <a:off x="2683657" y="5357825"/>
            <a:ext cx="3179593" cy="1323439"/>
          </a:xfrm>
          <a:prstGeom prst="rect">
            <a:avLst/>
          </a:prstGeom>
          <a:noFill/>
        </p:spPr>
        <p:txBody>
          <a:bodyPr wrap="square">
            <a:spAutoFit/>
          </a:bodyPr>
          <a:lstStyle/>
          <a:p>
            <a:r>
              <a:rPr lang="en-GB" sz="2000" b="0" i="0" u="none" strike="noStrike" baseline="0" dirty="0">
                <a:solidFill>
                  <a:srgbClr val="000000"/>
                </a:solidFill>
                <a:latin typeface="Overpass Medium" panose="020B0604020202020204" charset="0"/>
              </a:rPr>
              <a:t>We are offering subsidised £3 meals for students (£3.60 for staff) at our main outlets.</a:t>
            </a:r>
          </a:p>
        </p:txBody>
      </p:sp>
      <p:sp>
        <p:nvSpPr>
          <p:cNvPr id="8" name="TextBox 7">
            <a:extLst>
              <a:ext uri="{FF2B5EF4-FFF2-40B4-BE49-F238E27FC236}">
                <a16:creationId xmlns:a16="http://schemas.microsoft.com/office/drawing/2014/main" id="{5DBFBA71-A17B-4882-5438-8422A1DA1DEB}"/>
              </a:ext>
            </a:extLst>
          </p:cNvPr>
          <p:cNvSpPr txBox="1"/>
          <p:nvPr/>
        </p:nvSpPr>
        <p:spPr>
          <a:xfrm>
            <a:off x="8661691" y="4748860"/>
            <a:ext cx="3219909" cy="1938992"/>
          </a:xfrm>
          <a:prstGeom prst="rect">
            <a:avLst/>
          </a:prstGeom>
          <a:noFill/>
        </p:spPr>
        <p:txBody>
          <a:bodyPr wrap="square">
            <a:spAutoFit/>
          </a:bodyPr>
          <a:lstStyle/>
          <a:p>
            <a:r>
              <a:rPr lang="en-GB" sz="2000" b="0" i="0" u="none" strike="noStrike" baseline="0" dirty="0">
                <a:solidFill>
                  <a:srgbClr val="000000"/>
                </a:solidFill>
                <a:latin typeface="Overpass Medium" panose="020B0604020202020204" charset="0"/>
              </a:rPr>
              <a:t>Kent Union have established The Campus Pantry, where students can access free food as well as advice and support. </a:t>
            </a:r>
          </a:p>
        </p:txBody>
      </p:sp>
      <p:sp>
        <p:nvSpPr>
          <p:cNvPr id="13" name="TextBox 12">
            <a:extLst>
              <a:ext uri="{FF2B5EF4-FFF2-40B4-BE49-F238E27FC236}">
                <a16:creationId xmlns:a16="http://schemas.microsoft.com/office/drawing/2014/main" id="{E5FCCEC4-D799-89FB-63D7-0C7A337DF69B}"/>
              </a:ext>
            </a:extLst>
          </p:cNvPr>
          <p:cNvSpPr txBox="1"/>
          <p:nvPr/>
        </p:nvSpPr>
        <p:spPr>
          <a:xfrm>
            <a:off x="824298" y="857509"/>
            <a:ext cx="1512539" cy="523220"/>
          </a:xfrm>
          <a:prstGeom prst="rect">
            <a:avLst/>
          </a:prstGeom>
          <a:noFill/>
        </p:spPr>
        <p:txBody>
          <a:bodyPr wrap="square" rtlCol="0">
            <a:spAutoFit/>
          </a:bodyPr>
          <a:lstStyle/>
          <a:p>
            <a:r>
              <a:rPr lang="en-GB" sz="2800" dirty="0">
                <a:latin typeface="Overpass Medium" panose="020B0604020202020204" charset="0"/>
              </a:rPr>
              <a:t>So far…</a:t>
            </a:r>
          </a:p>
        </p:txBody>
      </p:sp>
      <p:pic>
        <p:nvPicPr>
          <p:cNvPr id="7" name="Picture 6">
            <a:extLst>
              <a:ext uri="{FF2B5EF4-FFF2-40B4-BE49-F238E27FC236}">
                <a16:creationId xmlns:a16="http://schemas.microsoft.com/office/drawing/2014/main" id="{E9A7DA3C-54CD-68A4-96D5-D8BAD6704AA8}"/>
              </a:ext>
            </a:extLst>
          </p:cNvPr>
          <p:cNvPicPr>
            <a:picLocks noChangeAspect="1"/>
          </p:cNvPicPr>
          <p:nvPr/>
        </p:nvPicPr>
        <p:blipFill rotWithShape="1">
          <a:blip r:embed="rId3"/>
          <a:srcRect r="32084"/>
          <a:stretch/>
        </p:blipFill>
        <p:spPr>
          <a:xfrm>
            <a:off x="695395" y="1523511"/>
            <a:ext cx="3772154" cy="2049038"/>
          </a:xfrm>
          <a:prstGeom prst="rect">
            <a:avLst/>
          </a:prstGeom>
        </p:spPr>
      </p:pic>
      <p:pic>
        <p:nvPicPr>
          <p:cNvPr id="9" name="Picture 8">
            <a:extLst>
              <a:ext uri="{FF2B5EF4-FFF2-40B4-BE49-F238E27FC236}">
                <a16:creationId xmlns:a16="http://schemas.microsoft.com/office/drawing/2014/main" id="{31844A1B-7125-ABA0-9A8F-D3F54791B2AA}"/>
              </a:ext>
            </a:extLst>
          </p:cNvPr>
          <p:cNvPicPr>
            <a:picLocks noChangeAspect="1"/>
          </p:cNvPicPr>
          <p:nvPr/>
        </p:nvPicPr>
        <p:blipFill>
          <a:blip r:embed="rId4"/>
          <a:stretch>
            <a:fillRect/>
          </a:stretch>
        </p:blipFill>
        <p:spPr>
          <a:xfrm>
            <a:off x="501909" y="5226973"/>
            <a:ext cx="2109201" cy="1420483"/>
          </a:xfrm>
          <a:prstGeom prst="rect">
            <a:avLst/>
          </a:prstGeom>
        </p:spPr>
      </p:pic>
      <p:pic>
        <p:nvPicPr>
          <p:cNvPr id="10" name="Picture 9" descr="A picture containing indoor, convenience store, text, retail&#10;&#10;Description automatically generated">
            <a:extLst>
              <a:ext uri="{FF2B5EF4-FFF2-40B4-BE49-F238E27FC236}">
                <a16:creationId xmlns:a16="http://schemas.microsoft.com/office/drawing/2014/main" id="{4FFFEAF9-C098-87C0-0706-8D41A5581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797" y="4748860"/>
            <a:ext cx="2443928" cy="1832946"/>
          </a:xfrm>
          <a:prstGeom prst="rect">
            <a:avLst/>
          </a:prstGeom>
        </p:spPr>
      </p:pic>
      <p:pic>
        <p:nvPicPr>
          <p:cNvPr id="11" name="Picture 10" descr="A picture containing outdoor, sky, cloud, vegetable&#10;&#10;Description automatically generated">
            <a:extLst>
              <a:ext uri="{FF2B5EF4-FFF2-40B4-BE49-F238E27FC236}">
                <a16:creationId xmlns:a16="http://schemas.microsoft.com/office/drawing/2014/main" id="{AB2954BD-D62C-7F06-93F1-CA4BB26E0D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752" y="794406"/>
            <a:ext cx="1775519" cy="2367359"/>
          </a:xfrm>
          <a:prstGeom prst="rect">
            <a:avLst/>
          </a:prstGeom>
        </p:spPr>
      </p:pic>
      <p:pic>
        <p:nvPicPr>
          <p:cNvPr id="12" name="Picture 11">
            <a:extLst>
              <a:ext uri="{FF2B5EF4-FFF2-40B4-BE49-F238E27FC236}">
                <a16:creationId xmlns:a16="http://schemas.microsoft.com/office/drawing/2014/main" id="{A17C57C9-0CD0-5500-3005-B23ABF4B829B}"/>
              </a:ext>
            </a:extLst>
          </p:cNvPr>
          <p:cNvPicPr>
            <a:picLocks noChangeAspect="1"/>
          </p:cNvPicPr>
          <p:nvPr/>
        </p:nvPicPr>
        <p:blipFill rotWithShape="1">
          <a:blip r:embed="rId7"/>
          <a:srcRect l="39048" t="-8167" r="-16214" b="8167"/>
          <a:stretch/>
        </p:blipFill>
        <p:spPr>
          <a:xfrm>
            <a:off x="7819724" y="601139"/>
            <a:ext cx="3003526" cy="2541531"/>
          </a:xfrm>
          <a:prstGeom prst="rect">
            <a:avLst/>
          </a:prstGeom>
        </p:spPr>
      </p:pic>
      <p:sp>
        <p:nvSpPr>
          <p:cNvPr id="15" name="TextBox 14">
            <a:extLst>
              <a:ext uri="{FF2B5EF4-FFF2-40B4-BE49-F238E27FC236}">
                <a16:creationId xmlns:a16="http://schemas.microsoft.com/office/drawing/2014/main" id="{EF5B3296-9F58-823E-BA0A-C984FBACD3A8}"/>
              </a:ext>
            </a:extLst>
          </p:cNvPr>
          <p:cNvSpPr txBox="1"/>
          <p:nvPr/>
        </p:nvSpPr>
        <p:spPr>
          <a:xfrm>
            <a:off x="5715752" y="3260432"/>
            <a:ext cx="6045210" cy="1323439"/>
          </a:xfrm>
          <a:prstGeom prst="rect">
            <a:avLst/>
          </a:prstGeom>
          <a:noFill/>
        </p:spPr>
        <p:txBody>
          <a:bodyPr wrap="square" rtlCol="0">
            <a:spAutoFit/>
          </a:bodyPr>
          <a:lstStyle/>
          <a:p>
            <a:r>
              <a:rPr lang="en-GB" sz="2000" b="0" i="0" u="none" strike="noStrike" baseline="0" dirty="0">
                <a:solidFill>
                  <a:srgbClr val="000000"/>
                </a:solidFill>
                <a:latin typeface="Overpass Medium" panose="020B0604020202020204" charset="0"/>
              </a:rPr>
              <a:t>We have expanded the university’s growing space from Kent Community Oasis Garden, by developing the Jubilee Orchard of over 300 fruit and nut trees on the University’s estate</a:t>
            </a:r>
            <a:r>
              <a:rPr lang="en-GB" sz="1800" b="0" i="0" u="none" strike="noStrike" baseline="0" dirty="0">
                <a:solidFill>
                  <a:srgbClr val="000000"/>
                </a:solidFill>
                <a:latin typeface="Overpass Medium" panose="020B0604020202020204" charset="0"/>
              </a:rPr>
              <a:t>. </a:t>
            </a:r>
          </a:p>
        </p:txBody>
      </p:sp>
    </p:spTree>
    <p:extLst>
      <p:ext uri="{BB962C8B-B14F-4D97-AF65-F5344CB8AC3E}">
        <p14:creationId xmlns:p14="http://schemas.microsoft.com/office/powerpoint/2010/main" val="3743568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437320" y="715615"/>
            <a:ext cx="6470373" cy="5466521"/>
          </a:xfrm>
        </p:spPr>
        <p:txBody>
          <a:bodyPr>
            <a:normAutofit/>
          </a:bodyPr>
          <a:lstStyle/>
          <a:p>
            <a:pPr marL="0" indent="0">
              <a:buNone/>
            </a:pPr>
            <a:r>
              <a:rPr lang="en-GB" sz="2400" dirty="0">
                <a:latin typeface="Overpass Medium" panose="020B0604020202020204" charset="0"/>
                <a:cs typeface="Arial" panose="020B0604020202020204" pitchFamily="34" charset="0"/>
              </a:rPr>
              <a:t>Goals:</a:t>
            </a:r>
            <a:endParaRPr lang="en-GB" sz="2400" b="0" i="0" u="none" strike="noStrike" baseline="0" dirty="0">
              <a:solidFill>
                <a:srgbClr val="000000"/>
              </a:solidFill>
              <a:latin typeface="Overpass Medium" panose="020B0604020202020204" charset="0"/>
              <a:cs typeface="Arial" panose="020B0604020202020204" pitchFamily="34" charset="0"/>
            </a:endParaRPr>
          </a:p>
          <a:p>
            <a:r>
              <a:rPr lang="en-GB" sz="2400" b="0" i="0" u="none" strike="noStrike" baseline="0" dirty="0">
                <a:solidFill>
                  <a:srgbClr val="000000"/>
                </a:solidFill>
                <a:latin typeface="Overpass Medium" panose="020B0604020202020204" charset="0"/>
                <a:cs typeface="Arial" panose="020B0604020202020204" pitchFamily="34" charset="0"/>
              </a:rPr>
              <a:t>We will engage with local authorities, charities, schools, farmers and communities across Kent to develop a plan to tackle food inequality across the county. </a:t>
            </a:r>
          </a:p>
          <a:p>
            <a:r>
              <a:rPr lang="en-GB" sz="2400" b="0" i="0" u="none" strike="noStrike" baseline="0" dirty="0">
                <a:solidFill>
                  <a:srgbClr val="000000"/>
                </a:solidFill>
                <a:latin typeface="Overpass Medium" panose="020B0604020202020204" charset="0"/>
                <a:cs typeface="Arial" panose="020B0604020202020204" pitchFamily="34" charset="0"/>
              </a:rPr>
              <a:t>The University of Kent will offer space to local food organisations to host events, training, innovation and fundraising, including establishing a Community Kitchen for food entrepreneurs and charities. </a:t>
            </a:r>
          </a:p>
          <a:p>
            <a:r>
              <a:rPr lang="en-GB" sz="2400" b="0" i="0" u="none" strike="noStrike" baseline="0" dirty="0">
                <a:solidFill>
                  <a:srgbClr val="000000"/>
                </a:solidFill>
                <a:latin typeface="Overpass Medium" panose="020B0604020202020204" charset="0"/>
                <a:cs typeface="Arial" panose="020B0604020202020204" pitchFamily="34" charset="0"/>
              </a:rPr>
              <a:t>We want to offer students opportunities, through placements and volunteering, to support local food charities and organisations tackling food insecurity. </a:t>
            </a:r>
          </a:p>
          <a:p>
            <a:endParaRPr lang="en-US" dirty="0"/>
          </a:p>
        </p:txBody>
      </p:sp>
      <p:pic>
        <p:nvPicPr>
          <p:cNvPr id="2" name="Picture 1">
            <a:extLst>
              <a:ext uri="{FF2B5EF4-FFF2-40B4-BE49-F238E27FC236}">
                <a16:creationId xmlns:a16="http://schemas.microsoft.com/office/drawing/2014/main" id="{DC2B48EE-C5B5-793E-FD7E-7847B74AD665}"/>
              </a:ext>
            </a:extLst>
          </p:cNvPr>
          <p:cNvPicPr>
            <a:picLocks noChangeAspect="1"/>
          </p:cNvPicPr>
          <p:nvPr/>
        </p:nvPicPr>
        <p:blipFill>
          <a:blip r:embed="rId3"/>
          <a:stretch>
            <a:fillRect/>
          </a:stretch>
        </p:blipFill>
        <p:spPr>
          <a:xfrm>
            <a:off x="7125684" y="1433221"/>
            <a:ext cx="4196630" cy="4401049"/>
          </a:xfrm>
          <a:prstGeom prst="rect">
            <a:avLst/>
          </a:prstGeom>
        </p:spPr>
      </p:pic>
    </p:spTree>
    <p:extLst>
      <p:ext uri="{BB962C8B-B14F-4D97-AF65-F5344CB8AC3E}">
        <p14:creationId xmlns:p14="http://schemas.microsoft.com/office/powerpoint/2010/main" val="2169095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5218042" y="695738"/>
            <a:ext cx="6470373" cy="5466521"/>
          </a:xfrm>
        </p:spPr>
        <p:txBody>
          <a:bodyPr>
            <a:normAutofit/>
          </a:bodyPr>
          <a:lstStyle/>
          <a:p>
            <a:pPr marL="0" indent="0">
              <a:buNone/>
            </a:pPr>
            <a:endParaRPr lang="en-GB" sz="2400" b="1" dirty="0">
              <a:latin typeface="Overpass SemiBold" panose="020B060402020202020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E3F0BDFF-37C8-0CE8-97CA-BB77156CF522}"/>
              </a:ext>
            </a:extLst>
          </p:cNvPr>
          <p:cNvSpPr txBox="1"/>
          <p:nvPr/>
        </p:nvSpPr>
        <p:spPr>
          <a:xfrm>
            <a:off x="2633868" y="1486292"/>
            <a:ext cx="6470373" cy="1446550"/>
          </a:xfrm>
          <a:prstGeom prst="rect">
            <a:avLst/>
          </a:prstGeom>
          <a:noFill/>
        </p:spPr>
        <p:txBody>
          <a:bodyPr wrap="square">
            <a:spAutoFit/>
          </a:bodyPr>
          <a:lstStyle/>
          <a:p>
            <a:r>
              <a:rPr lang="en-GB" sz="2200" dirty="0">
                <a:latin typeface="Overpass Medium" panose="020B0604020202020204" charset="0"/>
              </a:rPr>
              <a:t>We have offered kitchen space to a local food charity, so they can continue to provide nutritious meals to families via a network of community fridges. </a:t>
            </a:r>
          </a:p>
        </p:txBody>
      </p:sp>
      <p:sp>
        <p:nvSpPr>
          <p:cNvPr id="6" name="TextBox 5">
            <a:extLst>
              <a:ext uri="{FF2B5EF4-FFF2-40B4-BE49-F238E27FC236}">
                <a16:creationId xmlns:a16="http://schemas.microsoft.com/office/drawing/2014/main" id="{9ABE4B4B-8E66-ABFB-3E16-9E4279D015BD}"/>
              </a:ext>
            </a:extLst>
          </p:cNvPr>
          <p:cNvSpPr txBox="1"/>
          <p:nvPr/>
        </p:nvSpPr>
        <p:spPr>
          <a:xfrm>
            <a:off x="4621695" y="3196778"/>
            <a:ext cx="6122504" cy="1107996"/>
          </a:xfrm>
          <a:prstGeom prst="rect">
            <a:avLst/>
          </a:prstGeom>
          <a:noFill/>
        </p:spPr>
        <p:txBody>
          <a:bodyPr wrap="square">
            <a:spAutoFit/>
          </a:bodyPr>
          <a:lstStyle/>
          <a:p>
            <a:r>
              <a:rPr lang="en-GB" sz="2200" dirty="0">
                <a:latin typeface="Overpass Medium" panose="020B0604020202020204" charset="0"/>
              </a:rPr>
              <a:t>We have launched a </a:t>
            </a:r>
            <a:r>
              <a:rPr lang="en-GB" sz="2200" b="1" dirty="0">
                <a:latin typeface="Overpass Medium" panose="020B0604020202020204" charset="0"/>
              </a:rPr>
              <a:t>gleaning project</a:t>
            </a:r>
            <a:r>
              <a:rPr lang="en-GB" sz="2200" dirty="0">
                <a:latin typeface="Overpass Medium" panose="020B0604020202020204" charset="0"/>
              </a:rPr>
              <a:t>, alongside Produced in Kent, Kent Union and the University. </a:t>
            </a:r>
          </a:p>
        </p:txBody>
      </p:sp>
      <p:sp>
        <p:nvSpPr>
          <p:cNvPr id="8" name="TextBox 7">
            <a:extLst>
              <a:ext uri="{FF2B5EF4-FFF2-40B4-BE49-F238E27FC236}">
                <a16:creationId xmlns:a16="http://schemas.microsoft.com/office/drawing/2014/main" id="{5DBFBA71-A17B-4882-5438-8422A1DA1DEB}"/>
              </a:ext>
            </a:extLst>
          </p:cNvPr>
          <p:cNvSpPr txBox="1"/>
          <p:nvPr/>
        </p:nvSpPr>
        <p:spPr>
          <a:xfrm>
            <a:off x="5391975" y="4964091"/>
            <a:ext cx="6122504" cy="1107996"/>
          </a:xfrm>
          <a:prstGeom prst="rect">
            <a:avLst/>
          </a:prstGeom>
          <a:noFill/>
        </p:spPr>
        <p:txBody>
          <a:bodyPr wrap="square">
            <a:spAutoFit/>
          </a:bodyPr>
          <a:lstStyle/>
          <a:p>
            <a:r>
              <a:rPr lang="en-GB" sz="2200" dirty="0">
                <a:latin typeface="Overpass Medium" panose="020B0604020202020204" charset="0"/>
              </a:rPr>
              <a:t>The University has steering group membership on the Kent Food Partnership, which is part of Sustainable Food Places. </a:t>
            </a:r>
          </a:p>
        </p:txBody>
      </p:sp>
      <p:sp>
        <p:nvSpPr>
          <p:cNvPr id="13" name="TextBox 12">
            <a:extLst>
              <a:ext uri="{FF2B5EF4-FFF2-40B4-BE49-F238E27FC236}">
                <a16:creationId xmlns:a16="http://schemas.microsoft.com/office/drawing/2014/main" id="{E5FCCEC4-D799-89FB-63D7-0C7A337DF69B}"/>
              </a:ext>
            </a:extLst>
          </p:cNvPr>
          <p:cNvSpPr txBox="1"/>
          <p:nvPr/>
        </p:nvSpPr>
        <p:spPr>
          <a:xfrm>
            <a:off x="824298" y="708421"/>
            <a:ext cx="1512539" cy="523220"/>
          </a:xfrm>
          <a:prstGeom prst="rect">
            <a:avLst/>
          </a:prstGeom>
          <a:noFill/>
        </p:spPr>
        <p:txBody>
          <a:bodyPr wrap="square" rtlCol="0">
            <a:spAutoFit/>
          </a:bodyPr>
          <a:lstStyle/>
          <a:p>
            <a:r>
              <a:rPr lang="en-GB" sz="2800" dirty="0">
                <a:latin typeface="Overpass Medium" panose="020B0604020202020204" charset="0"/>
              </a:rPr>
              <a:t>So far…</a:t>
            </a:r>
          </a:p>
        </p:txBody>
      </p:sp>
      <p:pic>
        <p:nvPicPr>
          <p:cNvPr id="7" name="Picture 6">
            <a:extLst>
              <a:ext uri="{FF2B5EF4-FFF2-40B4-BE49-F238E27FC236}">
                <a16:creationId xmlns:a16="http://schemas.microsoft.com/office/drawing/2014/main" id="{E2AAD431-2AD2-C7DC-4006-DF8883971AE7}"/>
              </a:ext>
            </a:extLst>
          </p:cNvPr>
          <p:cNvPicPr>
            <a:picLocks noChangeAspect="1"/>
          </p:cNvPicPr>
          <p:nvPr/>
        </p:nvPicPr>
        <p:blipFill>
          <a:blip r:embed="rId3"/>
          <a:stretch>
            <a:fillRect/>
          </a:stretch>
        </p:blipFill>
        <p:spPr>
          <a:xfrm>
            <a:off x="429172" y="1507574"/>
            <a:ext cx="1907665" cy="1265327"/>
          </a:xfrm>
          <a:prstGeom prst="rect">
            <a:avLst/>
          </a:prstGeom>
        </p:spPr>
      </p:pic>
      <p:pic>
        <p:nvPicPr>
          <p:cNvPr id="9" name="Picture 8">
            <a:extLst>
              <a:ext uri="{FF2B5EF4-FFF2-40B4-BE49-F238E27FC236}">
                <a16:creationId xmlns:a16="http://schemas.microsoft.com/office/drawing/2014/main" id="{BE138278-2125-5AC2-310A-C9A747399E5D}"/>
              </a:ext>
            </a:extLst>
          </p:cNvPr>
          <p:cNvPicPr>
            <a:picLocks noChangeAspect="1"/>
          </p:cNvPicPr>
          <p:nvPr/>
        </p:nvPicPr>
        <p:blipFill>
          <a:blip r:embed="rId4"/>
          <a:stretch>
            <a:fillRect/>
          </a:stretch>
        </p:blipFill>
        <p:spPr>
          <a:xfrm>
            <a:off x="2155011" y="3092783"/>
            <a:ext cx="1984043" cy="1315987"/>
          </a:xfrm>
          <a:prstGeom prst="rect">
            <a:avLst/>
          </a:prstGeom>
        </p:spPr>
      </p:pic>
      <p:pic>
        <p:nvPicPr>
          <p:cNvPr id="10" name="Picture 9">
            <a:extLst>
              <a:ext uri="{FF2B5EF4-FFF2-40B4-BE49-F238E27FC236}">
                <a16:creationId xmlns:a16="http://schemas.microsoft.com/office/drawing/2014/main" id="{27A47FA9-9C5D-089B-43F3-9C8092E03C9E}"/>
              </a:ext>
            </a:extLst>
          </p:cNvPr>
          <p:cNvPicPr>
            <a:picLocks noChangeAspect="1"/>
          </p:cNvPicPr>
          <p:nvPr/>
        </p:nvPicPr>
        <p:blipFill>
          <a:blip r:embed="rId5"/>
          <a:stretch>
            <a:fillRect/>
          </a:stretch>
        </p:blipFill>
        <p:spPr>
          <a:xfrm>
            <a:off x="3307498" y="4840612"/>
            <a:ext cx="1831032" cy="1562348"/>
          </a:xfrm>
          <a:prstGeom prst="rect">
            <a:avLst/>
          </a:prstGeom>
        </p:spPr>
      </p:pic>
    </p:spTree>
    <p:extLst>
      <p:ext uri="{BB962C8B-B14F-4D97-AF65-F5344CB8AC3E}">
        <p14:creationId xmlns:p14="http://schemas.microsoft.com/office/powerpoint/2010/main" val="2714209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609600" y="1252331"/>
            <a:ext cx="10882745" cy="5754756"/>
          </a:xfrm>
        </p:spPr>
        <p:txBody>
          <a:bodyPr>
            <a:normAutofit lnSpcReduction="10000"/>
          </a:bodyPr>
          <a:lstStyle/>
          <a:p>
            <a:pPr marL="0" indent="0">
              <a:buNone/>
            </a:pPr>
            <a:endParaRPr lang="en-GB" sz="2000" b="0" i="0" dirty="0">
              <a:solidFill>
                <a:srgbClr val="111111"/>
              </a:solidFill>
              <a:effectLst/>
              <a:latin typeface="Overpass Medium" panose="020B0604020202020204" charset="0"/>
            </a:endParaRPr>
          </a:p>
          <a:p>
            <a:pPr marL="0" indent="0">
              <a:buNone/>
            </a:pPr>
            <a:r>
              <a:rPr lang="en-GB" sz="2000" b="0" i="0" dirty="0">
                <a:solidFill>
                  <a:srgbClr val="111111"/>
                </a:solidFill>
                <a:effectLst/>
                <a:latin typeface="Overpass Medium" panose="020B0604020202020204" charset="0"/>
              </a:rPr>
              <a:t>“The NCIA’s vision is to increase the connectivity, momentum, and effectiveness of the HE sector’s civic activities for local societal, economic, and environmental benefit and maximise the contribution universities can make towards addressing societal challenges and responding to policy priorities.”</a:t>
            </a:r>
          </a:p>
          <a:p>
            <a:pPr marL="0" indent="0">
              <a:buNone/>
            </a:pPr>
            <a:endParaRPr lang="en-GB" sz="2000" dirty="0">
              <a:latin typeface="Overpass Medium" panose="020B0604020202020204" charset="0"/>
            </a:endParaRPr>
          </a:p>
          <a:p>
            <a:r>
              <a:rPr lang="en-GB" sz="2400" dirty="0"/>
              <a:t>A two-year, UKRI-funded initiative led by Civic Universities Network, Sheffield Hallam and NCCPE</a:t>
            </a:r>
          </a:p>
          <a:p>
            <a:r>
              <a:rPr lang="en-GB" sz="2400" dirty="0"/>
              <a:t>Kent is one of 12 universities/consortia chosen to be involved, out of 38 </a:t>
            </a:r>
          </a:p>
          <a:p>
            <a:r>
              <a:rPr lang="en-GB" sz="2400" dirty="0"/>
              <a:t>The Right to Food was the central pillar of our application</a:t>
            </a:r>
          </a:p>
          <a:p>
            <a:r>
              <a:rPr lang="en-GB" sz="2400" dirty="0"/>
              <a:t>Action learning groups will pool knowledge, insight and intelligence from their work and each university will learn from the others involved</a:t>
            </a:r>
          </a:p>
          <a:p>
            <a:r>
              <a:rPr lang="en-GB" sz="2400" dirty="0"/>
              <a:t>Gather evidence to support decision-making and share with the wider sector </a:t>
            </a:r>
          </a:p>
          <a:p>
            <a:r>
              <a:rPr lang="en-GB" sz="2400" dirty="0"/>
              <a:t>Funding will support activities at important moments of the programme, building an evidence base and seeding innovation</a:t>
            </a:r>
          </a:p>
          <a:p>
            <a:endParaRPr lang="en-GB" sz="2200" dirty="0"/>
          </a:p>
        </p:txBody>
      </p:sp>
      <p:sp>
        <p:nvSpPr>
          <p:cNvPr id="3" name="Title 1">
            <a:extLst>
              <a:ext uri="{FF2B5EF4-FFF2-40B4-BE49-F238E27FC236}">
                <a16:creationId xmlns:a16="http://schemas.microsoft.com/office/drawing/2014/main" id="{AA837CE0-3151-744B-75A8-E375B7E50871}"/>
              </a:ext>
            </a:extLst>
          </p:cNvPr>
          <p:cNvSpPr txBox="1">
            <a:spLocks/>
          </p:cNvSpPr>
          <p:nvPr/>
        </p:nvSpPr>
        <p:spPr>
          <a:xfrm>
            <a:off x="609600" y="676067"/>
            <a:ext cx="8291513" cy="5762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Overpass Medium" pitchFamily="2" charset="77"/>
                <a:ea typeface="+mj-ea"/>
                <a:cs typeface="+mj-cs"/>
              </a:defRPr>
            </a:lvl1pPr>
          </a:lstStyle>
          <a:p>
            <a:r>
              <a:rPr lang="en-GB" sz="4000" dirty="0"/>
              <a:t>National Civic Impact Accelerator</a:t>
            </a:r>
          </a:p>
        </p:txBody>
      </p:sp>
    </p:spTree>
    <p:extLst>
      <p:ext uri="{BB962C8B-B14F-4D97-AF65-F5344CB8AC3E}">
        <p14:creationId xmlns:p14="http://schemas.microsoft.com/office/powerpoint/2010/main" val="456680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5277678" y="1252330"/>
            <a:ext cx="6410738" cy="5466521"/>
          </a:xfrm>
        </p:spPr>
        <p:txBody>
          <a:bodyPr>
            <a:normAutofit/>
          </a:bodyPr>
          <a:lstStyle/>
          <a:p>
            <a:endParaRPr lang="en-GB" sz="2800" dirty="0"/>
          </a:p>
          <a:p>
            <a:r>
              <a:rPr lang="en-GB" sz="2800" dirty="0"/>
              <a:t>Maintaining a focus on the whole food system, in the context of the cost of living crisis.</a:t>
            </a:r>
          </a:p>
          <a:p>
            <a:r>
              <a:rPr lang="en-GB" sz="2800" dirty="0"/>
              <a:t>Financial pressures on universities </a:t>
            </a:r>
          </a:p>
          <a:p>
            <a:r>
              <a:rPr lang="en-GB" sz="2800" dirty="0"/>
              <a:t>Time and staff capacity</a:t>
            </a:r>
          </a:p>
          <a:p>
            <a:r>
              <a:rPr lang="en-GB" sz="2800" dirty="0"/>
              <a:t>Monitoring our impact</a:t>
            </a:r>
          </a:p>
          <a:p>
            <a:r>
              <a:rPr lang="en-GB" sz="2800" dirty="0"/>
              <a:t>Engaging certain stakeholders: farmers, schools, colleges, seldom-heard groups. </a:t>
            </a:r>
          </a:p>
          <a:p>
            <a:endParaRPr lang="en-US" dirty="0"/>
          </a:p>
        </p:txBody>
      </p:sp>
      <p:sp>
        <p:nvSpPr>
          <p:cNvPr id="3" name="Title 1">
            <a:extLst>
              <a:ext uri="{FF2B5EF4-FFF2-40B4-BE49-F238E27FC236}">
                <a16:creationId xmlns:a16="http://schemas.microsoft.com/office/drawing/2014/main" id="{AA837CE0-3151-744B-75A8-E375B7E50871}"/>
              </a:ext>
            </a:extLst>
          </p:cNvPr>
          <p:cNvSpPr txBox="1">
            <a:spLocks/>
          </p:cNvSpPr>
          <p:nvPr/>
        </p:nvSpPr>
        <p:spPr>
          <a:xfrm>
            <a:off x="609600" y="676067"/>
            <a:ext cx="8291513" cy="5762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Overpass Medium" pitchFamily="2" charset="77"/>
                <a:ea typeface="+mj-ea"/>
                <a:cs typeface="+mj-cs"/>
              </a:defRPr>
            </a:lvl1pPr>
          </a:lstStyle>
          <a:p>
            <a:r>
              <a:rPr lang="en-GB" sz="4000" dirty="0"/>
              <a:t>Potential challenges</a:t>
            </a:r>
          </a:p>
        </p:txBody>
      </p:sp>
      <p:pic>
        <p:nvPicPr>
          <p:cNvPr id="2050" name="Picture 2">
            <a:extLst>
              <a:ext uri="{FF2B5EF4-FFF2-40B4-BE49-F238E27FC236}">
                <a16:creationId xmlns:a16="http://schemas.microsoft.com/office/drawing/2014/main" id="{77A17869-8A81-C976-FA57-B5E7F5C65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46" y="2146851"/>
            <a:ext cx="4927462" cy="327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83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609601" y="1252330"/>
            <a:ext cx="5751442" cy="5466521"/>
          </a:xfrm>
        </p:spPr>
        <p:txBody>
          <a:bodyPr>
            <a:normAutofit lnSpcReduction="10000"/>
          </a:bodyPr>
          <a:lstStyle/>
          <a:p>
            <a:pPr marL="0" indent="0">
              <a:buNone/>
            </a:pPr>
            <a:r>
              <a:rPr lang="en-GB" sz="2800" dirty="0"/>
              <a:t> </a:t>
            </a:r>
          </a:p>
          <a:p>
            <a:r>
              <a:rPr lang="en-GB" sz="2800" dirty="0"/>
              <a:t>Raising funding to support future plans</a:t>
            </a:r>
          </a:p>
          <a:p>
            <a:r>
              <a:rPr lang="en-GB" sz="2800" dirty="0"/>
              <a:t>Developing a blueprint or model that can be shared with other higher education institutions. </a:t>
            </a:r>
          </a:p>
          <a:p>
            <a:r>
              <a:rPr lang="en-GB" sz="2800" dirty="0"/>
              <a:t>Increasing our engagement, particularly with students, academics and regional stakeholders.</a:t>
            </a:r>
          </a:p>
          <a:p>
            <a:r>
              <a:rPr lang="en-GB" sz="2800" dirty="0"/>
              <a:t>Building a network of interested and engaged universities and sharing the journey of the project.</a:t>
            </a:r>
          </a:p>
          <a:p>
            <a:pPr lvl="1"/>
            <a:endParaRPr lang="en-GB" b="1" dirty="0">
              <a:latin typeface="Overpass SemiBold" panose="020B0604020202020204" charset="0"/>
              <a:cs typeface="Times New Roman" panose="02020603050405020304" pitchFamily="18" charset="0"/>
            </a:endParaRPr>
          </a:p>
          <a:p>
            <a:pPr marL="0" indent="0">
              <a:buNone/>
            </a:pPr>
            <a:endParaRPr lang="en-GB" sz="2400" b="1" dirty="0">
              <a:latin typeface="Overpass SemiBold" panose="020B0604020202020204" charset="0"/>
              <a:cs typeface="Times New Roman" panose="02020603050405020304" pitchFamily="18" charset="0"/>
            </a:endParaRPr>
          </a:p>
          <a:p>
            <a:endParaRPr lang="en-US" dirty="0"/>
          </a:p>
        </p:txBody>
      </p:sp>
      <p:sp>
        <p:nvSpPr>
          <p:cNvPr id="3" name="Title 1">
            <a:extLst>
              <a:ext uri="{FF2B5EF4-FFF2-40B4-BE49-F238E27FC236}">
                <a16:creationId xmlns:a16="http://schemas.microsoft.com/office/drawing/2014/main" id="{AA837CE0-3151-744B-75A8-E375B7E50871}"/>
              </a:ext>
            </a:extLst>
          </p:cNvPr>
          <p:cNvSpPr txBox="1">
            <a:spLocks/>
          </p:cNvSpPr>
          <p:nvPr/>
        </p:nvSpPr>
        <p:spPr>
          <a:xfrm>
            <a:off x="609600" y="676067"/>
            <a:ext cx="8291513" cy="5762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Overpass Medium" pitchFamily="2" charset="77"/>
                <a:ea typeface="+mj-ea"/>
                <a:cs typeface="+mj-cs"/>
              </a:defRPr>
            </a:lvl1pPr>
          </a:lstStyle>
          <a:p>
            <a:r>
              <a:rPr lang="en-GB" sz="4000" dirty="0"/>
              <a:t>Plans and next steps</a:t>
            </a:r>
          </a:p>
        </p:txBody>
      </p:sp>
      <p:pic>
        <p:nvPicPr>
          <p:cNvPr id="3074" name="Picture 2">
            <a:extLst>
              <a:ext uri="{FF2B5EF4-FFF2-40B4-BE49-F238E27FC236}">
                <a16:creationId xmlns:a16="http://schemas.microsoft.com/office/drawing/2014/main" id="{A5CC1C1E-DC43-F788-2C15-6B1498ECC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043" y="1828593"/>
            <a:ext cx="5575853" cy="3717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700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776476" y="3958192"/>
            <a:ext cx="6836898" cy="2442610"/>
          </a:xfrm>
        </p:spPr>
        <p:txBody>
          <a:bodyPr>
            <a:normAutofit/>
          </a:bodyPr>
          <a:lstStyle/>
          <a:p>
            <a:pPr lvl="0" algn="just"/>
            <a:r>
              <a:rPr lang="en-GB" sz="2000" b="1" i="1" dirty="0">
                <a:latin typeface="Calibri" panose="020F0502020204030204" pitchFamily="34" charset="0"/>
                <a:ea typeface="Calibri" panose="020F0502020204030204" pitchFamily="34" charset="0"/>
                <a:cs typeface="Times New Roman" panose="02020603050405020304" pitchFamily="18" charset="0"/>
              </a:rPr>
              <a:t>The Right to Food is being met when “every man, woman and child, alone or in community with others, have physical and economic access at all times to adequate food or means for its procurement.”</a:t>
            </a:r>
            <a:endParaRPr lang="en-GB" sz="2400" b="1" i="1" dirty="0">
              <a:effectLst/>
              <a:latin typeface="Calibri" panose="020F0502020204030204" pitchFamily="34" charset="0"/>
              <a:ea typeface="Calibri" panose="020F0502020204030204" pitchFamily="34" charset="0"/>
              <a:cs typeface="Times New Roman" panose="02020603050405020304" pitchFamily="18" charset="0"/>
            </a:endParaRPr>
          </a:p>
          <a:p>
            <a:pPr lvl="0" algn="just"/>
            <a:r>
              <a:rPr lang="en-GB" sz="2000" dirty="0">
                <a:effectLst/>
                <a:latin typeface="Calibri" panose="020F0502020204030204" pitchFamily="34" charset="0"/>
                <a:ea typeface="Calibri" panose="020F0502020204030204" pitchFamily="34" charset="0"/>
                <a:cs typeface="Times New Roman" panose="02020603050405020304" pitchFamily="18" charset="0"/>
              </a:rPr>
              <a:t>UN Committee on Economic, Social and Cultural Rights (CESCR), General Comment no. 12: The Right to Adequate Food (Art. 11 of the Covenant), 12 May 1999 [para 6]. </a:t>
            </a:r>
          </a:p>
        </p:txBody>
      </p:sp>
      <p:sp>
        <p:nvSpPr>
          <p:cNvPr id="2" name="Title 1">
            <a:extLst>
              <a:ext uri="{FF2B5EF4-FFF2-40B4-BE49-F238E27FC236}">
                <a16:creationId xmlns:a16="http://schemas.microsoft.com/office/drawing/2014/main" id="{B704CA67-5D73-6BC8-82D9-1B956A861889}"/>
              </a:ext>
            </a:extLst>
          </p:cNvPr>
          <p:cNvSpPr>
            <a:spLocks noGrp="1"/>
          </p:cNvSpPr>
          <p:nvPr>
            <p:ph type="title"/>
          </p:nvPr>
        </p:nvSpPr>
        <p:spPr>
          <a:xfrm>
            <a:off x="457200" y="549275"/>
            <a:ext cx="8291513" cy="576263"/>
          </a:xfrm>
        </p:spPr>
        <p:txBody>
          <a:bodyPr/>
          <a:lstStyle/>
          <a:p>
            <a:r>
              <a:rPr lang="en-GB" sz="4000" dirty="0"/>
              <a:t>Why a ‘Right to Food’ University?</a:t>
            </a:r>
          </a:p>
        </p:txBody>
      </p:sp>
      <p:sp>
        <p:nvSpPr>
          <p:cNvPr id="3" name="TextBox 2">
            <a:extLst>
              <a:ext uri="{FF2B5EF4-FFF2-40B4-BE49-F238E27FC236}">
                <a16:creationId xmlns:a16="http://schemas.microsoft.com/office/drawing/2014/main" id="{247E5348-1E90-C153-79AD-B59BAFF8476A}"/>
              </a:ext>
            </a:extLst>
          </p:cNvPr>
          <p:cNvSpPr txBox="1"/>
          <p:nvPr/>
        </p:nvSpPr>
        <p:spPr>
          <a:xfrm>
            <a:off x="1023730" y="1656920"/>
            <a:ext cx="9740347" cy="1938992"/>
          </a:xfrm>
          <a:prstGeom prst="rect">
            <a:avLst/>
          </a:prstGeom>
          <a:noFill/>
        </p:spPr>
        <p:txBody>
          <a:bodyPr wrap="square" rtlCol="0">
            <a:spAutoFit/>
          </a:bodyPr>
          <a:lstStyle/>
          <a:p>
            <a:pPr lvl="0" algn="just"/>
            <a:r>
              <a:rPr lang="en-GB" sz="2000" b="1" i="1" dirty="0">
                <a:effectLst/>
                <a:latin typeface="Overpass Medium" panose="020B0604020202020204" charset="0"/>
                <a:ea typeface="Calibri" panose="020F0502020204030204" pitchFamily="34" charset="0"/>
                <a:cs typeface="Times New Roman" panose="02020603050405020304" pitchFamily="18" charset="0"/>
              </a:rPr>
              <a:t>“Food is not just a commodity, it is the result of a set of practices. It is part of the rhythm of everyday life. We give meaning to life through how and what we eat, who we eat with establishes the bond that create kin and community.”</a:t>
            </a:r>
          </a:p>
          <a:p>
            <a:pPr lvl="0" algn="just"/>
            <a:endParaRPr lang="en-GB" sz="2000" dirty="0">
              <a:effectLst/>
              <a:latin typeface="Overpass Medium" panose="020B0604020202020204" charset="0"/>
              <a:ea typeface="Calibri" panose="020F0502020204030204" pitchFamily="34" charset="0"/>
              <a:cs typeface="Times New Roman" panose="02020603050405020304" pitchFamily="18" charset="0"/>
            </a:endParaRPr>
          </a:p>
          <a:p>
            <a:pPr lvl="0" algn="just"/>
            <a:r>
              <a:rPr lang="en-GB" sz="2000" dirty="0">
                <a:effectLst/>
                <a:latin typeface="Overpass Medium" panose="020B0604020202020204" charset="0"/>
                <a:ea typeface="Calibri" panose="020F0502020204030204" pitchFamily="34" charset="0"/>
                <a:cs typeface="Times New Roman" panose="02020603050405020304" pitchFamily="18" charset="0"/>
              </a:rPr>
              <a:t>Michael Fakhri, UN Special Rapporteur on the Right to Food, </a:t>
            </a:r>
            <a:r>
              <a:rPr lang="en-GB" sz="2000" dirty="0">
                <a:effectLst/>
                <a:latin typeface="Overpass Medium" panose="020B0604020202020204" charset="0"/>
                <a:ea typeface="Calibri" panose="020F0502020204030204" pitchFamily="34" charset="0"/>
                <a:cs typeface="Times New Roman" panose="02020603050405020304" pitchFamily="18" charset="0"/>
                <a:hlinkClick r:id="rId3"/>
              </a:rPr>
              <a:t>at University of Kent Centre for Critical Internationa</a:t>
            </a:r>
            <a:r>
              <a:rPr lang="en-GB" sz="2000" dirty="0">
                <a:latin typeface="Overpass Medium" panose="020B0604020202020204" charset="0"/>
                <a:ea typeface="Calibri" panose="020F0502020204030204" pitchFamily="34" charset="0"/>
                <a:cs typeface="Times New Roman" panose="02020603050405020304" pitchFamily="18" charset="0"/>
                <a:hlinkClick r:id="rId3"/>
              </a:rPr>
              <a:t>l Law, March 2022</a:t>
            </a:r>
            <a:endParaRPr lang="en-GB" sz="2000" dirty="0">
              <a:effectLst/>
              <a:latin typeface="Overpass Medium" panose="020B060402020202020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B9B332D5-5A8A-E1C4-40BF-02A610212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132" y="3831218"/>
            <a:ext cx="3365085" cy="225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169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9940" y="1252330"/>
            <a:ext cx="5536097" cy="5466521"/>
          </a:xfrm>
        </p:spPr>
        <p:txBody>
          <a:bodyPr>
            <a:normAutofit fontScale="85000" lnSpcReduction="20000"/>
          </a:bodyPr>
          <a:lstStyle/>
          <a:p>
            <a:pPr marL="0" indent="0">
              <a:buNone/>
            </a:pPr>
            <a:endParaRPr lang="en-GB" sz="2200" dirty="0"/>
          </a:p>
          <a:p>
            <a:r>
              <a:rPr lang="en-GB" sz="2600" dirty="0"/>
              <a:t>Please get in touch to find out more or share ideas, by emailing: </a:t>
            </a:r>
            <a:r>
              <a:rPr lang="en-GB" sz="2600" dirty="0">
                <a:hlinkClick r:id="rId3"/>
              </a:rPr>
              <a:t>righttofood@kent.ac.uk</a:t>
            </a:r>
            <a:endParaRPr lang="en-GB" sz="2600" dirty="0"/>
          </a:p>
          <a:p>
            <a:endParaRPr lang="en-GB" sz="2600" dirty="0"/>
          </a:p>
          <a:p>
            <a:r>
              <a:rPr lang="en-GB" sz="2600" dirty="0"/>
              <a:t>We’ll be sharing news, updates and blogs on our website: </a:t>
            </a:r>
            <a:r>
              <a:rPr lang="en-GB" sz="2600" dirty="0">
                <a:hlinkClick r:id="rId4"/>
              </a:rPr>
              <a:t>https://www.kent.ac.uk/right-to-food</a:t>
            </a:r>
            <a:r>
              <a:rPr lang="en-GB" sz="2600" dirty="0"/>
              <a:t> </a:t>
            </a:r>
          </a:p>
          <a:p>
            <a:endParaRPr lang="en-GB" sz="2600" dirty="0"/>
          </a:p>
          <a:p>
            <a:r>
              <a:rPr lang="en-GB" sz="2600" dirty="0" err="1"/>
              <a:t>JISCmail</a:t>
            </a:r>
            <a:r>
              <a:rPr lang="en-GB" sz="2600" dirty="0"/>
              <a:t> discussion list: </a:t>
            </a:r>
            <a:r>
              <a:rPr lang="en-GB" sz="2600" dirty="0">
                <a:hlinkClick r:id="rId5"/>
              </a:rPr>
              <a:t>right-to-food@jiscmail.ac.uk</a:t>
            </a:r>
            <a:r>
              <a:rPr lang="en-GB" sz="2600" dirty="0"/>
              <a:t> </a:t>
            </a:r>
          </a:p>
          <a:p>
            <a:endParaRPr lang="en-GB" sz="2600" dirty="0"/>
          </a:p>
          <a:p>
            <a:r>
              <a:rPr lang="en-GB" sz="2600" dirty="0"/>
              <a:t>We’ll be sending a monthly newsletter on the project’s progress. We want to showcase what other universities are doing too, so please email us with your contributions!</a:t>
            </a:r>
          </a:p>
          <a:p>
            <a:pPr lvl="1"/>
            <a:endParaRPr lang="en-GB" b="1" dirty="0">
              <a:latin typeface="Overpass SemiBold" panose="020B0604020202020204" charset="0"/>
              <a:cs typeface="Times New Roman" panose="02020603050405020304" pitchFamily="18" charset="0"/>
            </a:endParaRPr>
          </a:p>
          <a:p>
            <a:pPr marL="0" indent="0">
              <a:buNone/>
            </a:pPr>
            <a:endParaRPr lang="en-GB" sz="2400" b="1" dirty="0">
              <a:latin typeface="Overpass SemiBold" panose="020B0604020202020204" charset="0"/>
              <a:cs typeface="Times New Roman" panose="02020603050405020304" pitchFamily="18" charset="0"/>
            </a:endParaRPr>
          </a:p>
          <a:p>
            <a:endParaRPr lang="en-US" dirty="0"/>
          </a:p>
        </p:txBody>
      </p:sp>
      <p:sp>
        <p:nvSpPr>
          <p:cNvPr id="3" name="Title 1">
            <a:extLst>
              <a:ext uri="{FF2B5EF4-FFF2-40B4-BE49-F238E27FC236}">
                <a16:creationId xmlns:a16="http://schemas.microsoft.com/office/drawing/2014/main" id="{AA837CE0-3151-744B-75A8-E375B7E50871}"/>
              </a:ext>
            </a:extLst>
          </p:cNvPr>
          <p:cNvSpPr txBox="1">
            <a:spLocks/>
          </p:cNvSpPr>
          <p:nvPr/>
        </p:nvSpPr>
        <p:spPr>
          <a:xfrm>
            <a:off x="609600" y="566736"/>
            <a:ext cx="8291513" cy="5762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Overpass Medium" pitchFamily="2" charset="77"/>
                <a:ea typeface="+mj-ea"/>
                <a:cs typeface="+mj-cs"/>
              </a:defRPr>
            </a:lvl1pPr>
          </a:lstStyle>
          <a:p>
            <a:r>
              <a:rPr lang="en-GB" sz="4000" dirty="0"/>
              <a:t>Get involved</a:t>
            </a:r>
          </a:p>
        </p:txBody>
      </p:sp>
      <p:pic>
        <p:nvPicPr>
          <p:cNvPr id="2" name="Picture 1">
            <a:extLst>
              <a:ext uri="{FF2B5EF4-FFF2-40B4-BE49-F238E27FC236}">
                <a16:creationId xmlns:a16="http://schemas.microsoft.com/office/drawing/2014/main" id="{8FC54EE2-5F33-B705-071E-DFF2D271BDBD}"/>
              </a:ext>
            </a:extLst>
          </p:cNvPr>
          <p:cNvPicPr>
            <a:picLocks noChangeAspect="1"/>
          </p:cNvPicPr>
          <p:nvPr/>
        </p:nvPicPr>
        <p:blipFill rotWithShape="1">
          <a:blip r:embed="rId6"/>
          <a:srcRect l="21797" r="11501"/>
          <a:stretch/>
        </p:blipFill>
        <p:spPr>
          <a:xfrm>
            <a:off x="5172612" y="-357809"/>
            <a:ext cx="7457002" cy="743447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56296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45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319276" y="1125538"/>
            <a:ext cx="10892063" cy="5183187"/>
          </a:xfrm>
        </p:spPr>
        <p:txBody>
          <a:bodyPr>
            <a:normAutofit/>
          </a:bodyPr>
          <a:lstStyle/>
          <a:p>
            <a:pPr marL="342900" lvl="0" indent="-342900">
              <a:lnSpc>
                <a:spcPct val="107000"/>
              </a:lnSpc>
              <a:buFont typeface="+mj-lt"/>
              <a:buAutoNum type="arabicPeriod"/>
            </a:pPr>
            <a:endParaRPr lang="en-GB" sz="2000" b="1" dirty="0">
              <a:latin typeface="Overpass SemiBold" panose="020B0604020202020204" charset="0"/>
              <a:cs typeface="Times New Roman" panose="02020603050405020304" pitchFamily="18" charset="0"/>
            </a:endParaRPr>
          </a:p>
          <a:p>
            <a:pPr marL="457200" indent="-457200" algn="l">
              <a:buFont typeface="Arial" panose="020B0604020202020204" pitchFamily="34" charset="0"/>
              <a:buAutoNum type="arabicParenR"/>
            </a:pPr>
            <a:r>
              <a:rPr lang="en-GB" sz="2000" dirty="0">
                <a:effectLst/>
                <a:latin typeface="Overpass Medium" panose="020B0604020202020204" charset="0"/>
                <a:ea typeface="Calibri" panose="020F0502020204030204" pitchFamily="34" charset="0"/>
                <a:cs typeface="Times New Roman" panose="02020603050405020304" pitchFamily="18" charset="0"/>
              </a:rPr>
              <a:t>We want to move away from a narrative that sees </a:t>
            </a:r>
            <a:r>
              <a:rPr lang="en-GB" sz="2000" b="1" dirty="0">
                <a:effectLst/>
                <a:latin typeface="Overpass Medium" panose="020B0604020202020204" charset="0"/>
                <a:ea typeface="Calibri" panose="020F0502020204030204" pitchFamily="34" charset="0"/>
                <a:cs typeface="Times New Roman" panose="02020603050405020304" pitchFamily="18" charset="0"/>
              </a:rPr>
              <a:t>food as a commodity</a:t>
            </a:r>
            <a:r>
              <a:rPr lang="en-GB" sz="2000" dirty="0">
                <a:effectLst/>
                <a:latin typeface="Overpass Medium" panose="020B0604020202020204" charset="0"/>
                <a:ea typeface="Calibri" panose="020F0502020204030204" pitchFamily="34" charset="0"/>
                <a:cs typeface="Times New Roman" panose="02020603050405020304" pitchFamily="18" charset="0"/>
              </a:rPr>
              <a:t>, but as something that is integral to community and a good life. </a:t>
            </a:r>
          </a:p>
          <a:p>
            <a:pPr marL="457200" indent="-457200" algn="l">
              <a:buAutoNum type="arabicParenR"/>
            </a:pPr>
            <a:r>
              <a:rPr lang="en-GB" sz="2000" dirty="0">
                <a:effectLst/>
                <a:latin typeface="Overpass Medium" panose="020B0604020202020204" charset="0"/>
                <a:ea typeface="Calibri" panose="020F0502020204030204" pitchFamily="34" charset="0"/>
                <a:cs typeface="Times New Roman" panose="02020603050405020304" pitchFamily="18" charset="0"/>
              </a:rPr>
              <a:t>A rights-based approach puts forward </a:t>
            </a:r>
            <a:r>
              <a:rPr lang="en-GB" sz="2000" b="1" dirty="0">
                <a:effectLst/>
                <a:latin typeface="Overpass Medium" panose="020B0604020202020204" charset="0"/>
                <a:ea typeface="Calibri" panose="020F0502020204030204" pitchFamily="34" charset="0"/>
                <a:cs typeface="Times New Roman" panose="02020603050405020304" pitchFamily="18" charset="0"/>
              </a:rPr>
              <a:t>good food as an entitlement</a:t>
            </a:r>
            <a:r>
              <a:rPr lang="en-GB" sz="2000" dirty="0">
                <a:latin typeface="Overpass Medium" panose="020B0604020202020204" charset="0"/>
                <a:ea typeface="Calibri" panose="020F0502020204030204" pitchFamily="34" charset="0"/>
                <a:cs typeface="Times New Roman" panose="02020603050405020304" pitchFamily="18" charset="0"/>
              </a:rPr>
              <a:t>, </a:t>
            </a:r>
            <a:r>
              <a:rPr lang="en-GB" sz="2000" dirty="0">
                <a:effectLst/>
                <a:latin typeface="Overpass Medium" panose="020B0604020202020204" charset="0"/>
                <a:ea typeface="Calibri" panose="020F0502020204030204" pitchFamily="34" charset="0"/>
                <a:cs typeface="Times New Roman" panose="02020603050405020304" pitchFamily="18" charset="0"/>
              </a:rPr>
              <a:t>no matter who you are or what your circumstances are. </a:t>
            </a:r>
          </a:p>
          <a:p>
            <a:pPr marL="457200" indent="-457200" algn="l">
              <a:buFont typeface="Arial" panose="020B0604020202020204" pitchFamily="34" charset="0"/>
              <a:buAutoNum type="arabicParenR"/>
            </a:pPr>
            <a:r>
              <a:rPr lang="en-GB" sz="2000" dirty="0">
                <a:effectLst/>
                <a:latin typeface="Overpass Medium" panose="020B0604020202020204" charset="0"/>
                <a:ea typeface="Calibri" panose="020F0502020204030204" pitchFamily="34" charset="0"/>
                <a:cs typeface="Times New Roman" panose="02020603050405020304" pitchFamily="18" charset="0"/>
              </a:rPr>
              <a:t>We want to promote </a:t>
            </a:r>
            <a:r>
              <a:rPr lang="en-GB" sz="2000" b="1" dirty="0">
                <a:effectLst/>
                <a:latin typeface="Overpass Medium" panose="020B0604020202020204" charset="0"/>
                <a:ea typeface="Calibri" panose="020F0502020204030204" pitchFamily="34" charset="0"/>
                <a:cs typeface="Times New Roman" panose="02020603050405020304" pitchFamily="18" charset="0"/>
              </a:rPr>
              <a:t>change across the food system, </a:t>
            </a:r>
            <a:r>
              <a:rPr lang="en-GB" sz="2000" dirty="0">
                <a:effectLst/>
                <a:latin typeface="Overpass Medium" panose="020B0604020202020204" charset="0"/>
                <a:ea typeface="Calibri" panose="020F0502020204030204" pitchFamily="34" charset="0"/>
                <a:cs typeface="Times New Roman" panose="02020603050405020304" pitchFamily="18" charset="0"/>
              </a:rPr>
              <a:t>rather than focus on individual responsibility.</a:t>
            </a:r>
          </a:p>
          <a:p>
            <a:pPr marL="457200" indent="-457200" algn="l">
              <a:buFont typeface="Arial" panose="020B0604020202020204" pitchFamily="34" charset="0"/>
              <a:buAutoNum type="arabicParenR"/>
            </a:pPr>
            <a:r>
              <a:rPr lang="en-GB" sz="2000" dirty="0">
                <a:effectLst/>
                <a:latin typeface="Overpass Medium" panose="020B0604020202020204" charset="0"/>
                <a:ea typeface="Calibri" panose="020F0502020204030204" pitchFamily="34" charset="0"/>
                <a:cs typeface="Times New Roman" panose="02020603050405020304" pitchFamily="18" charset="0"/>
              </a:rPr>
              <a:t>We want to ensure </a:t>
            </a:r>
            <a:r>
              <a:rPr lang="en-GB" sz="2000" b="1" dirty="0">
                <a:effectLst/>
                <a:latin typeface="Overpass Medium" panose="020B0604020202020204" charset="0"/>
                <a:ea typeface="Calibri" panose="020F0502020204030204" pitchFamily="34" charset="0"/>
                <a:cs typeface="Times New Roman" panose="02020603050405020304" pitchFamily="18" charset="0"/>
              </a:rPr>
              <a:t>a democratic and collaborative process </a:t>
            </a:r>
            <a:r>
              <a:rPr lang="en-GB" sz="2000" dirty="0">
                <a:effectLst/>
                <a:latin typeface="Overpass Medium" panose="020B0604020202020204" charset="0"/>
                <a:ea typeface="Calibri" panose="020F0502020204030204" pitchFamily="34" charset="0"/>
                <a:cs typeface="Times New Roman" panose="02020603050405020304" pitchFamily="18" charset="0"/>
              </a:rPr>
              <a:t>is taken to decide together what good food looks like.</a:t>
            </a:r>
          </a:p>
          <a:p>
            <a:pPr marL="457200" indent="-457200" algn="l">
              <a:buFont typeface="Arial" panose="020B0604020202020204" pitchFamily="34" charset="0"/>
              <a:buAutoNum type="arabicParenR"/>
            </a:pPr>
            <a:r>
              <a:rPr lang="en-GB" sz="2000" dirty="0">
                <a:effectLst/>
                <a:latin typeface="Overpass Medium" panose="020B0604020202020204" charset="0"/>
                <a:ea typeface="Calibri" panose="020F0502020204030204" pitchFamily="34" charset="0"/>
                <a:cs typeface="Times New Roman" panose="02020603050405020304" pitchFamily="18" charset="0"/>
              </a:rPr>
              <a:t>We ar</a:t>
            </a:r>
            <a:r>
              <a:rPr lang="en-GB" sz="2000" dirty="0">
                <a:latin typeface="Overpass Medium" panose="020B0604020202020204" charset="0"/>
                <a:ea typeface="Calibri" panose="020F0502020204030204" pitchFamily="34" charset="0"/>
                <a:cs typeface="Times New Roman" panose="02020603050405020304" pitchFamily="18" charset="0"/>
              </a:rPr>
              <a:t>e jo</a:t>
            </a:r>
            <a:r>
              <a:rPr lang="en-GB" sz="2000" dirty="0">
                <a:effectLst/>
                <a:latin typeface="Overpass Medium" panose="020B0604020202020204" charset="0"/>
                <a:ea typeface="Calibri" panose="020F0502020204030204" pitchFamily="34" charset="0"/>
                <a:cs typeface="Times New Roman" panose="02020603050405020304" pitchFamily="18" charset="0"/>
              </a:rPr>
              <a:t>ining the </a:t>
            </a:r>
            <a:r>
              <a:rPr lang="en-GB" sz="2000" b="1" dirty="0">
                <a:effectLst/>
                <a:latin typeface="Overpass Medium" panose="020B0604020202020204" charset="0"/>
                <a:ea typeface="Calibri" panose="020F0502020204030204" pitchFamily="34" charset="0"/>
                <a:cs typeface="Times New Roman" panose="02020603050405020304" pitchFamily="18" charset="0"/>
              </a:rPr>
              <a:t>“Right to Food” movement </a:t>
            </a:r>
            <a:r>
              <a:rPr lang="en-GB" sz="2000" dirty="0">
                <a:effectLst/>
                <a:latin typeface="Overpass Medium" panose="020B0604020202020204" charset="0"/>
                <a:ea typeface="Calibri" panose="020F0502020204030204" pitchFamily="34" charset="0"/>
                <a:cs typeface="Times New Roman" panose="02020603050405020304" pitchFamily="18" charset="0"/>
              </a:rPr>
              <a:t>that is being taken up by organisations, councils and governments across the country and internationally. </a:t>
            </a:r>
          </a:p>
          <a:p>
            <a:pPr marL="0" indent="0" algn="l">
              <a:buNone/>
            </a:pPr>
            <a:r>
              <a:rPr lang="en-GB" sz="2000" dirty="0">
                <a:latin typeface="Overpass Medium" panose="020B0604020202020204" charset="0"/>
                <a:ea typeface="Calibri" panose="020F0502020204030204" pitchFamily="34" charset="0"/>
                <a:cs typeface="Times New Roman" panose="02020603050405020304" pitchFamily="18" charset="0"/>
              </a:rPr>
              <a:t>Universities are more than educational institutions – we are also communities where students and staff live, work – and eat – together. How we do that says something very important about who we are, what we are here for and what our values are…</a:t>
            </a:r>
          </a:p>
          <a:p>
            <a:pPr marL="0" indent="0" algn="l">
              <a:buNone/>
            </a:pPr>
            <a:endParaRPr lang="en-GB" sz="2000" dirty="0">
              <a:effectLst/>
              <a:latin typeface="Overpass Medium" panose="020B0604020202020204" charset="0"/>
              <a:ea typeface="Calibri" panose="020F0502020204030204" pitchFamily="34" charset="0"/>
              <a:cs typeface="Times New Roman" panose="02020603050405020304" pitchFamily="18" charset="0"/>
            </a:endParaRPr>
          </a:p>
          <a:p>
            <a:endParaRPr lang="en-US" dirty="0"/>
          </a:p>
        </p:txBody>
      </p:sp>
      <p:sp>
        <p:nvSpPr>
          <p:cNvPr id="2" name="Title 1">
            <a:extLst>
              <a:ext uri="{FF2B5EF4-FFF2-40B4-BE49-F238E27FC236}">
                <a16:creationId xmlns:a16="http://schemas.microsoft.com/office/drawing/2014/main" id="{B704CA67-5D73-6BC8-82D9-1B956A861889}"/>
              </a:ext>
            </a:extLst>
          </p:cNvPr>
          <p:cNvSpPr>
            <a:spLocks noGrp="1"/>
          </p:cNvSpPr>
          <p:nvPr>
            <p:ph type="title"/>
          </p:nvPr>
        </p:nvSpPr>
        <p:spPr>
          <a:xfrm>
            <a:off x="457200" y="549275"/>
            <a:ext cx="8291513" cy="576263"/>
          </a:xfrm>
        </p:spPr>
        <p:txBody>
          <a:bodyPr/>
          <a:lstStyle/>
          <a:p>
            <a:r>
              <a:rPr lang="en-GB" sz="4000" dirty="0"/>
              <a:t>Why a ‘Right to Food’ University?</a:t>
            </a:r>
          </a:p>
        </p:txBody>
      </p:sp>
    </p:spTree>
    <p:extLst>
      <p:ext uri="{BB962C8B-B14F-4D97-AF65-F5344CB8AC3E}">
        <p14:creationId xmlns:p14="http://schemas.microsoft.com/office/powerpoint/2010/main" val="3837704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1146889" y="1510748"/>
            <a:ext cx="7193696" cy="5466521"/>
          </a:xfrm>
        </p:spPr>
        <p:txBody>
          <a:bodyPr>
            <a:normAutofit/>
          </a:bodyPr>
          <a:lstStyle/>
          <a:p>
            <a:pPr marL="457200" lvl="1" indent="0">
              <a:buNone/>
            </a:pPr>
            <a:endParaRPr lang="en-GB" sz="1800" b="0" dirty="0"/>
          </a:p>
          <a:p>
            <a:pPr marL="514350" indent="-514350">
              <a:buFont typeface="+mj-lt"/>
              <a:buAutoNum type="arabicPeriod"/>
            </a:pPr>
            <a:r>
              <a:rPr lang="en-GB" sz="2000" dirty="0"/>
              <a:t>Universities have a civic responsibility and can act as anchors in their communities and regions.</a:t>
            </a:r>
          </a:p>
          <a:p>
            <a:pPr marL="514350" indent="-514350">
              <a:buFont typeface="+mj-lt"/>
              <a:buAutoNum type="arabicPeriod"/>
            </a:pPr>
            <a:endParaRPr lang="en-GB" sz="2000" dirty="0"/>
          </a:p>
          <a:p>
            <a:pPr marL="514350" indent="-514350">
              <a:buFont typeface="+mj-lt"/>
              <a:buAutoNum type="arabicPeriod"/>
            </a:pPr>
            <a:r>
              <a:rPr lang="en-GB" sz="2000" dirty="0"/>
              <a:t>Research and innovation brings new knowledge, insights and real-world application to our understanding of food systems across a wide range of disciplines.  </a:t>
            </a:r>
          </a:p>
          <a:p>
            <a:pPr marL="514350" indent="-514350">
              <a:buFont typeface="+mj-lt"/>
              <a:buAutoNum type="arabicPeriod"/>
            </a:pPr>
            <a:endParaRPr lang="en-GB" sz="2000" dirty="0"/>
          </a:p>
          <a:p>
            <a:pPr marL="514350" indent="-514350">
              <a:buFont typeface="+mj-lt"/>
              <a:buAutoNum type="arabicPeriod"/>
            </a:pPr>
            <a:r>
              <a:rPr lang="en-GB" sz="2000" dirty="0"/>
              <a:t>Pathfinders: by sharing learning at a local level, we can create a blueprint for food system change that can be shared across the UK and internationally.</a:t>
            </a:r>
          </a:p>
          <a:p>
            <a:pPr marL="514350" indent="-514350">
              <a:buFont typeface="+mj-lt"/>
              <a:buAutoNum type="arabicPeriod"/>
            </a:pPr>
            <a:endParaRPr lang="en-GB" sz="2000" dirty="0"/>
          </a:p>
          <a:p>
            <a:pPr marL="514350" indent="-514350">
              <a:buFont typeface="+mj-lt"/>
              <a:buAutoNum type="arabicPeriod"/>
            </a:pPr>
            <a:r>
              <a:rPr lang="en-GB" sz="2000" dirty="0"/>
              <a:t>As education institutions, universities can inspire students to become future food activists. </a:t>
            </a:r>
          </a:p>
          <a:p>
            <a:endParaRPr lang="en-US" dirty="0"/>
          </a:p>
        </p:txBody>
      </p:sp>
      <p:sp>
        <p:nvSpPr>
          <p:cNvPr id="3" name="Title 1">
            <a:extLst>
              <a:ext uri="{FF2B5EF4-FFF2-40B4-BE49-F238E27FC236}">
                <a16:creationId xmlns:a16="http://schemas.microsoft.com/office/drawing/2014/main" id="{87F50B8D-991C-EF84-A7A5-52225B299DD2}"/>
              </a:ext>
            </a:extLst>
          </p:cNvPr>
          <p:cNvSpPr txBox="1">
            <a:spLocks/>
          </p:cNvSpPr>
          <p:nvPr/>
        </p:nvSpPr>
        <p:spPr>
          <a:xfrm>
            <a:off x="678094" y="701675"/>
            <a:ext cx="9767931" cy="5762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Overpass Medium" pitchFamily="2" charset="77"/>
                <a:ea typeface="+mj-ea"/>
                <a:cs typeface="+mj-cs"/>
              </a:defRPr>
            </a:lvl1pPr>
          </a:lstStyle>
          <a:p>
            <a:r>
              <a:rPr lang="en-GB" sz="3600" dirty="0"/>
              <a:t>Why should universities promote the Right to Food?</a:t>
            </a:r>
          </a:p>
        </p:txBody>
      </p:sp>
      <p:pic>
        <p:nvPicPr>
          <p:cNvPr id="2" name="Graphic 1" descr="Anchor outline">
            <a:extLst>
              <a:ext uri="{FF2B5EF4-FFF2-40B4-BE49-F238E27FC236}">
                <a16:creationId xmlns:a16="http://schemas.microsoft.com/office/drawing/2014/main" id="{FFF175FA-D88C-A5F4-25B9-10BE86D55C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40894" y="1510748"/>
            <a:ext cx="1226527" cy="1226527"/>
          </a:xfrm>
          <a:prstGeom prst="rect">
            <a:avLst/>
          </a:prstGeom>
        </p:spPr>
      </p:pic>
      <p:pic>
        <p:nvPicPr>
          <p:cNvPr id="4" name="Graphic 3" descr="Road outline">
            <a:extLst>
              <a:ext uri="{FF2B5EF4-FFF2-40B4-BE49-F238E27FC236}">
                <a16:creationId xmlns:a16="http://schemas.microsoft.com/office/drawing/2014/main" id="{34E6F34F-AE1D-70EF-9174-A7223C83C5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01327" y="4041404"/>
            <a:ext cx="1226527" cy="1226527"/>
          </a:xfrm>
          <a:prstGeom prst="rect">
            <a:avLst/>
          </a:prstGeom>
        </p:spPr>
      </p:pic>
      <p:pic>
        <p:nvPicPr>
          <p:cNvPr id="6" name="Graphic 5" descr="Lightbulb outline">
            <a:extLst>
              <a:ext uri="{FF2B5EF4-FFF2-40B4-BE49-F238E27FC236}">
                <a16:creationId xmlns:a16="http://schemas.microsoft.com/office/drawing/2014/main" id="{9F9C9574-45A7-8893-8298-78A56321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96957" y="2900331"/>
            <a:ext cx="914400" cy="914400"/>
          </a:xfrm>
          <a:prstGeom prst="rect">
            <a:avLst/>
          </a:prstGeom>
        </p:spPr>
      </p:pic>
      <p:pic>
        <p:nvPicPr>
          <p:cNvPr id="7" name="Graphic 6" descr="Graduation cap outline">
            <a:extLst>
              <a:ext uri="{FF2B5EF4-FFF2-40B4-BE49-F238E27FC236}">
                <a16:creationId xmlns:a16="http://schemas.microsoft.com/office/drawing/2014/main" id="{784FB031-D55F-0832-42CD-6790B63C9B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96957" y="5190329"/>
            <a:ext cx="1318114" cy="1318114"/>
          </a:xfrm>
          <a:prstGeom prst="rect">
            <a:avLst/>
          </a:prstGeom>
        </p:spPr>
      </p:pic>
    </p:spTree>
    <p:extLst>
      <p:ext uri="{BB962C8B-B14F-4D97-AF65-F5344CB8AC3E}">
        <p14:creationId xmlns:p14="http://schemas.microsoft.com/office/powerpoint/2010/main" val="2568770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779928" y="1510748"/>
            <a:ext cx="8139953" cy="5466521"/>
          </a:xfrm>
        </p:spPr>
        <p:txBody>
          <a:bodyPr>
            <a:normAutofit fontScale="92500" lnSpcReduction="10000"/>
          </a:bodyPr>
          <a:lstStyle/>
          <a:p>
            <a:pPr marL="457200" lvl="1" indent="0">
              <a:buNone/>
            </a:pPr>
            <a:endParaRPr lang="en-GB" sz="1800" b="0" dirty="0"/>
          </a:p>
          <a:p>
            <a:pPr marL="514350" indent="-514350">
              <a:buFont typeface="+mj-lt"/>
              <a:buAutoNum type="arabicPeriod"/>
            </a:pPr>
            <a:r>
              <a:rPr lang="en-GB" sz="2000" dirty="0"/>
              <a:t>We have important research strengths in this area, including work on developing bio-refineries for revalorising food waste for use throughout the food chain; improving food security, and research into regenerative farming practices to reduce environmental impact, etc.</a:t>
            </a:r>
          </a:p>
          <a:p>
            <a:pPr marL="514350" indent="-514350">
              <a:buFont typeface="+mj-lt"/>
              <a:buAutoNum type="arabicPeriod"/>
            </a:pPr>
            <a:r>
              <a:rPr lang="en-GB" sz="2000" dirty="0"/>
              <a:t>We’re based in the Garden of England, home to over 40% of UK high-value horticultural production and a key gateway to global markets.  The UKRI-funded Growing Kent and Medway partnership is helping to shape food production, from handling and distribution processes to producing affordable and nutrient-rich foods.</a:t>
            </a:r>
          </a:p>
          <a:p>
            <a:pPr marL="514350" indent="-514350">
              <a:buFont typeface="+mj-lt"/>
              <a:buAutoNum type="arabicPeriod"/>
            </a:pPr>
            <a:r>
              <a:rPr lang="en-GB" sz="2000" dirty="0"/>
              <a:t>Our campus is an extraordinary resource – from the Kent Community Oasis Garden and the Diamond Orchard on the southern slopes. The ‘River of Vegetation’ will link these with a rich variety of assets that can be used for learning and teaching, recreation, public engagement and outreach</a:t>
            </a:r>
          </a:p>
          <a:p>
            <a:pPr marL="514350" indent="-514350">
              <a:buFont typeface="+mj-lt"/>
              <a:buAutoNum type="arabicPeriod"/>
            </a:pPr>
            <a:r>
              <a:rPr lang="en-GB" sz="2000" dirty="0"/>
              <a:t>We are partnering with the Food Foundation, national campaign and advocacy organisation. But we also have important and growing links with local and regional organisations, and growing collaborations, </a:t>
            </a:r>
            <a:r>
              <a:rPr lang="en-GB" sz="2000" dirty="0" err="1"/>
              <a:t>eg</a:t>
            </a:r>
            <a:r>
              <a:rPr lang="en-GB" sz="2000" dirty="0"/>
              <a:t> gleaning, poverty forum, regional events and engagements, etc.</a:t>
            </a:r>
          </a:p>
          <a:p>
            <a:endParaRPr lang="en-US" dirty="0"/>
          </a:p>
        </p:txBody>
      </p:sp>
      <p:sp>
        <p:nvSpPr>
          <p:cNvPr id="3" name="Title 1">
            <a:extLst>
              <a:ext uri="{FF2B5EF4-FFF2-40B4-BE49-F238E27FC236}">
                <a16:creationId xmlns:a16="http://schemas.microsoft.com/office/drawing/2014/main" id="{87F50B8D-991C-EF84-A7A5-52225B299DD2}"/>
              </a:ext>
            </a:extLst>
          </p:cNvPr>
          <p:cNvSpPr txBox="1">
            <a:spLocks/>
          </p:cNvSpPr>
          <p:nvPr/>
        </p:nvSpPr>
        <p:spPr>
          <a:xfrm>
            <a:off x="678094" y="701675"/>
            <a:ext cx="9767931" cy="5762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Overpass Medium" pitchFamily="2" charset="77"/>
                <a:ea typeface="+mj-ea"/>
                <a:cs typeface="+mj-cs"/>
              </a:defRPr>
            </a:lvl1pPr>
          </a:lstStyle>
          <a:p>
            <a:r>
              <a:rPr lang="en-GB" sz="3600" dirty="0"/>
              <a:t>Why the Right to Food at the University of Kent?</a:t>
            </a:r>
          </a:p>
        </p:txBody>
      </p:sp>
      <p:pic>
        <p:nvPicPr>
          <p:cNvPr id="5" name="Picture 4" descr="A picture containing outdoor, sky, cloud, vegetable&#10;&#10;Description automatically generated">
            <a:extLst>
              <a:ext uri="{FF2B5EF4-FFF2-40B4-BE49-F238E27FC236}">
                <a16:creationId xmlns:a16="http://schemas.microsoft.com/office/drawing/2014/main" id="{65345790-62FC-D545-221D-B8F061541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7789" y="4085246"/>
            <a:ext cx="1046250" cy="1206116"/>
          </a:xfrm>
          <a:prstGeom prst="rect">
            <a:avLst/>
          </a:prstGeom>
        </p:spPr>
      </p:pic>
      <p:pic>
        <p:nvPicPr>
          <p:cNvPr id="8" name="Picture 7">
            <a:extLst>
              <a:ext uri="{FF2B5EF4-FFF2-40B4-BE49-F238E27FC236}">
                <a16:creationId xmlns:a16="http://schemas.microsoft.com/office/drawing/2014/main" id="{2C811A68-4692-CDF4-C6C5-07B4F83ABDC9}"/>
              </a:ext>
            </a:extLst>
          </p:cNvPr>
          <p:cNvPicPr>
            <a:picLocks noChangeAspect="1"/>
          </p:cNvPicPr>
          <p:nvPr/>
        </p:nvPicPr>
        <p:blipFill>
          <a:blip r:embed="rId4"/>
          <a:stretch>
            <a:fillRect/>
          </a:stretch>
        </p:blipFill>
        <p:spPr>
          <a:xfrm>
            <a:off x="9675573" y="5513019"/>
            <a:ext cx="1540903" cy="1314792"/>
          </a:xfrm>
          <a:prstGeom prst="rect">
            <a:avLst/>
          </a:prstGeom>
        </p:spPr>
      </p:pic>
      <p:pic>
        <p:nvPicPr>
          <p:cNvPr id="9" name="Picture 8">
            <a:extLst>
              <a:ext uri="{FF2B5EF4-FFF2-40B4-BE49-F238E27FC236}">
                <a16:creationId xmlns:a16="http://schemas.microsoft.com/office/drawing/2014/main" id="{C2DD0EFF-561F-D805-7BFC-FEB05D17BF03}"/>
              </a:ext>
            </a:extLst>
          </p:cNvPr>
          <p:cNvPicPr>
            <a:picLocks noChangeAspect="1"/>
          </p:cNvPicPr>
          <p:nvPr/>
        </p:nvPicPr>
        <p:blipFill>
          <a:blip r:embed="rId5"/>
          <a:stretch>
            <a:fillRect/>
          </a:stretch>
        </p:blipFill>
        <p:spPr>
          <a:xfrm>
            <a:off x="9675573" y="1830936"/>
            <a:ext cx="1310415" cy="869179"/>
          </a:xfrm>
          <a:prstGeom prst="rect">
            <a:avLst/>
          </a:prstGeom>
        </p:spPr>
      </p:pic>
      <p:pic>
        <p:nvPicPr>
          <p:cNvPr id="10" name="Picture 9">
            <a:extLst>
              <a:ext uri="{FF2B5EF4-FFF2-40B4-BE49-F238E27FC236}">
                <a16:creationId xmlns:a16="http://schemas.microsoft.com/office/drawing/2014/main" id="{D4857BE9-CB30-32F4-2FF8-C977EB5E2B9F}"/>
              </a:ext>
            </a:extLst>
          </p:cNvPr>
          <p:cNvPicPr>
            <a:picLocks noChangeAspect="1"/>
          </p:cNvPicPr>
          <p:nvPr/>
        </p:nvPicPr>
        <p:blipFill>
          <a:blip r:embed="rId6"/>
          <a:stretch>
            <a:fillRect/>
          </a:stretch>
        </p:blipFill>
        <p:spPr>
          <a:xfrm>
            <a:off x="9384141" y="3149702"/>
            <a:ext cx="1953546" cy="485957"/>
          </a:xfrm>
          <a:prstGeom prst="rect">
            <a:avLst/>
          </a:prstGeom>
        </p:spPr>
      </p:pic>
    </p:spTree>
    <p:extLst>
      <p:ext uri="{BB962C8B-B14F-4D97-AF65-F5344CB8AC3E}">
        <p14:creationId xmlns:p14="http://schemas.microsoft.com/office/powerpoint/2010/main" val="21267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7EFD3D-F4B3-3D07-AA60-06BCA3013EDA}"/>
              </a:ext>
            </a:extLst>
          </p:cNvPr>
          <p:cNvSpPr>
            <a:spLocks noGrp="1"/>
          </p:cNvSpPr>
          <p:nvPr>
            <p:ph idx="1"/>
          </p:nvPr>
        </p:nvSpPr>
        <p:spPr/>
        <p:txBody>
          <a:bodyPr/>
          <a:lstStyle/>
          <a:p>
            <a:endParaRPr lang="en-GB"/>
          </a:p>
        </p:txBody>
      </p:sp>
      <p:sp>
        <p:nvSpPr>
          <p:cNvPr id="3" name="Title 2">
            <a:extLst>
              <a:ext uri="{FF2B5EF4-FFF2-40B4-BE49-F238E27FC236}">
                <a16:creationId xmlns:a16="http://schemas.microsoft.com/office/drawing/2014/main" id="{5D78CFF0-40DF-CF5C-3286-3D2CCAA8BC34}"/>
              </a:ext>
            </a:extLst>
          </p:cNvPr>
          <p:cNvSpPr>
            <a:spLocks noGrp="1"/>
          </p:cNvSpPr>
          <p:nvPr>
            <p:ph type="title"/>
          </p:nvPr>
        </p:nvSpPr>
        <p:spPr/>
        <p:txBody>
          <a:bodyPr/>
          <a:lstStyle/>
          <a:p>
            <a:endParaRPr lang="en-GB" dirty="0"/>
          </a:p>
        </p:txBody>
      </p:sp>
      <p:sp>
        <p:nvSpPr>
          <p:cNvPr id="4" name="Picture Placeholder 3">
            <a:extLst>
              <a:ext uri="{FF2B5EF4-FFF2-40B4-BE49-F238E27FC236}">
                <a16:creationId xmlns:a16="http://schemas.microsoft.com/office/drawing/2014/main" id="{284E02DE-DB0E-B806-3123-5F7631FF0443}"/>
              </a:ext>
            </a:extLst>
          </p:cNvPr>
          <p:cNvSpPr>
            <a:spLocks noGrp="1"/>
          </p:cNvSpPr>
          <p:nvPr>
            <p:ph type="pic" sz="quarter" idx="11"/>
          </p:nvPr>
        </p:nvSpPr>
        <p:spPr/>
        <p:txBody>
          <a:bodyPr/>
          <a:lstStyle/>
          <a:p>
            <a:endParaRPr lang="en-GB"/>
          </a:p>
        </p:txBody>
      </p:sp>
      <p:pic>
        <p:nvPicPr>
          <p:cNvPr id="5" name="Picture 4">
            <a:extLst>
              <a:ext uri="{FF2B5EF4-FFF2-40B4-BE49-F238E27FC236}">
                <a16:creationId xmlns:a16="http://schemas.microsoft.com/office/drawing/2014/main" id="{19E9C466-D07C-9D39-5FF1-47B0CF2ACEF4}"/>
              </a:ext>
            </a:extLst>
          </p:cNvPr>
          <p:cNvPicPr>
            <a:picLocks noChangeAspect="1"/>
          </p:cNvPicPr>
          <p:nvPr/>
        </p:nvPicPr>
        <p:blipFill>
          <a:blip r:embed="rId3"/>
          <a:stretch>
            <a:fillRect/>
          </a:stretch>
        </p:blipFill>
        <p:spPr>
          <a:xfrm>
            <a:off x="-228600" y="-152027"/>
            <a:ext cx="13576852" cy="7546740"/>
          </a:xfrm>
          <a:prstGeom prst="rect">
            <a:avLst/>
          </a:prstGeom>
        </p:spPr>
      </p:pic>
    </p:spTree>
    <p:extLst>
      <p:ext uri="{BB962C8B-B14F-4D97-AF65-F5344CB8AC3E}">
        <p14:creationId xmlns:p14="http://schemas.microsoft.com/office/powerpoint/2010/main" val="261863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5218042" y="695738"/>
            <a:ext cx="6470373" cy="5466521"/>
          </a:xfrm>
        </p:spPr>
        <p:txBody>
          <a:bodyPr>
            <a:normAutofit lnSpcReduction="10000"/>
          </a:bodyPr>
          <a:lstStyle/>
          <a:p>
            <a:pPr marL="0" indent="0">
              <a:buNone/>
            </a:pPr>
            <a:endParaRPr lang="en-GB" sz="2400" b="1" dirty="0">
              <a:latin typeface="Overpass SemiBold" panose="020B0604020202020204" charset="0"/>
              <a:cs typeface="Times New Roman" panose="02020603050405020304" pitchFamily="18" charset="0"/>
            </a:endParaRPr>
          </a:p>
          <a:p>
            <a:pPr marL="0" indent="0" algn="l">
              <a:buNone/>
            </a:pPr>
            <a:r>
              <a:rPr lang="en-GB" sz="2400" dirty="0">
                <a:latin typeface="Overpass Medium" panose="020B0604020202020204" charset="0"/>
                <a:cs typeface="Arial" panose="020B0604020202020204" pitchFamily="34" charset="0"/>
              </a:rPr>
              <a:t>Goals:</a:t>
            </a:r>
          </a:p>
          <a:p>
            <a:pPr marL="685800" indent="-685800" algn="l">
              <a:buFont typeface="Arial" panose="020B0604020202020204" pitchFamily="34" charset="0"/>
              <a:buChar char="•"/>
            </a:pPr>
            <a:r>
              <a:rPr lang="en-GB" sz="2400" b="0" i="0" u="none" strike="noStrike" baseline="0" dirty="0">
                <a:solidFill>
                  <a:srgbClr val="000000"/>
                </a:solidFill>
                <a:latin typeface="Overpass Medium" panose="020B0604020202020204" charset="0"/>
                <a:cs typeface="Arial" panose="020B0604020202020204" pitchFamily="34" charset="0"/>
              </a:rPr>
              <a:t>To host an annual Food Summit, bringing together partners across business, research and civil society to learn more about the Right to Food University mission and provide a platform for collaboration. </a:t>
            </a:r>
          </a:p>
          <a:p>
            <a:pPr marL="685800" indent="-685800" algn="l">
              <a:buFont typeface="Arial" panose="020B0604020202020204" pitchFamily="34" charset="0"/>
              <a:buChar char="•"/>
            </a:pPr>
            <a:r>
              <a:rPr lang="en-GB" sz="2400" b="0" i="0" u="none" strike="noStrike" baseline="0" dirty="0">
                <a:solidFill>
                  <a:srgbClr val="000000"/>
                </a:solidFill>
                <a:latin typeface="Overpass Medium" panose="020B0604020202020204" charset="0"/>
                <a:cs typeface="Arial" panose="020B0604020202020204" pitchFamily="34" charset="0"/>
              </a:rPr>
              <a:t>Host learning visits about what being a Right to Food University means and how it can be achieved.</a:t>
            </a:r>
          </a:p>
          <a:p>
            <a:pPr marL="685800" indent="-685800" algn="l">
              <a:buFont typeface="Arial" panose="020B0604020202020204" pitchFamily="34" charset="0"/>
              <a:buChar char="•"/>
            </a:pPr>
            <a:r>
              <a:rPr lang="en-GB" sz="2400" b="0" i="0" u="none" strike="noStrike" baseline="0" dirty="0">
                <a:solidFill>
                  <a:srgbClr val="000000"/>
                </a:solidFill>
                <a:latin typeface="Overpass Medium" panose="020B0604020202020204" charset="0"/>
                <a:cs typeface="Arial" panose="020B0604020202020204" pitchFamily="34" charset="0"/>
              </a:rPr>
              <a:t>Develop a blueprint that inspires and mobilises other universities and organisations in the UK and internationally. </a:t>
            </a:r>
          </a:p>
          <a:p>
            <a:endParaRPr lang="en-US" dirty="0"/>
          </a:p>
        </p:txBody>
      </p:sp>
      <p:pic>
        <p:nvPicPr>
          <p:cNvPr id="2" name="Picture 1">
            <a:extLst>
              <a:ext uri="{FF2B5EF4-FFF2-40B4-BE49-F238E27FC236}">
                <a16:creationId xmlns:a16="http://schemas.microsoft.com/office/drawing/2014/main" id="{B7D4B9D1-4EAD-2ADD-2D34-AB86158EC046}"/>
              </a:ext>
            </a:extLst>
          </p:cNvPr>
          <p:cNvPicPr>
            <a:picLocks noChangeAspect="1"/>
          </p:cNvPicPr>
          <p:nvPr/>
        </p:nvPicPr>
        <p:blipFill rotWithShape="1">
          <a:blip r:embed="rId3"/>
          <a:srcRect l="3891" r="60431" b="37966"/>
          <a:stretch/>
        </p:blipFill>
        <p:spPr>
          <a:xfrm>
            <a:off x="503585" y="867442"/>
            <a:ext cx="4532415" cy="5123115"/>
          </a:xfrm>
          <a:prstGeom prst="rect">
            <a:avLst/>
          </a:prstGeom>
        </p:spPr>
      </p:pic>
    </p:spTree>
    <p:extLst>
      <p:ext uri="{BB962C8B-B14F-4D97-AF65-F5344CB8AC3E}">
        <p14:creationId xmlns:p14="http://schemas.microsoft.com/office/powerpoint/2010/main" val="326163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5218042" y="695738"/>
            <a:ext cx="6470373" cy="5466521"/>
          </a:xfrm>
        </p:spPr>
        <p:txBody>
          <a:bodyPr>
            <a:normAutofit/>
          </a:bodyPr>
          <a:lstStyle/>
          <a:p>
            <a:pPr marL="0" indent="0">
              <a:buNone/>
            </a:pPr>
            <a:endParaRPr lang="en-GB" sz="2400" b="1" dirty="0">
              <a:latin typeface="Overpass SemiBold" panose="020B060402020202020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E3F0BDFF-37C8-0CE8-97CA-BB77156CF522}"/>
              </a:ext>
            </a:extLst>
          </p:cNvPr>
          <p:cNvSpPr txBox="1"/>
          <p:nvPr/>
        </p:nvSpPr>
        <p:spPr>
          <a:xfrm>
            <a:off x="2330724" y="1508413"/>
            <a:ext cx="6122504" cy="1446550"/>
          </a:xfrm>
          <a:prstGeom prst="rect">
            <a:avLst/>
          </a:prstGeom>
          <a:noFill/>
        </p:spPr>
        <p:txBody>
          <a:bodyPr wrap="square">
            <a:spAutoFit/>
          </a:bodyPr>
          <a:lstStyle/>
          <a:p>
            <a:r>
              <a:rPr lang="en-GB" sz="2200" dirty="0">
                <a:latin typeface="Overpass Medium" panose="020B0604020202020204" charset="0"/>
                <a:cs typeface="Arial" panose="020B0604020202020204" pitchFamily="34" charset="0"/>
              </a:rPr>
              <a:t>In February this year we launched the project, making a public commitment to start implementing actions that will support our four missions. </a:t>
            </a:r>
          </a:p>
        </p:txBody>
      </p:sp>
      <p:sp>
        <p:nvSpPr>
          <p:cNvPr id="6" name="TextBox 5">
            <a:extLst>
              <a:ext uri="{FF2B5EF4-FFF2-40B4-BE49-F238E27FC236}">
                <a16:creationId xmlns:a16="http://schemas.microsoft.com/office/drawing/2014/main" id="{9ABE4B4B-8E66-ABFB-3E16-9E4279D015BD}"/>
              </a:ext>
            </a:extLst>
          </p:cNvPr>
          <p:cNvSpPr txBox="1"/>
          <p:nvPr/>
        </p:nvSpPr>
        <p:spPr>
          <a:xfrm>
            <a:off x="4303642" y="3153539"/>
            <a:ext cx="6467981" cy="1446550"/>
          </a:xfrm>
          <a:prstGeom prst="rect">
            <a:avLst/>
          </a:prstGeom>
          <a:noFill/>
        </p:spPr>
        <p:txBody>
          <a:bodyPr wrap="square">
            <a:spAutoFit/>
          </a:bodyPr>
          <a:lstStyle/>
          <a:p>
            <a:r>
              <a:rPr lang="en-GB" sz="2200" dirty="0">
                <a:latin typeface="Overpass Medium" panose="020B0604020202020204" charset="0"/>
                <a:cs typeface="Arial" panose="020B0604020202020204" pitchFamily="34" charset="0"/>
              </a:rPr>
              <a:t>We are keen to support an official visit by the UN special Rapporteur on the Right to Food, to shine a light on the issues of food insecurity and sustainability in the food system in the UK. </a:t>
            </a:r>
          </a:p>
        </p:txBody>
      </p:sp>
      <p:sp>
        <p:nvSpPr>
          <p:cNvPr id="8" name="TextBox 7">
            <a:extLst>
              <a:ext uri="{FF2B5EF4-FFF2-40B4-BE49-F238E27FC236}">
                <a16:creationId xmlns:a16="http://schemas.microsoft.com/office/drawing/2014/main" id="{5DBFBA71-A17B-4882-5438-8422A1DA1DEB}"/>
              </a:ext>
            </a:extLst>
          </p:cNvPr>
          <p:cNvSpPr txBox="1"/>
          <p:nvPr/>
        </p:nvSpPr>
        <p:spPr>
          <a:xfrm>
            <a:off x="5565911" y="5005721"/>
            <a:ext cx="6122504" cy="1107996"/>
          </a:xfrm>
          <a:prstGeom prst="rect">
            <a:avLst/>
          </a:prstGeom>
          <a:noFill/>
        </p:spPr>
        <p:txBody>
          <a:bodyPr wrap="square">
            <a:spAutoFit/>
          </a:bodyPr>
          <a:lstStyle/>
          <a:p>
            <a:r>
              <a:rPr lang="en-GB" sz="2200" dirty="0">
                <a:latin typeface="Overpass Medium" panose="020B0604020202020204" charset="0"/>
                <a:cs typeface="Arial" panose="020B0604020202020204" pitchFamily="34" charset="0"/>
              </a:rPr>
              <a:t>We are recording and sharing the progress of the project as it advances, building a narrative and blueprint that we hope will inspire others. </a:t>
            </a:r>
          </a:p>
        </p:txBody>
      </p:sp>
      <p:pic>
        <p:nvPicPr>
          <p:cNvPr id="9" name="Graphic 8" descr="Megaphone outline">
            <a:extLst>
              <a:ext uri="{FF2B5EF4-FFF2-40B4-BE49-F238E27FC236}">
                <a16:creationId xmlns:a16="http://schemas.microsoft.com/office/drawing/2014/main" id="{9D0FC99D-5775-AF03-5A3A-59CEEDA99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110" y="1514968"/>
            <a:ext cx="1156029" cy="1156029"/>
          </a:xfrm>
          <a:prstGeom prst="rect">
            <a:avLst/>
          </a:prstGeom>
        </p:spPr>
      </p:pic>
      <p:pic>
        <p:nvPicPr>
          <p:cNvPr id="10" name="Picture 9">
            <a:extLst>
              <a:ext uri="{FF2B5EF4-FFF2-40B4-BE49-F238E27FC236}">
                <a16:creationId xmlns:a16="http://schemas.microsoft.com/office/drawing/2014/main" id="{8050C93D-D9E2-FF70-D7BD-65EF021A4217}"/>
              </a:ext>
            </a:extLst>
          </p:cNvPr>
          <p:cNvPicPr>
            <a:picLocks noChangeAspect="1"/>
          </p:cNvPicPr>
          <p:nvPr/>
        </p:nvPicPr>
        <p:blipFill>
          <a:blip r:embed="rId5"/>
          <a:stretch>
            <a:fillRect/>
          </a:stretch>
        </p:blipFill>
        <p:spPr>
          <a:xfrm>
            <a:off x="1420376" y="3404874"/>
            <a:ext cx="2555277" cy="908805"/>
          </a:xfrm>
          <a:prstGeom prst="rect">
            <a:avLst/>
          </a:prstGeom>
        </p:spPr>
      </p:pic>
      <p:pic>
        <p:nvPicPr>
          <p:cNvPr id="12" name="Graphic 11" descr="Blueprint with solid fill">
            <a:extLst>
              <a:ext uri="{FF2B5EF4-FFF2-40B4-BE49-F238E27FC236}">
                <a16:creationId xmlns:a16="http://schemas.microsoft.com/office/drawing/2014/main" id="{20561C79-5255-E9BD-E710-716C2F424C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9634" y="5005718"/>
            <a:ext cx="1159565" cy="1159565"/>
          </a:xfrm>
          <a:prstGeom prst="rect">
            <a:avLst/>
          </a:prstGeom>
        </p:spPr>
      </p:pic>
      <p:sp>
        <p:nvSpPr>
          <p:cNvPr id="13" name="TextBox 12">
            <a:extLst>
              <a:ext uri="{FF2B5EF4-FFF2-40B4-BE49-F238E27FC236}">
                <a16:creationId xmlns:a16="http://schemas.microsoft.com/office/drawing/2014/main" id="{E5FCCEC4-D799-89FB-63D7-0C7A337DF69B}"/>
              </a:ext>
            </a:extLst>
          </p:cNvPr>
          <p:cNvSpPr txBox="1"/>
          <p:nvPr/>
        </p:nvSpPr>
        <p:spPr>
          <a:xfrm>
            <a:off x="824298" y="857509"/>
            <a:ext cx="1512539" cy="523220"/>
          </a:xfrm>
          <a:prstGeom prst="rect">
            <a:avLst/>
          </a:prstGeom>
          <a:noFill/>
        </p:spPr>
        <p:txBody>
          <a:bodyPr wrap="square" rtlCol="0">
            <a:spAutoFit/>
          </a:bodyPr>
          <a:lstStyle/>
          <a:p>
            <a:r>
              <a:rPr lang="en-GB" sz="2800" dirty="0">
                <a:latin typeface="Overpass Medium" panose="020B0604020202020204" charset="0"/>
              </a:rPr>
              <a:t>So far…</a:t>
            </a:r>
          </a:p>
        </p:txBody>
      </p:sp>
    </p:spTree>
    <p:extLst>
      <p:ext uri="{BB962C8B-B14F-4D97-AF65-F5344CB8AC3E}">
        <p14:creationId xmlns:p14="http://schemas.microsoft.com/office/powerpoint/2010/main" val="829145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EACF373-5575-DA88-B7F7-97A90604D8A1}"/>
              </a:ext>
            </a:extLst>
          </p:cNvPr>
          <p:cNvSpPr>
            <a:spLocks noGrp="1"/>
          </p:cNvSpPr>
          <p:nvPr>
            <p:ph idx="1"/>
          </p:nvPr>
        </p:nvSpPr>
        <p:spPr>
          <a:xfrm>
            <a:off x="437320" y="715615"/>
            <a:ext cx="6470373" cy="5466521"/>
          </a:xfrm>
        </p:spPr>
        <p:txBody>
          <a:bodyPr>
            <a:normAutofit fontScale="92500" lnSpcReduction="10000"/>
          </a:bodyPr>
          <a:lstStyle/>
          <a:p>
            <a:pPr marL="0" indent="0">
              <a:buNone/>
            </a:pPr>
            <a:endParaRPr lang="en-GB" sz="2400" b="1" dirty="0">
              <a:latin typeface="Overpass SemiBold" panose="020B0604020202020204" charset="0"/>
              <a:cs typeface="Times New Roman" panose="02020603050405020304" pitchFamily="18" charset="0"/>
            </a:endParaRPr>
          </a:p>
          <a:p>
            <a:pPr marL="0" indent="0" algn="l">
              <a:buNone/>
            </a:pPr>
            <a:r>
              <a:rPr lang="en-GB" sz="2400" dirty="0">
                <a:latin typeface="Overpass Medium" panose="020B0604020202020204" charset="0"/>
                <a:cs typeface="Arial" panose="020B0604020202020204" pitchFamily="34" charset="0"/>
              </a:rPr>
              <a:t>Goals:</a:t>
            </a:r>
          </a:p>
          <a:p>
            <a:pPr marL="0" indent="0" algn="l">
              <a:buNone/>
            </a:pPr>
            <a:endParaRPr lang="en-GB" sz="2400" b="0" i="0" u="none" strike="noStrike" baseline="0" dirty="0">
              <a:solidFill>
                <a:srgbClr val="000000"/>
              </a:solidFill>
              <a:latin typeface="Overpass Medium" panose="020B0604020202020204" charset="0"/>
            </a:endParaRPr>
          </a:p>
          <a:p>
            <a:r>
              <a:rPr lang="en-GB" sz="2400" dirty="0">
                <a:solidFill>
                  <a:srgbClr val="000000"/>
                </a:solidFill>
                <a:latin typeface="Overpass Medium" panose="020B0604020202020204" charset="0"/>
              </a:rPr>
              <a:t>Integrate a stronger food focus across the curriculum with a view to embedding, promoting education and research into the role of food within the promotion of human health and a fair society.</a:t>
            </a:r>
          </a:p>
          <a:p>
            <a:r>
              <a:rPr lang="en-GB" sz="2400" b="0" i="0" u="none" strike="noStrike" baseline="0" dirty="0">
                <a:solidFill>
                  <a:srgbClr val="000000"/>
                </a:solidFill>
                <a:latin typeface="Overpass Medium" panose="020B0604020202020204" charset="0"/>
              </a:rPr>
              <a:t>To develop training on food security for professional courses, such as social work. </a:t>
            </a:r>
          </a:p>
          <a:p>
            <a:r>
              <a:rPr lang="en-GB" sz="2400" b="0" i="0" u="none" strike="noStrike" baseline="0" dirty="0">
                <a:solidFill>
                  <a:srgbClr val="000000"/>
                </a:solidFill>
                <a:latin typeface="Overpass Medium" panose="020B0604020202020204" charset="0"/>
              </a:rPr>
              <a:t>To develop a transdisciplinary course on food systems transformation. </a:t>
            </a:r>
          </a:p>
          <a:p>
            <a:r>
              <a:rPr lang="en-GB" sz="2400" b="0" i="0" u="none" strike="noStrike" baseline="0" dirty="0">
                <a:solidFill>
                  <a:srgbClr val="000000"/>
                </a:solidFill>
                <a:latin typeface="Overpass Medium" panose="020B0604020202020204" charset="0"/>
              </a:rPr>
              <a:t>To offer applied learning opportunities for students including study work placements and volunteering opportunities through partnerships with local organisations and businesses. </a:t>
            </a:r>
          </a:p>
          <a:p>
            <a:endParaRPr lang="en-US" dirty="0"/>
          </a:p>
        </p:txBody>
      </p:sp>
      <p:pic>
        <p:nvPicPr>
          <p:cNvPr id="3" name="Picture 2">
            <a:extLst>
              <a:ext uri="{FF2B5EF4-FFF2-40B4-BE49-F238E27FC236}">
                <a16:creationId xmlns:a16="http://schemas.microsoft.com/office/drawing/2014/main" id="{329400D5-0271-869F-09BF-9F98F49D989B}"/>
              </a:ext>
            </a:extLst>
          </p:cNvPr>
          <p:cNvPicPr>
            <a:picLocks noChangeAspect="1"/>
          </p:cNvPicPr>
          <p:nvPr/>
        </p:nvPicPr>
        <p:blipFill>
          <a:blip r:embed="rId3"/>
          <a:stretch>
            <a:fillRect/>
          </a:stretch>
        </p:blipFill>
        <p:spPr>
          <a:xfrm>
            <a:off x="7128823" y="1270991"/>
            <a:ext cx="3929170" cy="4355767"/>
          </a:xfrm>
          <a:prstGeom prst="rect">
            <a:avLst/>
          </a:prstGeom>
        </p:spPr>
      </p:pic>
    </p:spTree>
    <p:extLst>
      <p:ext uri="{BB962C8B-B14F-4D97-AF65-F5344CB8AC3E}">
        <p14:creationId xmlns:p14="http://schemas.microsoft.com/office/powerpoint/2010/main" val="906587299"/>
      </p:ext>
    </p:extLst>
  </p:cSld>
  <p:clrMapOvr>
    <a:masterClrMapping/>
  </p:clrMapOvr>
</p:sld>
</file>

<file path=ppt/theme/theme1.xml><?xml version="1.0" encoding="utf-8"?>
<a:theme xmlns:a="http://schemas.openxmlformats.org/drawingml/2006/main" name="Purpl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152A61-6228-3440-8B72-D3D316DE81F5}"/>
    </a:ext>
  </a:extLst>
</a:theme>
</file>

<file path=ppt/theme/theme2.xml><?xml version="1.0" encoding="utf-8"?>
<a:theme xmlns:a="http://schemas.openxmlformats.org/drawingml/2006/main" name="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7E211ECC-1833-7F4A-8251-8C3FFE68B2AB}"/>
    </a:ext>
  </a:extLst>
</a:theme>
</file>

<file path=ppt/theme/theme3.xml><?xml version="1.0" encoding="utf-8"?>
<a:theme xmlns:a="http://schemas.openxmlformats.org/drawingml/2006/main" name="Green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B5919466-AA53-F84D-95DE-A44E0F5D1BFD}"/>
    </a:ext>
  </a:extLst>
</a:theme>
</file>

<file path=ppt/theme/theme4.xml><?xml version="1.0" encoding="utf-8"?>
<a:theme xmlns:a="http://schemas.openxmlformats.org/drawingml/2006/main" name="Pink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A73B16A2-4F09-5847-8FAE-4DAA33944566}"/>
    </a:ext>
  </a:extLst>
</a:theme>
</file>

<file path=ppt/theme/theme5.xml><?xml version="1.0" encoding="utf-8"?>
<a:theme xmlns:a="http://schemas.openxmlformats.org/drawingml/2006/main" name="Orange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895D1A4-F719-6F4E-B4B7-F882D3ED96B9}"/>
    </a:ext>
  </a:extLst>
</a:theme>
</file>

<file path=ppt/theme/theme6.xml><?xml version="1.0" encoding="utf-8"?>
<a:theme xmlns:a="http://schemas.openxmlformats.org/drawingml/2006/main" name="Red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75C3A3-B5E7-9940-9188-078FE943920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5445A33AFAEC419A41B44D69E6129F" ma:contentTypeVersion="17" ma:contentTypeDescription="Create a new document." ma:contentTypeScope="" ma:versionID="1f72eb2a40284821dcf313b61316b216">
  <xsd:schema xmlns:xsd="http://www.w3.org/2001/XMLSchema" xmlns:xs="http://www.w3.org/2001/XMLSchema" xmlns:p="http://schemas.microsoft.com/office/2006/metadata/properties" xmlns:ns2="997cdd1e-e429-4b09-99d2-d895aefd500f" xmlns:ns3="a3ce718d-f813-4adc-8824-5d044fc7674a" targetNamespace="http://schemas.microsoft.com/office/2006/metadata/properties" ma:root="true" ma:fieldsID="172625b91df44b366c0f07ffcd48531a" ns2:_="" ns3:_="">
    <xsd:import namespace="997cdd1e-e429-4b09-99d2-d895aefd500f"/>
    <xsd:import namespace="a3ce718d-f813-4adc-8824-5d044fc767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DateandTim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cdd1e-e429-4b09-99d2-d895aefd5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DateandTime" ma:index="21" nillable="true" ma:displayName="Date and Time" ma:format="DateOnly" ma:internalName="Dateand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ad60de0-1a06-47ac-a17b-03c64138ab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ce718d-f813-4adc-8824-5d044fc767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002303e-3aac-4036-a93f-05678b6d1e37}" ma:internalName="TaxCatchAll" ma:showField="CatchAllData" ma:web="a3ce718d-f813-4adc-8824-5d044fc767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4D288D-3A56-47E1-9EF5-5D2B82965B08}">
  <ds:schemaRefs>
    <ds:schemaRef ds:uri="997cdd1e-e429-4b09-99d2-d895aefd500f"/>
    <ds:schemaRef ds:uri="a3ce718d-f813-4adc-8824-5d044fc767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53C3EF-67CA-4DD1-A0EB-945AFAB1C684}">
  <ds:schemaRefs>
    <ds:schemaRef ds:uri="http://schemas.microsoft.com/sharepoint/v3/contenttype/forms"/>
  </ds:schemaRefs>
</ds:datastoreItem>
</file>

<file path=docMetadata/LabelInfo.xml><?xml version="1.0" encoding="utf-8"?>
<clbl:labelList xmlns:clbl="http://schemas.microsoft.com/office/2020/mipLabelMetadata">
  <clbl:label id="{51a9fa56-3f32-449a-a721-3e3f49aa5e9a}" enabled="0" method="" siteId="{51a9fa56-3f32-449a-a721-3e3f49aa5e9a}" removed="1"/>
</clbl:labelList>
</file>

<file path=docProps/app.xml><?xml version="1.0" encoding="utf-8"?>
<Properties xmlns="http://schemas.openxmlformats.org/officeDocument/2006/extended-properties" xmlns:vt="http://schemas.openxmlformats.org/officeDocument/2006/docPropsVTypes">
  <Template>Purple Set </Template>
  <TotalTime>52573</TotalTime>
  <Words>3436</Words>
  <Application>Microsoft Office PowerPoint</Application>
  <PresentationFormat>Widescreen</PresentationFormat>
  <Paragraphs>210</Paragraphs>
  <Slides>21</Slides>
  <Notes>20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21</vt:i4>
      </vt:variant>
    </vt:vector>
  </HeadingPairs>
  <TitlesOfParts>
    <vt:vector size="33" baseType="lpstr">
      <vt:lpstr>Overpass SemiBold</vt:lpstr>
      <vt:lpstr>Overpass</vt:lpstr>
      <vt:lpstr>Arial</vt:lpstr>
      <vt:lpstr>Calibri</vt:lpstr>
      <vt:lpstr>Inter</vt:lpstr>
      <vt:lpstr>Overpass Medium</vt:lpstr>
      <vt:lpstr>Purple Set </vt:lpstr>
      <vt:lpstr>Blue Set </vt:lpstr>
      <vt:lpstr>Green Set </vt:lpstr>
      <vt:lpstr>Pink Set </vt:lpstr>
      <vt:lpstr>Orange Set</vt:lpstr>
      <vt:lpstr>Red Set</vt:lpstr>
      <vt:lpstr>  The Right to Food and Civic Mission  September 2023</vt:lpstr>
      <vt:lpstr>Why a ‘Right to Food’ University?</vt:lpstr>
      <vt:lpstr>Why a ‘Right to Food’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Transforming Food Systems through teaching and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Seawright</dc:creator>
  <cp:lastModifiedBy>Tilda Ferree</cp:lastModifiedBy>
  <cp:revision>14</cp:revision>
  <cp:lastPrinted>2023-09-13T11:15:39Z</cp:lastPrinted>
  <dcterms:created xsi:type="dcterms:W3CDTF">2022-08-26T15:47:55Z</dcterms:created>
  <dcterms:modified xsi:type="dcterms:W3CDTF">2023-09-19T15:13:52Z</dcterms:modified>
</cp:coreProperties>
</file>