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97" r:id="rId5"/>
  </p:sldMasterIdLst>
  <p:notesMasterIdLst>
    <p:notesMasterId r:id="rId17"/>
  </p:notesMasterIdLst>
  <p:sldIdLst>
    <p:sldId id="256" r:id="rId6"/>
    <p:sldId id="257" r:id="rId7"/>
    <p:sldId id="258" r:id="rId8"/>
    <p:sldId id="267" r:id="rId9"/>
    <p:sldId id="269" r:id="rId10"/>
    <p:sldId id="259" r:id="rId11"/>
    <p:sldId id="261" r:id="rId12"/>
    <p:sldId id="263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82E1C9-F7BC-F740-1DF1-C69838A6575E}" v="32" dt="2020-11-26T17:03:22.835"/>
    <p1510:client id="{40B520A1-65AD-418D-BFEB-B2588AF800B2}" v="82" dt="2020-11-27T16:34:02.584"/>
    <p1510:client id="{6FAE9CB6-609C-4618-AEAC-2B38DF063EB8}" v="1" dt="2020-11-25T14:31:21.988"/>
    <p1510:client id="{B1DD06D6-3429-6177-C437-9947DF878A6D}" v="104" dt="2020-12-02T11:49:44.726"/>
    <p1510:client id="{D49F1443-B218-4E8B-8973-49A20E2182D4}" v="1" dt="2020-11-30T10:51:32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0" d="100"/>
          <a:sy n="80" d="100"/>
        </p:scale>
        <p:origin x="6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wpgovuk.sharepoint.com/sites/SRO-1245/Shared%20Documents/IMA%20Conference%202020/charts%20for%20IMA%20pap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wpgovuk.sharepoint.com/sites/SRO-1245/Shared%20Documents/IMA%20Conference%202020/charts%20for%20IMA%20pap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wpgovuk.sharepoint.com/sites/SRO-1245/Shared%20Documents/IMA%20Conference%202020/charts%20for%20ARI%20pap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wpgovuk.sharepoint.com/sites/SRO-1245/Shared%20Documents/IMA%20Conference%202020/charts%20for%20ARI%20pap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/>
              <a:t>Legacy+UC</a:t>
            </a:r>
            <a:r>
              <a:rPr lang="en-GB" baseline="0"/>
              <a:t> forecast illustration (counterfactual)</a:t>
            </a:r>
            <a:endParaRPr lang="en-GB"/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741787532987557E-2"/>
          <c:y val="0.13322853868515608"/>
          <c:w val="0.93758528321749812"/>
          <c:h val="0.76601826024618247"/>
        </c:manualLayout>
      </c:layout>
      <c:areaChart>
        <c:grouping val="stacked"/>
        <c:varyColors val="0"/>
        <c:ser>
          <c:idx val="1"/>
          <c:order val="0"/>
          <c:tx>
            <c:strRef>
              <c:f>'cf actuals illustration'!$E$7</c:f>
              <c:strCache>
                <c:ptCount val="1"/>
                <c:pt idx="0">
                  <c:v>Legacy counterfactual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val>
            <c:numRef>
              <c:f>'cf actuals illustration'!$E$8:$E$22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DE-4202-B62A-AEB1A81277BC}"/>
            </c:ext>
          </c:extLst>
        </c:ser>
        <c:ser>
          <c:idx val="2"/>
          <c:order val="1"/>
          <c:tx>
            <c:strRef>
              <c:f>'cf actuals illustration'!$F$7</c:f>
              <c:strCache>
                <c:ptCount val="1"/>
                <c:pt idx="0">
                  <c:v>UC marginal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val>
            <c:numRef>
              <c:f>'cf actuals illustration'!$F$8:$F$22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9.9999999999999645E-2</c:v>
                </c:pt>
                <c:pt idx="4">
                  <c:v>0.19999999999999929</c:v>
                </c:pt>
                <c:pt idx="5">
                  <c:v>0.30000000000000071</c:v>
                </c:pt>
                <c:pt idx="6">
                  <c:v>0.40000000000000036</c:v>
                </c:pt>
                <c:pt idx="7">
                  <c:v>0.5</c:v>
                </c:pt>
                <c:pt idx="8">
                  <c:v>0.60000000000000142</c:v>
                </c:pt>
                <c:pt idx="9">
                  <c:v>0.70000000000000107</c:v>
                </c:pt>
                <c:pt idx="10">
                  <c:v>0.80000000000000071</c:v>
                </c:pt>
                <c:pt idx="11">
                  <c:v>0.90000000000000036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DE-4202-B62A-AEB1A81277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8961808"/>
        <c:axId val="2128941840"/>
      </c:areaChart>
      <c:catAx>
        <c:axId val="2128961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/>
                  <a:t>Time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solidFill>
              <a:srgbClr val="CCCCCC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28941840"/>
        <c:crosses val="autoZero"/>
        <c:auto val="1"/>
        <c:lblAlgn val="ctr"/>
        <c:lblOffset val="100"/>
        <c:noMultiLvlLbl val="1"/>
      </c:catAx>
      <c:valAx>
        <c:axId val="2128941840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/>
                  <a:t>Expenditure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one"/>
        <c:spPr>
          <a:noFill/>
          <a:ln>
            <a:solidFill>
              <a:srgbClr val="CCCCCC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289618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359821490542715E-2"/>
          <c:y val="0.65794761320082462"/>
          <c:w val="0.52401300177646548"/>
          <c:h val="0.19908411725997277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800" b="0" i="0" baseline="0">
                <a:effectLst/>
              </a:rPr>
              <a:t>Legacy+UC forecast illustration (actuals)</a:t>
            </a:r>
            <a:endParaRPr lang="en-GB">
              <a:effectLst/>
            </a:endParaRPr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9482391626712044E-2"/>
          <c:y val="0.16037096983015206"/>
          <c:w val="0.93552076692066177"/>
          <c:h val="0.74095631743127099"/>
        </c:manualLayout>
      </c:layout>
      <c:areaChart>
        <c:grouping val="stacked"/>
        <c:varyColors val="0"/>
        <c:ser>
          <c:idx val="1"/>
          <c:order val="0"/>
          <c:tx>
            <c:strRef>
              <c:f>'cf actuals illustration'!$B$7</c:f>
              <c:strCache>
                <c:ptCount val="1"/>
                <c:pt idx="0">
                  <c:v>Legacy actuals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val>
            <c:numRef>
              <c:f>'cf actuals illustration'!$B$8:$B$22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7</c:v>
                </c:pt>
                <c:pt idx="6">
                  <c:v>6</c:v>
                </c:pt>
                <c:pt idx="7">
                  <c:v>5</c:v>
                </c:pt>
                <c:pt idx="8">
                  <c:v>4</c:v>
                </c:pt>
                <c:pt idx="9">
                  <c:v>3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E9-4AA0-ABAF-55E61EE2876D}"/>
            </c:ext>
          </c:extLst>
        </c:ser>
        <c:ser>
          <c:idx val="2"/>
          <c:order val="1"/>
          <c:tx>
            <c:strRef>
              <c:f>'cf actuals illustration'!$C$7</c:f>
              <c:strCache>
                <c:ptCount val="1"/>
                <c:pt idx="0">
                  <c:v>UC actuals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val>
            <c:numRef>
              <c:f>'cf actuals illustration'!$C$8:$C$22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1.1000000000000001</c:v>
                </c:pt>
                <c:pt idx="4">
                  <c:v>2.2000000000000002</c:v>
                </c:pt>
                <c:pt idx="5">
                  <c:v>3.3000000000000003</c:v>
                </c:pt>
                <c:pt idx="6">
                  <c:v>4.4000000000000004</c:v>
                </c:pt>
                <c:pt idx="7">
                  <c:v>5.5</c:v>
                </c:pt>
                <c:pt idx="8">
                  <c:v>6.6000000000000005</c:v>
                </c:pt>
                <c:pt idx="9">
                  <c:v>7.7000000000000011</c:v>
                </c:pt>
                <c:pt idx="10">
                  <c:v>8.8000000000000007</c:v>
                </c:pt>
                <c:pt idx="11">
                  <c:v>9.9</c:v>
                </c:pt>
                <c:pt idx="12">
                  <c:v>11</c:v>
                </c:pt>
                <c:pt idx="13">
                  <c:v>11</c:v>
                </c:pt>
                <c:pt idx="1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E9-4AA0-ABAF-55E61EE287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8961808"/>
        <c:axId val="2128941840"/>
      </c:areaChart>
      <c:catAx>
        <c:axId val="2128961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/>
                  <a:t>Time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solidFill>
              <a:srgbClr val="CCCCCC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28941840"/>
        <c:crosses val="autoZero"/>
        <c:auto val="1"/>
        <c:lblAlgn val="ctr"/>
        <c:lblOffset val="100"/>
        <c:noMultiLvlLbl val="1"/>
      </c:catAx>
      <c:valAx>
        <c:axId val="21289418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/>
                  <a:t>Expenditure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one"/>
        <c:spPr>
          <a:noFill/>
          <a:ln>
            <a:solidFill>
              <a:srgbClr val="CCCCCC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289618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7.0814193779616688E-2"/>
          <c:y val="0.67157458775441348"/>
          <c:w val="0.36225464509879979"/>
          <c:h val="0.19110971961364656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/>
              <a:t>Households on Universal Credit (source: Stat-Xplore)</a:t>
            </a:r>
          </a:p>
        </c:rich>
      </c:tx>
      <c:layout>
        <c:manualLayout>
          <c:xMode val="edge"/>
          <c:yMode val="edge"/>
          <c:x val="0.15508088662401112"/>
          <c:y val="2.2965600423869036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028368625183609"/>
          <c:y val="1.9308437358443297E-2"/>
          <c:w val="0.88471941252119157"/>
          <c:h val="0.85202985823961197"/>
        </c:manualLayout>
      </c:layout>
      <c:lineChart>
        <c:grouping val="stacked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hh!$A$12:$A$30</c:f>
              <c:numCache>
                <c:formatCode>mmm\-yy</c:formatCode>
                <c:ptCount val="19"/>
                <c:pt idx="0">
                  <c:v>43678</c:v>
                </c:pt>
                <c:pt idx="1">
                  <c:v>43709</c:v>
                </c:pt>
                <c:pt idx="2">
                  <c:v>43739</c:v>
                </c:pt>
                <c:pt idx="3">
                  <c:v>43770</c:v>
                </c:pt>
                <c:pt idx="4">
                  <c:v>43800</c:v>
                </c:pt>
                <c:pt idx="5">
                  <c:v>43831</c:v>
                </c:pt>
                <c:pt idx="6">
                  <c:v>43862</c:v>
                </c:pt>
                <c:pt idx="7">
                  <c:v>43891</c:v>
                </c:pt>
                <c:pt idx="8">
                  <c:v>43922</c:v>
                </c:pt>
                <c:pt idx="9">
                  <c:v>43952</c:v>
                </c:pt>
                <c:pt idx="10">
                  <c:v>43983</c:v>
                </c:pt>
                <c:pt idx="11">
                  <c:v>44013</c:v>
                </c:pt>
                <c:pt idx="12">
                  <c:v>44044</c:v>
                </c:pt>
                <c:pt idx="13">
                  <c:v>44075</c:v>
                </c:pt>
                <c:pt idx="14">
                  <c:v>44105</c:v>
                </c:pt>
                <c:pt idx="15">
                  <c:v>44136</c:v>
                </c:pt>
                <c:pt idx="16">
                  <c:v>44166</c:v>
                </c:pt>
                <c:pt idx="17">
                  <c:v>44197</c:v>
                </c:pt>
                <c:pt idx="18">
                  <c:v>44228</c:v>
                </c:pt>
              </c:numCache>
            </c:numRef>
          </c:cat>
          <c:val>
            <c:numRef>
              <c:f>hh!$H$12:$H$30</c:f>
              <c:numCache>
                <c:formatCode>General</c:formatCode>
                <c:ptCount val="19"/>
                <c:pt idx="0">
                  <c:v>2086708</c:v>
                </c:pt>
                <c:pt idx="1">
                  <c:v>2181160</c:v>
                </c:pt>
                <c:pt idx="2">
                  <c:v>2257641</c:v>
                </c:pt>
                <c:pt idx="3">
                  <c:v>2343302</c:v>
                </c:pt>
                <c:pt idx="4">
                  <c:v>2404459</c:v>
                </c:pt>
                <c:pt idx="5">
                  <c:v>2454222</c:v>
                </c:pt>
                <c:pt idx="6">
                  <c:v>2575453</c:v>
                </c:pt>
                <c:pt idx="7">
                  <c:v>2699498</c:v>
                </c:pt>
                <c:pt idx="8">
                  <c:v>3758344</c:v>
                </c:pt>
                <c:pt idx="9">
                  <c:v>4244319</c:v>
                </c:pt>
                <c:pt idx="10">
                  <c:v>4380844</c:v>
                </c:pt>
                <c:pt idx="11">
                  <c:v>4482663</c:v>
                </c:pt>
                <c:pt idx="12">
                  <c:v>4603388</c:v>
                </c:pt>
                <c:pt idx="13">
                  <c:v>4695525</c:v>
                </c:pt>
                <c:pt idx="14">
                  <c:v>4763415</c:v>
                </c:pt>
                <c:pt idx="15">
                  <c:v>4884474</c:v>
                </c:pt>
                <c:pt idx="16">
                  <c:v>4929922</c:v>
                </c:pt>
                <c:pt idx="17">
                  <c:v>4999518</c:v>
                </c:pt>
                <c:pt idx="18">
                  <c:v>5039460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1C-4C84-BEDA-CBD4364D1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28961808"/>
        <c:axId val="2128941840"/>
      </c:lineChart>
      <c:dateAx>
        <c:axId val="212896180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CCCCCC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28941840"/>
        <c:crosses val="autoZero"/>
        <c:auto val="1"/>
        <c:lblOffset val="100"/>
        <c:baseTimeUnit val="months"/>
      </c:dateAx>
      <c:valAx>
        <c:axId val="2128941840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>
            <a:solidFill>
              <a:srgbClr val="CCCCCC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28961808"/>
        <c:crosses val="autoZero"/>
        <c:crossBetween val="between"/>
        <c:majorUnit val="1000000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/>
              <a:t>Working-age (</a:t>
            </a:r>
            <a:r>
              <a:rPr lang="en-GB" dirty="0" err="1"/>
              <a:t>UC+Legacy</a:t>
            </a:r>
            <a:r>
              <a:rPr lang="en-GB" dirty="0"/>
              <a:t> equivalent) benefit expenditure</a:t>
            </a:r>
          </a:p>
          <a:p>
            <a:pPr>
              <a:defRPr/>
            </a:pPr>
            <a:r>
              <a:rPr lang="en-GB" sz="1800" dirty="0"/>
              <a:t>(source: OBR Economic and Fiscal Outlook)</a:t>
            </a:r>
          </a:p>
        </c:rich>
      </c:tx>
      <c:layout>
        <c:manualLayout>
          <c:xMode val="edge"/>
          <c:yMode val="edge"/>
          <c:x val="0.18906169353042915"/>
          <c:y val="1.3449964952447315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3506418623744314E-2"/>
          <c:y val="2.3349974468087908E-2"/>
          <c:w val="0.88739821069850233"/>
          <c:h val="0.87076573849430672"/>
        </c:manualLayout>
      </c:layout>
      <c:lineChart>
        <c:grouping val="standard"/>
        <c:varyColors val="0"/>
        <c:ser>
          <c:idx val="0"/>
          <c:order val="0"/>
          <c:tx>
            <c:strRef>
              <c:f>'[charts for ARI paper.xlsx]Expenditure'!$B$1</c:f>
              <c:strCache>
                <c:ptCount val="1"/>
                <c:pt idx="0">
                  <c:v>Spring 20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'[charts for ARI paper.xlsx]Expenditure'!$A$2:$A$8</c:f>
              <c:strCache>
                <c:ptCount val="7"/>
                <c:pt idx="0">
                  <c:v>19/20</c:v>
                </c:pt>
                <c:pt idx="1">
                  <c:v>20/21</c:v>
                </c:pt>
                <c:pt idx="2">
                  <c:v>21/22</c:v>
                </c:pt>
                <c:pt idx="3">
                  <c:v>22/23</c:v>
                </c:pt>
                <c:pt idx="4">
                  <c:v>23/24</c:v>
                </c:pt>
                <c:pt idx="5">
                  <c:v>24/25</c:v>
                </c:pt>
                <c:pt idx="6">
                  <c:v>25/26</c:v>
                </c:pt>
              </c:strCache>
            </c:strRef>
          </c:cat>
          <c:val>
            <c:numRef>
              <c:f>'[charts for ARI paper.xlsx]Expenditure'!$B$2:$B$7</c:f>
              <c:numCache>
                <c:formatCode>General</c:formatCode>
                <c:ptCount val="6"/>
                <c:pt idx="0">
                  <c:v>64</c:v>
                </c:pt>
                <c:pt idx="1">
                  <c:v>66.5</c:v>
                </c:pt>
                <c:pt idx="2">
                  <c:v>67.2</c:v>
                </c:pt>
                <c:pt idx="3">
                  <c:v>68.7</c:v>
                </c:pt>
                <c:pt idx="4">
                  <c:v>70.599999999999994</c:v>
                </c:pt>
                <c:pt idx="5">
                  <c:v>71.900000000000006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DF-42B4-9315-9903A53AD979}"/>
            </c:ext>
          </c:extLst>
        </c:ser>
        <c:ser>
          <c:idx val="1"/>
          <c:order val="1"/>
          <c:tx>
            <c:strRef>
              <c:f>'[charts for ARI paper.xlsx]Expenditure'!$C$1</c:f>
              <c:strCache>
                <c:ptCount val="1"/>
                <c:pt idx="0">
                  <c:v>Autumn 20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'[charts for ARI paper.xlsx]Expenditure'!$A$2:$A$8</c:f>
              <c:strCache>
                <c:ptCount val="7"/>
                <c:pt idx="0">
                  <c:v>19/20</c:v>
                </c:pt>
                <c:pt idx="1">
                  <c:v>20/21</c:v>
                </c:pt>
                <c:pt idx="2">
                  <c:v>21/22</c:v>
                </c:pt>
                <c:pt idx="3">
                  <c:v>22/23</c:v>
                </c:pt>
                <c:pt idx="4">
                  <c:v>23/24</c:v>
                </c:pt>
                <c:pt idx="5">
                  <c:v>24/25</c:v>
                </c:pt>
                <c:pt idx="6">
                  <c:v>25/26</c:v>
                </c:pt>
              </c:strCache>
            </c:strRef>
          </c:cat>
          <c:val>
            <c:numRef>
              <c:f>'[charts for ARI paper.xlsx]Expenditure'!$C$2:$C$8</c:f>
              <c:numCache>
                <c:formatCode>General</c:formatCode>
                <c:ptCount val="7"/>
                <c:pt idx="0">
                  <c:v>64.393268739950557</c:v>
                </c:pt>
                <c:pt idx="1">
                  <c:v>80.388037376922</c:v>
                </c:pt>
                <c:pt idx="2">
                  <c:v>75.593689871098448</c:v>
                </c:pt>
                <c:pt idx="3">
                  <c:v>72.285637737850436</c:v>
                </c:pt>
                <c:pt idx="4">
                  <c:v>72.612260196032878</c:v>
                </c:pt>
                <c:pt idx="5">
                  <c:v>73.117250022541356</c:v>
                </c:pt>
                <c:pt idx="6">
                  <c:v>75.141709741437083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DF-42B4-9315-9903A53AD979}"/>
            </c:ext>
          </c:extLst>
        </c:ser>
        <c:ser>
          <c:idx val="2"/>
          <c:order val="2"/>
          <c:tx>
            <c:strRef>
              <c:f>'[charts for ARI paper.xlsx]Expenditure'!$D$1</c:f>
              <c:strCache>
                <c:ptCount val="1"/>
                <c:pt idx="0">
                  <c:v>Spring 21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'[charts for ARI paper.xlsx]Expenditure'!$A$2:$A$8</c:f>
              <c:strCache>
                <c:ptCount val="7"/>
                <c:pt idx="0">
                  <c:v>19/20</c:v>
                </c:pt>
                <c:pt idx="1">
                  <c:v>20/21</c:v>
                </c:pt>
                <c:pt idx="2">
                  <c:v>21/22</c:v>
                </c:pt>
                <c:pt idx="3">
                  <c:v>22/23</c:v>
                </c:pt>
                <c:pt idx="4">
                  <c:v>23/24</c:v>
                </c:pt>
                <c:pt idx="5">
                  <c:v>24/25</c:v>
                </c:pt>
                <c:pt idx="6">
                  <c:v>25/26</c:v>
                </c:pt>
              </c:strCache>
            </c:strRef>
          </c:cat>
          <c:val>
            <c:numRef>
              <c:f>'[charts for ARI paper.xlsx]Expenditure'!$D$2:$D$8</c:f>
              <c:numCache>
                <c:formatCode>General</c:formatCode>
                <c:ptCount val="7"/>
                <c:pt idx="0">
                  <c:v>64.348482864780067</c:v>
                </c:pt>
                <c:pt idx="1">
                  <c:v>79.489029069411657</c:v>
                </c:pt>
                <c:pt idx="2">
                  <c:v>75.340426359551316</c:v>
                </c:pt>
                <c:pt idx="3">
                  <c:v>74.64760148981135</c:v>
                </c:pt>
                <c:pt idx="4">
                  <c:v>74.69103447344493</c:v>
                </c:pt>
                <c:pt idx="5">
                  <c:v>75.370902816313404</c:v>
                </c:pt>
                <c:pt idx="6">
                  <c:v>76.724051618206104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DF-42B4-9315-9903A53AD9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28961808"/>
        <c:axId val="2128941840"/>
      </c:lineChart>
      <c:catAx>
        <c:axId val="212896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CCCCCC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28941840"/>
        <c:crosses val="autoZero"/>
        <c:auto val="1"/>
        <c:lblAlgn val="ctr"/>
        <c:lblOffset val="100"/>
        <c:noMultiLvlLbl val="0"/>
      </c:catAx>
      <c:valAx>
        <c:axId val="2128941840"/>
        <c:scaling>
          <c:orientation val="minMax"/>
          <c:max val="90"/>
          <c:min val="6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/>
                  <a:t>Expenditure (£bn)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rgbClr val="CCCCCC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2896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838611958496193"/>
          <c:y val="0.57383045107495589"/>
          <c:w val="0.20866556697251415"/>
          <c:h val="0.243566473352470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279818-87D8-4069-8C2B-F7509AAF989E}" type="doc">
      <dgm:prSet loTypeId="urn:microsoft.com/office/officeart/2005/8/layout/b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FA9DC89-038E-46B8-8A62-27D351F95D0A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Ageing/Mortality</a:t>
          </a:r>
        </a:p>
      </dgm:t>
    </dgm:pt>
    <dgm:pt modelId="{B81BEBBB-1FD6-4E0B-8CFB-ACDBFDD211BA}" type="parTrans" cxnId="{DCB3DE41-4463-4154-9D6A-AC76ADE924F3}">
      <dgm:prSet/>
      <dgm:spPr/>
      <dgm:t>
        <a:bodyPr/>
        <a:lstStyle/>
        <a:p>
          <a:endParaRPr lang="en-US"/>
        </a:p>
      </dgm:t>
    </dgm:pt>
    <dgm:pt modelId="{94728275-1EDD-4500-B6AD-C542F019EBD9}" type="sibTrans" cxnId="{DCB3DE41-4463-4154-9D6A-AC76ADE924F3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headEnd type="none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BF4F38FE-9DC2-45F5-A50B-80C32B12615D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Health/</a:t>
          </a:r>
          <a:r>
            <a:rPr lang="en-US" dirty="0" err="1"/>
            <a:t>Carer</a:t>
          </a:r>
          <a:r>
            <a:rPr lang="en-US" dirty="0"/>
            <a:t> Status</a:t>
          </a:r>
        </a:p>
      </dgm:t>
    </dgm:pt>
    <dgm:pt modelId="{CE4B2AD4-E247-488F-AC7C-44041FF54B17}" type="parTrans" cxnId="{53F5E69C-7963-479C-9D35-6359168935C2}">
      <dgm:prSet/>
      <dgm:spPr/>
      <dgm:t>
        <a:bodyPr/>
        <a:lstStyle/>
        <a:p>
          <a:endParaRPr lang="en-US"/>
        </a:p>
      </dgm:t>
    </dgm:pt>
    <dgm:pt modelId="{582129EC-9EEE-4F3D-A30F-2F4BCCD03F33}" type="sibTrans" cxnId="{53F5E69C-7963-479C-9D35-6359168935C2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headEnd type="none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B2D1492D-837C-4209-A247-6BCB88473875}">
      <dgm:prSet phldrT="[Text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Family Type</a:t>
          </a:r>
        </a:p>
      </dgm:t>
    </dgm:pt>
    <dgm:pt modelId="{AF18A0D8-49B6-4E71-B970-082AAB20FBBF}" type="parTrans" cxnId="{04B84F65-2351-4BF3-A7E8-A100C1227863}">
      <dgm:prSet/>
      <dgm:spPr/>
      <dgm:t>
        <a:bodyPr/>
        <a:lstStyle/>
        <a:p>
          <a:endParaRPr lang="en-US"/>
        </a:p>
      </dgm:t>
    </dgm:pt>
    <dgm:pt modelId="{ACA8D677-CD8C-4AE1-99D3-7296479BE53E}" type="sibTrans" cxnId="{04B84F65-2351-4BF3-A7E8-A100C1227863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1061DF15-D620-4C7D-8BF3-A2775F38F510}">
      <dgm:prSet phldrT="[Text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Work &amp; Earnings</a:t>
          </a:r>
        </a:p>
      </dgm:t>
    </dgm:pt>
    <dgm:pt modelId="{DF3E4E6F-90CD-483D-B502-91A7CA99A2F3}" type="parTrans" cxnId="{66153B99-A421-4740-9A55-CA975DBB46CA}">
      <dgm:prSet/>
      <dgm:spPr/>
      <dgm:t>
        <a:bodyPr/>
        <a:lstStyle/>
        <a:p>
          <a:endParaRPr lang="en-US"/>
        </a:p>
      </dgm:t>
    </dgm:pt>
    <dgm:pt modelId="{514811F5-D865-4F6E-A874-D809335C4B29}" type="sibTrans" cxnId="{66153B99-A421-4740-9A55-CA975DBB46CA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headEnd type="none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A616F1EF-7DC1-4611-A88C-DFC867E461BC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Conditionality</a:t>
          </a:r>
        </a:p>
      </dgm:t>
    </dgm:pt>
    <dgm:pt modelId="{33FDDC56-89DB-488E-BA4D-0748257C4B8D}" type="parTrans" cxnId="{8052593E-1BA1-4B21-B842-D6D88200758A}">
      <dgm:prSet/>
      <dgm:spPr/>
      <dgm:t>
        <a:bodyPr/>
        <a:lstStyle/>
        <a:p>
          <a:endParaRPr lang="en-US"/>
        </a:p>
      </dgm:t>
    </dgm:pt>
    <dgm:pt modelId="{BDCED9C2-B9A4-4A24-A324-00335B56A82D}" type="sibTrans" cxnId="{8052593E-1BA1-4B21-B842-D6D88200758A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headEnd type="none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0B9C3011-A157-43D8-B52C-D18EDEB6D80D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Off-flows</a:t>
          </a:r>
        </a:p>
      </dgm:t>
    </dgm:pt>
    <dgm:pt modelId="{AA7C4885-64E9-4B08-8317-ABB752374521}" type="parTrans" cxnId="{FC4F2AF0-50FF-4339-96B9-FCA46F4FE2BD}">
      <dgm:prSet/>
      <dgm:spPr/>
      <dgm:t>
        <a:bodyPr/>
        <a:lstStyle/>
        <a:p>
          <a:endParaRPr lang="en-US"/>
        </a:p>
      </dgm:t>
    </dgm:pt>
    <dgm:pt modelId="{A804FEEB-EE23-45D4-BD7B-C96491ABAE02}" type="sibTrans" cxnId="{FC4F2AF0-50FF-4339-96B9-FCA46F4FE2BD}">
      <dgm:prSet/>
      <dgm:spPr/>
      <dgm:t>
        <a:bodyPr/>
        <a:lstStyle/>
        <a:p>
          <a:endParaRPr lang="en-US"/>
        </a:p>
      </dgm:t>
    </dgm:pt>
    <dgm:pt modelId="{D386782D-2F29-4C70-B6F5-64DD70BBAFB3}" type="pres">
      <dgm:prSet presAssocID="{AC279818-87D8-4069-8C2B-F7509AAF989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3E2B67-2769-49E2-AF8F-3AE2B1F2B844}" type="pres">
      <dgm:prSet presAssocID="{4FA9DC89-038E-46B8-8A62-27D351F95D0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1EF61-8A10-4515-AF7B-87CD708C4B93}" type="pres">
      <dgm:prSet presAssocID="{94728275-1EDD-4500-B6AD-C542F019EBD9}" presName="sibTrans" presStyleLbl="sibTrans1D1" presStyleIdx="0" presStyleCnt="5"/>
      <dgm:spPr/>
      <dgm:t>
        <a:bodyPr/>
        <a:lstStyle/>
        <a:p>
          <a:endParaRPr lang="en-US"/>
        </a:p>
      </dgm:t>
    </dgm:pt>
    <dgm:pt modelId="{2F82A5A8-D60F-487D-92A7-A0E044E1BD43}" type="pres">
      <dgm:prSet presAssocID="{94728275-1EDD-4500-B6AD-C542F019EBD9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F7FA47C3-D263-497F-8999-798C1722E646}" type="pres">
      <dgm:prSet presAssocID="{BF4F38FE-9DC2-45F5-A50B-80C32B12615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FE9B6-3E2F-4FCC-BAF0-5533BF34F0E9}" type="pres">
      <dgm:prSet presAssocID="{582129EC-9EEE-4F3D-A30F-2F4BCCD03F33}" presName="sibTrans" presStyleLbl="sibTrans1D1" presStyleIdx="1" presStyleCnt="5"/>
      <dgm:spPr/>
      <dgm:t>
        <a:bodyPr/>
        <a:lstStyle/>
        <a:p>
          <a:endParaRPr lang="en-US"/>
        </a:p>
      </dgm:t>
    </dgm:pt>
    <dgm:pt modelId="{C05B965F-2DA7-42B6-9EEF-1BE13490C15E}" type="pres">
      <dgm:prSet presAssocID="{582129EC-9EEE-4F3D-A30F-2F4BCCD03F33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B3614CF7-3D23-442F-A896-0777545EAB95}" type="pres">
      <dgm:prSet presAssocID="{B2D1492D-837C-4209-A247-6BCB88473875}" presName="node" presStyleLbl="node1" presStyleIdx="2" presStyleCnt="6" custLinFactNeighborX="-9" custLinFactNeighborY="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5DE77-6E23-49E6-A087-75CD0DC134BD}" type="pres">
      <dgm:prSet presAssocID="{ACA8D677-CD8C-4AE1-99D3-7296479BE53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949DF78-CA88-4921-85AF-EE04C783AEA1}" type="pres">
      <dgm:prSet presAssocID="{ACA8D677-CD8C-4AE1-99D3-7296479BE53E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96BDD9DB-3DCA-4486-9A72-808F6D8AC958}" type="pres">
      <dgm:prSet presAssocID="{1061DF15-D620-4C7D-8BF3-A2775F38F510}" presName="node" presStyleLbl="node1" presStyleIdx="3" presStyleCnt="6" custLinFactNeighborX="-544" custLinFactNeighborY="6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2344E6-3AC6-4EA3-A10A-F0B50C2DA590}" type="pres">
      <dgm:prSet presAssocID="{514811F5-D865-4F6E-A874-D809335C4B29}" presName="sibTrans" presStyleLbl="sibTrans1D1" presStyleIdx="3" presStyleCnt="5"/>
      <dgm:spPr/>
      <dgm:t>
        <a:bodyPr/>
        <a:lstStyle/>
        <a:p>
          <a:endParaRPr lang="en-US"/>
        </a:p>
      </dgm:t>
    </dgm:pt>
    <dgm:pt modelId="{FCDA5870-3AA0-409B-9A37-9735A22A67B5}" type="pres">
      <dgm:prSet presAssocID="{514811F5-D865-4F6E-A874-D809335C4B29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B63AD990-D85C-4150-ABB8-0316AC01DF4F}" type="pres">
      <dgm:prSet presAssocID="{A616F1EF-7DC1-4611-A88C-DFC867E461BC}" presName="node" presStyleLbl="node1" presStyleIdx="4" presStyleCnt="6" custLinFactNeighborX="-920" custLinFactNeighborY="2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61DF4B-21A2-4C13-B078-9EB5B5D3DFFC}" type="pres">
      <dgm:prSet presAssocID="{BDCED9C2-B9A4-4A24-A324-00335B56A82D}" presName="sibTrans" presStyleLbl="sibTrans1D1" presStyleIdx="4" presStyleCnt="5"/>
      <dgm:spPr/>
      <dgm:t>
        <a:bodyPr/>
        <a:lstStyle/>
        <a:p>
          <a:endParaRPr lang="en-US"/>
        </a:p>
      </dgm:t>
    </dgm:pt>
    <dgm:pt modelId="{3F379C94-CA1D-4D73-91FD-5BD55162A20D}" type="pres">
      <dgm:prSet presAssocID="{BDCED9C2-B9A4-4A24-A324-00335B56A82D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B4C7B357-2EAC-4658-92E3-F9089DFCADED}" type="pres">
      <dgm:prSet presAssocID="{0B9C3011-A157-43D8-B52C-D18EDEB6D80D}" presName="node" presStyleLbl="node1" presStyleIdx="5" presStyleCnt="6" custLinFactNeighborX="-726" custLinFactNeighborY="2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A86A51-1D30-4707-A565-E422445796F2}" type="presOf" srcId="{582129EC-9EEE-4F3D-A30F-2F4BCCD03F33}" destId="{C05B965F-2DA7-42B6-9EEF-1BE13490C15E}" srcOrd="1" destOrd="0" presId="urn:microsoft.com/office/officeart/2005/8/layout/bProcess3"/>
    <dgm:cxn modelId="{04B84F65-2351-4BF3-A7E8-A100C1227863}" srcId="{AC279818-87D8-4069-8C2B-F7509AAF989E}" destId="{B2D1492D-837C-4209-A247-6BCB88473875}" srcOrd="2" destOrd="0" parTransId="{AF18A0D8-49B6-4E71-B970-082AAB20FBBF}" sibTransId="{ACA8D677-CD8C-4AE1-99D3-7296479BE53E}"/>
    <dgm:cxn modelId="{4FC4A93C-9DA7-4A19-A1ED-C2DA2BC54D12}" type="presOf" srcId="{1061DF15-D620-4C7D-8BF3-A2775F38F510}" destId="{96BDD9DB-3DCA-4486-9A72-808F6D8AC958}" srcOrd="0" destOrd="0" presId="urn:microsoft.com/office/officeart/2005/8/layout/bProcess3"/>
    <dgm:cxn modelId="{FC4F2AF0-50FF-4339-96B9-FCA46F4FE2BD}" srcId="{AC279818-87D8-4069-8C2B-F7509AAF989E}" destId="{0B9C3011-A157-43D8-B52C-D18EDEB6D80D}" srcOrd="5" destOrd="0" parTransId="{AA7C4885-64E9-4B08-8317-ABB752374521}" sibTransId="{A804FEEB-EE23-45D4-BD7B-C96491ABAE02}"/>
    <dgm:cxn modelId="{8052593E-1BA1-4B21-B842-D6D88200758A}" srcId="{AC279818-87D8-4069-8C2B-F7509AAF989E}" destId="{A616F1EF-7DC1-4611-A88C-DFC867E461BC}" srcOrd="4" destOrd="0" parTransId="{33FDDC56-89DB-488E-BA4D-0748257C4B8D}" sibTransId="{BDCED9C2-B9A4-4A24-A324-00335B56A82D}"/>
    <dgm:cxn modelId="{BC13D1B1-FB5C-4B13-8EC4-4DA1310D62B5}" type="presOf" srcId="{514811F5-D865-4F6E-A874-D809335C4B29}" destId="{FCDA5870-3AA0-409B-9A37-9735A22A67B5}" srcOrd="1" destOrd="0" presId="urn:microsoft.com/office/officeart/2005/8/layout/bProcess3"/>
    <dgm:cxn modelId="{5FCAD705-DA0E-4FBE-AFF2-AB1137A7D7F2}" type="presOf" srcId="{4FA9DC89-038E-46B8-8A62-27D351F95D0A}" destId="{5F3E2B67-2769-49E2-AF8F-3AE2B1F2B844}" srcOrd="0" destOrd="0" presId="urn:microsoft.com/office/officeart/2005/8/layout/bProcess3"/>
    <dgm:cxn modelId="{011C4C91-AD9F-429A-99B0-1D5B3A041924}" type="presOf" srcId="{BDCED9C2-B9A4-4A24-A324-00335B56A82D}" destId="{3F379C94-CA1D-4D73-91FD-5BD55162A20D}" srcOrd="1" destOrd="0" presId="urn:microsoft.com/office/officeart/2005/8/layout/bProcess3"/>
    <dgm:cxn modelId="{53F5E69C-7963-479C-9D35-6359168935C2}" srcId="{AC279818-87D8-4069-8C2B-F7509AAF989E}" destId="{BF4F38FE-9DC2-45F5-A50B-80C32B12615D}" srcOrd="1" destOrd="0" parTransId="{CE4B2AD4-E247-488F-AC7C-44041FF54B17}" sibTransId="{582129EC-9EEE-4F3D-A30F-2F4BCCD03F33}"/>
    <dgm:cxn modelId="{52193F33-C2FC-490F-81F5-50C57EA9B25D}" type="presOf" srcId="{514811F5-D865-4F6E-A874-D809335C4B29}" destId="{CF2344E6-3AC6-4EA3-A10A-F0B50C2DA590}" srcOrd="0" destOrd="0" presId="urn:microsoft.com/office/officeart/2005/8/layout/bProcess3"/>
    <dgm:cxn modelId="{364837E1-F4FE-4D93-AF31-65247EBB4E5D}" type="presOf" srcId="{ACA8D677-CD8C-4AE1-99D3-7296479BE53E}" destId="{1445DE77-6E23-49E6-A087-75CD0DC134BD}" srcOrd="0" destOrd="0" presId="urn:microsoft.com/office/officeart/2005/8/layout/bProcess3"/>
    <dgm:cxn modelId="{F921FCE9-395D-4888-8FA5-957338EFCD68}" type="presOf" srcId="{ACA8D677-CD8C-4AE1-99D3-7296479BE53E}" destId="{0949DF78-CA88-4921-85AF-EE04C783AEA1}" srcOrd="1" destOrd="0" presId="urn:microsoft.com/office/officeart/2005/8/layout/bProcess3"/>
    <dgm:cxn modelId="{672BF602-E0D4-4878-A388-C31683BEB248}" type="presOf" srcId="{AC279818-87D8-4069-8C2B-F7509AAF989E}" destId="{D386782D-2F29-4C70-B6F5-64DD70BBAFB3}" srcOrd="0" destOrd="0" presId="urn:microsoft.com/office/officeart/2005/8/layout/bProcess3"/>
    <dgm:cxn modelId="{131AC64E-ED04-4305-BBDA-2CFE9E5C7F4E}" type="presOf" srcId="{BDCED9C2-B9A4-4A24-A324-00335B56A82D}" destId="{C861DF4B-21A2-4C13-B078-9EB5B5D3DFFC}" srcOrd="0" destOrd="0" presId="urn:microsoft.com/office/officeart/2005/8/layout/bProcess3"/>
    <dgm:cxn modelId="{8452B1C9-0873-45EB-9487-95DCD315A133}" type="presOf" srcId="{582129EC-9EEE-4F3D-A30F-2F4BCCD03F33}" destId="{A7FFE9B6-3E2F-4FCC-BAF0-5533BF34F0E9}" srcOrd="0" destOrd="0" presId="urn:microsoft.com/office/officeart/2005/8/layout/bProcess3"/>
    <dgm:cxn modelId="{B94A8106-0208-4651-82AD-A0A308783FAF}" type="presOf" srcId="{0B9C3011-A157-43D8-B52C-D18EDEB6D80D}" destId="{B4C7B357-2EAC-4658-92E3-F9089DFCADED}" srcOrd="0" destOrd="0" presId="urn:microsoft.com/office/officeart/2005/8/layout/bProcess3"/>
    <dgm:cxn modelId="{C45682B1-C239-4E0A-9AEB-5C33383E1CC5}" type="presOf" srcId="{BF4F38FE-9DC2-45F5-A50B-80C32B12615D}" destId="{F7FA47C3-D263-497F-8999-798C1722E646}" srcOrd="0" destOrd="0" presId="urn:microsoft.com/office/officeart/2005/8/layout/bProcess3"/>
    <dgm:cxn modelId="{376659EE-8459-4FB1-AD83-208633C8031B}" type="presOf" srcId="{94728275-1EDD-4500-B6AD-C542F019EBD9}" destId="{72D1EF61-8A10-4515-AF7B-87CD708C4B93}" srcOrd="0" destOrd="0" presId="urn:microsoft.com/office/officeart/2005/8/layout/bProcess3"/>
    <dgm:cxn modelId="{66153B99-A421-4740-9A55-CA975DBB46CA}" srcId="{AC279818-87D8-4069-8C2B-F7509AAF989E}" destId="{1061DF15-D620-4C7D-8BF3-A2775F38F510}" srcOrd="3" destOrd="0" parTransId="{DF3E4E6F-90CD-483D-B502-91A7CA99A2F3}" sibTransId="{514811F5-D865-4F6E-A874-D809335C4B29}"/>
    <dgm:cxn modelId="{DCB3DE41-4463-4154-9D6A-AC76ADE924F3}" srcId="{AC279818-87D8-4069-8C2B-F7509AAF989E}" destId="{4FA9DC89-038E-46B8-8A62-27D351F95D0A}" srcOrd="0" destOrd="0" parTransId="{B81BEBBB-1FD6-4E0B-8CFB-ACDBFDD211BA}" sibTransId="{94728275-1EDD-4500-B6AD-C542F019EBD9}"/>
    <dgm:cxn modelId="{E2279333-F6FE-46EA-BBF1-EFBF0534D334}" type="presOf" srcId="{94728275-1EDD-4500-B6AD-C542F019EBD9}" destId="{2F82A5A8-D60F-487D-92A7-A0E044E1BD43}" srcOrd="1" destOrd="0" presId="urn:microsoft.com/office/officeart/2005/8/layout/bProcess3"/>
    <dgm:cxn modelId="{04A8A16E-BAFE-4BF4-82BE-2046B32FBBBD}" type="presOf" srcId="{A616F1EF-7DC1-4611-A88C-DFC867E461BC}" destId="{B63AD990-D85C-4150-ABB8-0316AC01DF4F}" srcOrd="0" destOrd="0" presId="urn:microsoft.com/office/officeart/2005/8/layout/bProcess3"/>
    <dgm:cxn modelId="{C2955FF1-1D0A-4536-90E0-58B583648D9A}" type="presOf" srcId="{B2D1492D-837C-4209-A247-6BCB88473875}" destId="{B3614CF7-3D23-442F-A896-0777545EAB95}" srcOrd="0" destOrd="0" presId="urn:microsoft.com/office/officeart/2005/8/layout/bProcess3"/>
    <dgm:cxn modelId="{41D1059C-B2EF-45E4-8E11-66A3E6D7BE6F}" type="presParOf" srcId="{D386782D-2F29-4C70-B6F5-64DD70BBAFB3}" destId="{5F3E2B67-2769-49E2-AF8F-3AE2B1F2B844}" srcOrd="0" destOrd="0" presId="urn:microsoft.com/office/officeart/2005/8/layout/bProcess3"/>
    <dgm:cxn modelId="{24D61492-77F1-4606-B56C-57377496051F}" type="presParOf" srcId="{D386782D-2F29-4C70-B6F5-64DD70BBAFB3}" destId="{72D1EF61-8A10-4515-AF7B-87CD708C4B93}" srcOrd="1" destOrd="0" presId="urn:microsoft.com/office/officeart/2005/8/layout/bProcess3"/>
    <dgm:cxn modelId="{4FBC58C1-384D-4BDE-8A3A-2557F7C10054}" type="presParOf" srcId="{72D1EF61-8A10-4515-AF7B-87CD708C4B93}" destId="{2F82A5A8-D60F-487D-92A7-A0E044E1BD43}" srcOrd="0" destOrd="0" presId="urn:microsoft.com/office/officeart/2005/8/layout/bProcess3"/>
    <dgm:cxn modelId="{3A444210-4067-4D8D-B32B-8E90CAA8CE3D}" type="presParOf" srcId="{D386782D-2F29-4C70-B6F5-64DD70BBAFB3}" destId="{F7FA47C3-D263-497F-8999-798C1722E646}" srcOrd="2" destOrd="0" presId="urn:microsoft.com/office/officeart/2005/8/layout/bProcess3"/>
    <dgm:cxn modelId="{1BDB50B2-C1F1-4C25-BB26-4BC6406C032F}" type="presParOf" srcId="{D386782D-2F29-4C70-B6F5-64DD70BBAFB3}" destId="{A7FFE9B6-3E2F-4FCC-BAF0-5533BF34F0E9}" srcOrd="3" destOrd="0" presId="urn:microsoft.com/office/officeart/2005/8/layout/bProcess3"/>
    <dgm:cxn modelId="{3083562A-8CD1-4EB0-AA4B-5CF441B58E3C}" type="presParOf" srcId="{A7FFE9B6-3E2F-4FCC-BAF0-5533BF34F0E9}" destId="{C05B965F-2DA7-42B6-9EEF-1BE13490C15E}" srcOrd="0" destOrd="0" presId="urn:microsoft.com/office/officeart/2005/8/layout/bProcess3"/>
    <dgm:cxn modelId="{96528D66-4FC6-4E50-B23B-B0FD0FBA84FF}" type="presParOf" srcId="{D386782D-2F29-4C70-B6F5-64DD70BBAFB3}" destId="{B3614CF7-3D23-442F-A896-0777545EAB95}" srcOrd="4" destOrd="0" presId="urn:microsoft.com/office/officeart/2005/8/layout/bProcess3"/>
    <dgm:cxn modelId="{C503FBD4-003C-4FAF-BA7F-CC5696632A65}" type="presParOf" srcId="{D386782D-2F29-4C70-B6F5-64DD70BBAFB3}" destId="{1445DE77-6E23-49E6-A087-75CD0DC134BD}" srcOrd="5" destOrd="0" presId="urn:microsoft.com/office/officeart/2005/8/layout/bProcess3"/>
    <dgm:cxn modelId="{136CA63E-901D-44F5-B55C-29305B061B44}" type="presParOf" srcId="{1445DE77-6E23-49E6-A087-75CD0DC134BD}" destId="{0949DF78-CA88-4921-85AF-EE04C783AEA1}" srcOrd="0" destOrd="0" presId="urn:microsoft.com/office/officeart/2005/8/layout/bProcess3"/>
    <dgm:cxn modelId="{432EFD58-837A-4703-A31B-66413FD8075C}" type="presParOf" srcId="{D386782D-2F29-4C70-B6F5-64DD70BBAFB3}" destId="{96BDD9DB-3DCA-4486-9A72-808F6D8AC958}" srcOrd="6" destOrd="0" presId="urn:microsoft.com/office/officeart/2005/8/layout/bProcess3"/>
    <dgm:cxn modelId="{049DA391-9F92-47BA-8A27-B2C781B1A251}" type="presParOf" srcId="{D386782D-2F29-4C70-B6F5-64DD70BBAFB3}" destId="{CF2344E6-3AC6-4EA3-A10A-F0B50C2DA590}" srcOrd="7" destOrd="0" presId="urn:microsoft.com/office/officeart/2005/8/layout/bProcess3"/>
    <dgm:cxn modelId="{D1CF7A32-8D30-4828-9620-36A3C886BAEC}" type="presParOf" srcId="{CF2344E6-3AC6-4EA3-A10A-F0B50C2DA590}" destId="{FCDA5870-3AA0-409B-9A37-9735A22A67B5}" srcOrd="0" destOrd="0" presId="urn:microsoft.com/office/officeart/2005/8/layout/bProcess3"/>
    <dgm:cxn modelId="{1F148C41-2456-47F2-ACAF-0252FF39FD48}" type="presParOf" srcId="{D386782D-2F29-4C70-B6F5-64DD70BBAFB3}" destId="{B63AD990-D85C-4150-ABB8-0316AC01DF4F}" srcOrd="8" destOrd="0" presId="urn:microsoft.com/office/officeart/2005/8/layout/bProcess3"/>
    <dgm:cxn modelId="{63C946DF-D259-4B2C-A243-D15CDE098DAE}" type="presParOf" srcId="{D386782D-2F29-4C70-B6F5-64DD70BBAFB3}" destId="{C861DF4B-21A2-4C13-B078-9EB5B5D3DFFC}" srcOrd="9" destOrd="0" presId="urn:microsoft.com/office/officeart/2005/8/layout/bProcess3"/>
    <dgm:cxn modelId="{6F7A3901-C2E7-4FD5-954A-C0F0011C3BDC}" type="presParOf" srcId="{C861DF4B-21A2-4C13-B078-9EB5B5D3DFFC}" destId="{3F379C94-CA1D-4D73-91FD-5BD55162A20D}" srcOrd="0" destOrd="0" presId="urn:microsoft.com/office/officeart/2005/8/layout/bProcess3"/>
    <dgm:cxn modelId="{B151A11E-F05C-4FA2-92AB-184000247875}" type="presParOf" srcId="{D386782D-2F29-4C70-B6F5-64DD70BBAFB3}" destId="{B4C7B357-2EAC-4658-92E3-F9089DFCADED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1EF61-8A10-4515-AF7B-87CD708C4B93}">
      <dsp:nvSpPr>
        <dsp:cNvPr id="0" name=""/>
        <dsp:cNvSpPr/>
      </dsp:nvSpPr>
      <dsp:spPr>
        <a:xfrm>
          <a:off x="1925485" y="543785"/>
          <a:ext cx="4115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501" y="45720"/>
              </a:lnTo>
            </a:path>
          </a:pathLst>
        </a:custGeom>
        <a:noFill/>
        <a:ln w="19050" cap="flat" cmpd="sng" algn="ctr">
          <a:solidFill>
            <a:schemeClr val="accent5"/>
          </a:solidFill>
          <a:prstDash val="solid"/>
          <a:miter lim="800000"/>
          <a:headEnd type="none" w="med" len="med"/>
          <a:tailEnd type="arrow" w="med" len="med"/>
        </a:ln>
        <a:effectLst/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20184" y="587295"/>
        <a:ext cx="22105" cy="4421"/>
      </dsp:txXfrm>
    </dsp:sp>
    <dsp:sp modelId="{5F3E2B67-2769-49E2-AF8F-3AE2B1F2B844}">
      <dsp:nvSpPr>
        <dsp:cNvPr id="0" name=""/>
        <dsp:cNvSpPr/>
      </dsp:nvSpPr>
      <dsp:spPr>
        <a:xfrm>
          <a:off x="5106" y="12852"/>
          <a:ext cx="1922179" cy="115330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Ageing/Mortality</a:t>
          </a:r>
        </a:p>
      </dsp:txBody>
      <dsp:txXfrm>
        <a:off x="5106" y="12852"/>
        <a:ext cx="1922179" cy="1153307"/>
      </dsp:txXfrm>
    </dsp:sp>
    <dsp:sp modelId="{A7FFE9B6-3E2F-4FCC-BAF0-5533BF34F0E9}">
      <dsp:nvSpPr>
        <dsp:cNvPr id="0" name=""/>
        <dsp:cNvSpPr/>
      </dsp:nvSpPr>
      <dsp:spPr>
        <a:xfrm>
          <a:off x="4289766" y="543785"/>
          <a:ext cx="4113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2764" y="45720"/>
              </a:lnTo>
              <a:lnTo>
                <a:pt x="222764" y="48245"/>
              </a:lnTo>
              <a:lnTo>
                <a:pt x="411328" y="48245"/>
              </a:lnTo>
            </a:path>
          </a:pathLst>
        </a:custGeom>
        <a:noFill/>
        <a:ln w="19050" cap="flat" cmpd="sng" algn="ctr">
          <a:solidFill>
            <a:schemeClr val="accent5"/>
          </a:solidFill>
          <a:prstDash val="solid"/>
          <a:miter lim="800000"/>
          <a:headEnd type="none" w="med" len="med"/>
          <a:tailEnd type="arrow" w="med" len="med"/>
        </a:ln>
        <a:effectLst/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84382" y="587295"/>
        <a:ext cx="22096" cy="4421"/>
      </dsp:txXfrm>
    </dsp:sp>
    <dsp:sp modelId="{F7FA47C3-D263-497F-8999-798C1722E646}">
      <dsp:nvSpPr>
        <dsp:cNvPr id="0" name=""/>
        <dsp:cNvSpPr/>
      </dsp:nvSpPr>
      <dsp:spPr>
        <a:xfrm>
          <a:off x="2369387" y="12852"/>
          <a:ext cx="1922179" cy="1153307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Health/</a:t>
          </a:r>
          <a:r>
            <a:rPr lang="en-US" sz="1800" kern="1200" dirty="0" err="1"/>
            <a:t>Carer</a:t>
          </a:r>
          <a:r>
            <a:rPr lang="en-US" sz="1800" kern="1200" dirty="0"/>
            <a:t> Status</a:t>
          </a:r>
        </a:p>
      </dsp:txBody>
      <dsp:txXfrm>
        <a:off x="2369387" y="12852"/>
        <a:ext cx="1922179" cy="1153307"/>
      </dsp:txXfrm>
    </dsp:sp>
    <dsp:sp modelId="{1445DE77-6E23-49E6-A087-75CD0DC134BD}">
      <dsp:nvSpPr>
        <dsp:cNvPr id="0" name=""/>
        <dsp:cNvSpPr/>
      </dsp:nvSpPr>
      <dsp:spPr>
        <a:xfrm>
          <a:off x="961089" y="1166885"/>
          <a:ext cx="4733495" cy="421827"/>
        </a:xfrm>
        <a:custGeom>
          <a:avLst/>
          <a:gdLst/>
          <a:ahLst/>
          <a:cxnLst/>
          <a:rect l="0" t="0" r="0" b="0"/>
          <a:pathLst>
            <a:path>
              <a:moveTo>
                <a:pt x="4733495" y="0"/>
              </a:moveTo>
              <a:lnTo>
                <a:pt x="4733495" y="228013"/>
              </a:lnTo>
              <a:lnTo>
                <a:pt x="0" y="228013"/>
              </a:lnTo>
              <a:lnTo>
                <a:pt x="0" y="421827"/>
              </a:lnTo>
            </a:path>
          </a:pathLst>
        </a:custGeom>
        <a:noFill/>
        <a:ln w="19050" cap="flat" cmpd="sng" algn="ctr">
          <a:solidFill>
            <a:schemeClr val="accent5"/>
          </a:solidFill>
          <a:prstDash val="solid"/>
          <a:miter lim="800000"/>
          <a:tailEnd type="arrow"/>
        </a:ln>
        <a:effectLst/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08960" y="1375588"/>
        <a:ext cx="237753" cy="4421"/>
      </dsp:txXfrm>
    </dsp:sp>
    <dsp:sp modelId="{B3614CF7-3D23-442F-A896-0777545EAB95}">
      <dsp:nvSpPr>
        <dsp:cNvPr id="0" name=""/>
        <dsp:cNvSpPr/>
      </dsp:nvSpPr>
      <dsp:spPr>
        <a:xfrm>
          <a:off x="4733495" y="15377"/>
          <a:ext cx="1922179" cy="1153307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Family Type</a:t>
          </a:r>
        </a:p>
      </dsp:txBody>
      <dsp:txXfrm>
        <a:off x="4733495" y="15377"/>
        <a:ext cx="1922179" cy="1153307"/>
      </dsp:txXfrm>
    </dsp:sp>
    <dsp:sp modelId="{CF2344E6-3AC6-4EA3-A10A-F0B50C2DA590}">
      <dsp:nvSpPr>
        <dsp:cNvPr id="0" name=""/>
        <dsp:cNvSpPr/>
      </dsp:nvSpPr>
      <dsp:spPr>
        <a:xfrm>
          <a:off x="1920379" y="2152047"/>
          <a:ext cx="3989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8923" y="45720"/>
              </a:lnTo>
            </a:path>
          </a:pathLst>
        </a:custGeom>
        <a:noFill/>
        <a:ln w="19050" cap="flat" cmpd="sng" algn="ctr">
          <a:solidFill>
            <a:schemeClr val="accent5"/>
          </a:solidFill>
          <a:prstDash val="solid"/>
          <a:miter lim="800000"/>
          <a:headEnd type="none" w="med" len="med"/>
          <a:tailEnd type="arrow" w="med" len="med"/>
        </a:ln>
        <a:effectLst/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09103" y="2195556"/>
        <a:ext cx="21476" cy="4421"/>
      </dsp:txXfrm>
    </dsp:sp>
    <dsp:sp modelId="{96BDD9DB-3DCA-4486-9A72-808F6D8AC958}">
      <dsp:nvSpPr>
        <dsp:cNvPr id="0" name=""/>
        <dsp:cNvSpPr/>
      </dsp:nvSpPr>
      <dsp:spPr>
        <a:xfrm>
          <a:off x="0" y="1621113"/>
          <a:ext cx="1922179" cy="1153307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Work &amp; Earnings</a:t>
          </a:r>
        </a:p>
      </dsp:txBody>
      <dsp:txXfrm>
        <a:off x="0" y="1621113"/>
        <a:ext cx="1922179" cy="1153307"/>
      </dsp:txXfrm>
    </dsp:sp>
    <dsp:sp modelId="{C861DF4B-21A2-4C13-B078-9EB5B5D3DFFC}">
      <dsp:nvSpPr>
        <dsp:cNvPr id="0" name=""/>
        <dsp:cNvSpPr/>
      </dsp:nvSpPr>
      <dsp:spPr>
        <a:xfrm>
          <a:off x="4272082" y="2152047"/>
          <a:ext cx="4152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230" y="45720"/>
              </a:lnTo>
            </a:path>
          </a:pathLst>
        </a:custGeom>
        <a:noFill/>
        <a:ln w="19050" cap="flat" cmpd="sng" algn="ctr">
          <a:solidFill>
            <a:schemeClr val="accent5"/>
          </a:solidFill>
          <a:prstDash val="solid"/>
          <a:miter lim="800000"/>
          <a:headEnd type="none" w="med" len="med"/>
          <a:tailEnd type="arrow" w="med" len="med"/>
        </a:ln>
        <a:effectLst/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68552" y="2195556"/>
        <a:ext cx="22291" cy="4421"/>
      </dsp:txXfrm>
    </dsp:sp>
    <dsp:sp modelId="{B63AD990-D85C-4150-ABB8-0316AC01DF4F}">
      <dsp:nvSpPr>
        <dsp:cNvPr id="0" name=""/>
        <dsp:cNvSpPr/>
      </dsp:nvSpPr>
      <dsp:spPr>
        <a:xfrm>
          <a:off x="2351703" y="1621113"/>
          <a:ext cx="1922179" cy="1153307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Conditionality</a:t>
          </a:r>
        </a:p>
      </dsp:txBody>
      <dsp:txXfrm>
        <a:off x="2351703" y="1621113"/>
        <a:ext cx="1922179" cy="1153307"/>
      </dsp:txXfrm>
    </dsp:sp>
    <dsp:sp modelId="{B4C7B357-2EAC-4658-92E3-F9089DFCADED}">
      <dsp:nvSpPr>
        <dsp:cNvPr id="0" name=""/>
        <dsp:cNvSpPr/>
      </dsp:nvSpPr>
      <dsp:spPr>
        <a:xfrm>
          <a:off x="4719713" y="1621113"/>
          <a:ext cx="1922179" cy="1153307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Off-flows</a:t>
          </a:r>
        </a:p>
      </dsp:txBody>
      <dsp:txXfrm>
        <a:off x="4719713" y="1621113"/>
        <a:ext cx="1922179" cy="1153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5E078-AEB5-4F89-8C18-18D163ACCFFA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A3F9C-E7E2-4D3F-9657-47F66FE44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086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76136"/>
            <a:ext cx="7772400" cy="1725498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rgbClr val="00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30380"/>
            <a:ext cx="6858000" cy="113947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822056" y="2687541"/>
            <a:ext cx="321944" cy="4170459"/>
          </a:xfrm>
          <a:prstGeom prst="rect">
            <a:avLst/>
          </a:prstGeom>
          <a:solidFill>
            <a:srgbClr val="0043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954" y="496050"/>
            <a:ext cx="1108113" cy="101693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89985" y="547690"/>
            <a:ext cx="0" cy="887516"/>
          </a:xfrm>
          <a:prstGeom prst="line">
            <a:avLst/>
          </a:prstGeom>
          <a:ln>
            <a:solidFill>
              <a:srgbClr val="004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523516" y="5707311"/>
            <a:ext cx="2096968" cy="584775"/>
            <a:chOff x="3523516" y="5700961"/>
            <a:chExt cx="2096968" cy="584775"/>
          </a:xfrm>
        </p:grpSpPr>
        <p:sp>
          <p:nvSpPr>
            <p:cNvPr id="11" name="TextBox 10"/>
            <p:cNvSpPr txBox="1"/>
            <p:nvPr/>
          </p:nvSpPr>
          <p:spPr>
            <a:xfrm>
              <a:off x="3922693" y="5700961"/>
              <a:ext cx="1697791" cy="584775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ln w="0">
                    <a:noFill/>
                  </a:ln>
                  <a:solidFill>
                    <a:schemeClr val="accent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Forecasting &amp;</a:t>
              </a:r>
            </a:p>
            <a:p>
              <a:r>
                <a:rPr lang="en-GB" sz="1600" dirty="0">
                  <a:ln w="0">
                    <a:noFill/>
                  </a:ln>
                  <a:solidFill>
                    <a:schemeClr val="accent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Model Development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523516" y="6027463"/>
              <a:ext cx="133350" cy="18508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672782" y="5791193"/>
              <a:ext cx="133350" cy="421349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822048" y="5921367"/>
              <a:ext cx="133350" cy="29117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41012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36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773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1318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68313" y="1557338"/>
            <a:ext cx="8207375" cy="4824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289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874125" y="3079750"/>
            <a:ext cx="269875" cy="3778250"/>
          </a:xfrm>
          <a:prstGeom prst="rect">
            <a:avLst/>
          </a:prstGeom>
          <a:solidFill>
            <a:srgbClr val="00C0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5" name="Picture 8" descr="DWP_3262_SML_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3388"/>
            <a:ext cx="863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7" name="Title Placeholder 1"/>
          <p:cNvSpPr>
            <a:spLocks noGrp="1"/>
          </p:cNvSpPr>
          <p:nvPr>
            <p:ph type="ctrTitle"/>
          </p:nvPr>
        </p:nvSpPr>
        <p:spPr bwMode="auto">
          <a:xfrm>
            <a:off x="457200" y="3079750"/>
            <a:ext cx="7772400" cy="1400175"/>
          </a:xfrm>
          <a:prstGeom prst="rect">
            <a:avLst/>
          </a:prstGeo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3600" smtClean="0">
                <a:solidFill>
                  <a:srgbClr val="513184"/>
                </a:solidFill>
                <a:latin typeface="Arial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72708" name="Text Placeholder 2"/>
          <p:cNvSpPr>
            <a:spLocks noGrp="1"/>
          </p:cNvSpPr>
          <p:nvPr>
            <p:ph type="subTitle" idx="1"/>
          </p:nvPr>
        </p:nvSpPr>
        <p:spPr>
          <a:xfrm>
            <a:off x="457200" y="5194300"/>
            <a:ext cx="6400800" cy="1087438"/>
          </a:xfrm>
        </p:spPr>
        <p:txBody>
          <a:bodyPr lIns="0" tIns="0" rIns="0" bIns="0"/>
          <a:lstStyle>
            <a:lvl1pPr marL="0" indent="0">
              <a:buFont typeface="Arial" charset="0"/>
              <a:buNone/>
              <a:defRPr sz="1600" smtClean="0">
                <a:latin typeface="Arial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11501036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1318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Line 7"/>
          <p:cNvSpPr>
            <a:spLocks noChangeShapeType="1"/>
          </p:cNvSpPr>
          <p:nvPr/>
        </p:nvSpPr>
        <p:spPr bwMode="auto">
          <a:xfrm>
            <a:off x="296863" y="6502400"/>
            <a:ext cx="8539162" cy="0"/>
          </a:xfrm>
          <a:prstGeom prst="line">
            <a:avLst/>
          </a:prstGeom>
          <a:noFill/>
          <a:ln w="9525">
            <a:solidFill>
              <a:srgbClr val="00C0B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96863" y="6526213"/>
            <a:ext cx="184785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defRPr/>
            </a:pPr>
            <a:r>
              <a:rPr lang="en-GB" sz="1000" dirty="0"/>
              <a:t>Department for Work &amp; Pensions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269875" cy="3778250"/>
          </a:xfrm>
          <a:prstGeom prst="rect">
            <a:avLst/>
          </a:prstGeom>
          <a:solidFill>
            <a:srgbClr val="00C0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8328025" y="6535738"/>
            <a:ext cx="508000" cy="1428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  <a:defRPr/>
            </a:pPr>
            <a:fld id="{5B2F990D-6AC0-4D5E-AB13-08A52B9B7E19}" type="slidenum">
              <a:rPr lang="en-GB" sz="1000" b="1" smtClean="0">
                <a:cs typeface="Arial" charset="0"/>
              </a:rPr>
              <a:pPr algn="r" defTabSz="914400">
                <a:lnSpc>
                  <a:spcPct val="110000"/>
                </a:lnSpc>
                <a:spcBef>
                  <a:spcPct val="50000"/>
                </a:spcBef>
                <a:buClr>
                  <a:srgbClr val="000000"/>
                </a:buClr>
                <a:defRPr/>
              </a:pPr>
              <a:t>‹#›</a:t>
            </a:fld>
            <a:endParaRPr lang="en-GB" sz="1000" b="1" dirty="0">
              <a:cs typeface="Arial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68313" y="1557338"/>
            <a:ext cx="8207375" cy="4824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51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2052"/>
          </a:xfrm>
          <a:solidFill>
            <a:srgbClr val="00437B"/>
          </a:solidFill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79646"/>
              </a:buClr>
              <a:defRPr>
                <a:solidFill>
                  <a:srgbClr val="00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79646"/>
              </a:buClr>
              <a:defRPr>
                <a:solidFill>
                  <a:srgbClr val="00437B"/>
                </a:solidFill>
              </a:defRPr>
            </a:lvl2pPr>
            <a:lvl3pPr>
              <a:buClr>
                <a:srgbClr val="F79646"/>
              </a:buClr>
              <a:defRPr>
                <a:solidFill>
                  <a:srgbClr val="00437B"/>
                </a:solidFill>
              </a:defRPr>
            </a:lvl3pPr>
            <a:lvl4pPr>
              <a:buClr>
                <a:srgbClr val="F79646"/>
              </a:buClr>
              <a:defRPr>
                <a:solidFill>
                  <a:srgbClr val="00437B"/>
                </a:solidFill>
              </a:defRPr>
            </a:lvl4pPr>
            <a:lvl5pPr>
              <a:buClr>
                <a:srgbClr val="F79646"/>
              </a:buClr>
              <a:defRPr>
                <a:solidFill>
                  <a:srgbClr val="00437B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" y="6611388"/>
            <a:ext cx="7568698" cy="246612"/>
          </a:xfrm>
          <a:solidFill>
            <a:srgbClr val="00437B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68697" y="6611388"/>
            <a:ext cx="1575303" cy="246612"/>
          </a:xfrm>
          <a:solidFill>
            <a:srgbClr val="00437B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71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822056" y="2720792"/>
            <a:ext cx="321944" cy="4170459"/>
          </a:xfrm>
          <a:prstGeom prst="rect">
            <a:avLst/>
          </a:prstGeom>
          <a:solidFill>
            <a:srgbClr val="0043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9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95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2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64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61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85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62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05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8813" y="1439863"/>
            <a:ext cx="7781925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99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271463" indent="-271463" algn="l" defTabSz="457200" rtl="0" eaLnBrk="1" fontAlgn="base" hangingPunct="1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86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–"/>
        <a:defRPr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9535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205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–"/>
        <a:defRPr sz="14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8275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»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DWP adapted to meet the forecasting challenges of Covid-19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 hybrid dynamic microsimulation approach</a:t>
            </a:r>
          </a:p>
          <a:p>
            <a:r>
              <a:rPr lang="en-GB" dirty="0"/>
              <a:t>IMA Conference Dec ‘20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…within an evolving economic picture</a:t>
            </a:r>
            <a:br>
              <a:rPr lang="en-GB" dirty="0" smtClean="0"/>
            </a:br>
            <a:r>
              <a:rPr lang="en-GB" sz="2200" dirty="0" smtClean="0"/>
              <a:t>Mar </a:t>
            </a:r>
            <a:r>
              <a:rPr lang="en-GB" sz="2200" dirty="0" smtClean="0"/>
              <a:t>’21 </a:t>
            </a:r>
            <a:r>
              <a:rPr lang="en-GB" sz="2200" dirty="0"/>
              <a:t>OBR Economic and Fiscal Outlook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10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921" y="1819398"/>
            <a:ext cx="8363190" cy="442987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5025351" y="4415108"/>
            <a:ext cx="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9104" y="1314165"/>
            <a:ext cx="8097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OBR Unemployment Forecasts: Spring ‘21 vs previous two fiscal events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541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current position and outlook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Huge modelling and forecasting challenge </a:t>
            </a:r>
            <a:r>
              <a:rPr lang="en-GB" dirty="0" smtClean="0"/>
              <a:t>met</a:t>
            </a:r>
          </a:p>
          <a:p>
            <a:endParaRPr lang="en-GB" dirty="0"/>
          </a:p>
          <a:p>
            <a:r>
              <a:rPr lang="en-GB" dirty="0"/>
              <a:t>H</a:t>
            </a:r>
            <a:r>
              <a:rPr lang="en-GB" dirty="0" smtClean="0"/>
              <a:t>ybrid forecasting approach certified by OBR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Now working to bring </a:t>
            </a:r>
            <a:r>
              <a:rPr lang="en-GB" dirty="0" err="1" smtClean="0"/>
              <a:t>Covid</a:t>
            </a:r>
            <a:r>
              <a:rPr lang="en-GB" dirty="0" smtClean="0"/>
              <a:t>-period data and assumptions “on-model” in INFORM2</a:t>
            </a:r>
          </a:p>
          <a:p>
            <a:endParaRPr lang="en-GB" dirty="0" smtClean="0"/>
          </a:p>
          <a:p>
            <a:r>
              <a:rPr lang="en-GB" dirty="0" smtClean="0"/>
              <a:t>Retaining hybrid approach for time-being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68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have a strong track record in microsimulation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570383"/>
            <a:ext cx="7886700" cy="1606580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Recent developments:</a:t>
            </a:r>
          </a:p>
          <a:p>
            <a:r>
              <a:rPr lang="en-GB" dirty="0"/>
              <a:t>AnyLogic Translation</a:t>
            </a:r>
          </a:p>
          <a:p>
            <a:r>
              <a:rPr lang="en-GB" dirty="0"/>
              <a:t>Move to INFORM2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Working Age Modelling &amp; Forecasting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2</a:t>
            </a:fld>
            <a:endParaRPr lang="en-GB"/>
          </a:p>
        </p:txBody>
      </p:sp>
      <p:sp>
        <p:nvSpPr>
          <p:cNvPr id="7" name="Flowchart: Magnetic Disk 6"/>
          <p:cNvSpPr/>
          <p:nvPr/>
        </p:nvSpPr>
        <p:spPr>
          <a:xfrm>
            <a:off x="2672153" y="3133647"/>
            <a:ext cx="1440160" cy="648072"/>
          </a:xfrm>
          <a:prstGeom prst="flowChartMagneticDisk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INFORM</a:t>
            </a:r>
          </a:p>
        </p:txBody>
      </p:sp>
      <p:sp>
        <p:nvSpPr>
          <p:cNvPr id="8" name="Flowchart: Magnetic Disk 7"/>
          <p:cNvSpPr/>
          <p:nvPr/>
        </p:nvSpPr>
        <p:spPr>
          <a:xfrm>
            <a:off x="4544361" y="3133647"/>
            <a:ext cx="1440160" cy="648072"/>
          </a:xfrm>
          <a:prstGeom prst="flowChartMagneticDisk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PENFORM</a:t>
            </a:r>
          </a:p>
        </p:txBody>
      </p:sp>
      <p:sp>
        <p:nvSpPr>
          <p:cNvPr id="9" name="Flowchart: Magnetic Disk 8"/>
          <p:cNvSpPr/>
          <p:nvPr/>
        </p:nvSpPr>
        <p:spPr>
          <a:xfrm>
            <a:off x="6128537" y="3133647"/>
            <a:ext cx="1440160" cy="648072"/>
          </a:xfrm>
          <a:prstGeom prst="flowChartMagneticDisk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PENSIM2</a:t>
            </a:r>
          </a:p>
        </p:txBody>
      </p:sp>
      <p:sp>
        <p:nvSpPr>
          <p:cNvPr id="10" name="Flowchart: Magnetic Disk 9"/>
          <p:cNvSpPr/>
          <p:nvPr/>
        </p:nvSpPr>
        <p:spPr>
          <a:xfrm>
            <a:off x="2672153" y="2285230"/>
            <a:ext cx="1440160" cy="648072"/>
          </a:xfrm>
          <a:prstGeom prst="flowChartMagneticDisk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PSM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72153" y="1765495"/>
            <a:ext cx="1488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Working Age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6652" y="1765495"/>
            <a:ext cx="147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Pension Age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64041" y="249196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Static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0025" y="3340379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Dynamic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328337" y="1749816"/>
            <a:ext cx="0" cy="2031903"/>
          </a:xfrm>
          <a:prstGeom prst="line">
            <a:avLst/>
          </a:prstGeom>
          <a:ln w="12700">
            <a:solidFill>
              <a:schemeClr val="accent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664041" y="3042165"/>
            <a:ext cx="5832648" cy="0"/>
          </a:xfrm>
          <a:prstGeom prst="line">
            <a:avLst/>
          </a:prstGeom>
          <a:ln w="12700">
            <a:solidFill>
              <a:schemeClr val="accent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634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We had existing plan to transform our forecasting infrastructure for Universal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789213"/>
            <a:ext cx="3641598" cy="1204913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INFORM model (dynamic)</a:t>
            </a:r>
          </a:p>
          <a:p>
            <a:r>
              <a:rPr lang="en-GB" dirty="0"/>
              <a:t>Policy Simulation Model (static)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Working Age Modelling &amp; Forecasting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514551"/>
              </p:ext>
            </p:extLst>
          </p:nvPr>
        </p:nvGraphicFramePr>
        <p:xfrm>
          <a:off x="215912" y="1384913"/>
          <a:ext cx="4264648" cy="278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017188"/>
              </p:ext>
            </p:extLst>
          </p:nvPr>
        </p:nvGraphicFramePr>
        <p:xfrm>
          <a:off x="4572000" y="1290961"/>
          <a:ext cx="4408410" cy="288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853178" y="4777826"/>
            <a:ext cx="3641598" cy="12049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796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043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79646"/>
              </a:buClr>
              <a:buFont typeface="Arial" panose="020B0604020202020204" pitchFamily="34" charset="0"/>
              <a:buChar char="•"/>
              <a:defRPr sz="2400" kern="1200">
                <a:solidFill>
                  <a:srgbClr val="00437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79646"/>
              </a:buClr>
              <a:buFont typeface="Arial" panose="020B0604020202020204" pitchFamily="34" charset="0"/>
              <a:buChar char="•"/>
              <a:defRPr sz="2000" kern="1200">
                <a:solidFill>
                  <a:srgbClr val="00437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79646"/>
              </a:buClr>
              <a:buFont typeface="Arial" panose="020B0604020202020204" pitchFamily="34" charset="0"/>
              <a:buChar char="•"/>
              <a:defRPr sz="1800" kern="1200">
                <a:solidFill>
                  <a:srgbClr val="00437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79646"/>
              </a:buClr>
              <a:buFont typeface="Arial" panose="020B0604020202020204" pitchFamily="34" charset="0"/>
              <a:buChar char="•"/>
              <a:defRPr sz="1800" kern="1200">
                <a:solidFill>
                  <a:srgbClr val="00437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INFORM2 (dynamic)</a:t>
            </a:r>
          </a:p>
          <a:p>
            <a:r>
              <a:rPr lang="en-GB" dirty="0"/>
              <a:t>Legacy Rundown Model (stock-flow)</a:t>
            </a:r>
          </a:p>
        </p:txBody>
      </p:sp>
    </p:spTree>
    <p:extLst>
      <p:ext uri="{BB962C8B-B14F-4D97-AF65-F5344CB8AC3E}">
        <p14:creationId xmlns:p14="http://schemas.microsoft.com/office/powerpoint/2010/main" val="73594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Central to this plan is “INFORM2”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673" y="1159012"/>
            <a:ext cx="8376649" cy="182834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Dynamic microsimulation with monthly time step;</a:t>
            </a:r>
          </a:p>
          <a:p>
            <a:r>
              <a:rPr lang="en-GB" dirty="0"/>
              <a:t>Non-interacting benefit units/individuals;</a:t>
            </a:r>
          </a:p>
          <a:p>
            <a:r>
              <a:rPr lang="en-GB" dirty="0"/>
              <a:t>Based on UC admin data;</a:t>
            </a:r>
          </a:p>
          <a:p>
            <a:r>
              <a:rPr lang="en-GB" dirty="0"/>
              <a:t>Inflows synthesised from back-data (UC/Legacy);</a:t>
            </a:r>
          </a:p>
          <a:p>
            <a:r>
              <a:rPr lang="en-GB" dirty="0"/>
              <a:t>Mixture of  DPMs and regression-based transitions.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Working Age Modelling &amp; Forecasting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98728518"/>
              </p:ext>
            </p:extLst>
          </p:nvPr>
        </p:nvGraphicFramePr>
        <p:xfrm>
          <a:off x="1309776" y="3545927"/>
          <a:ext cx="6660954" cy="2774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6667" y1="6154" x2="45111" y2="88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059" y="3726082"/>
            <a:ext cx="1456837" cy="8294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6667" y1="6154" x2="45111" y2="88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308" y="3041861"/>
            <a:ext cx="885698" cy="5042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38679" y="2982421"/>
            <a:ext cx="1253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 month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6667" y1="6154" x2="45111" y2="88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824" y="3037303"/>
            <a:ext cx="885698" cy="50425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74201" y="3005893"/>
            <a:ext cx="1509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Transitions to Health Group 3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6667" y1="6154" x2="45111" y2="88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669" y="3041861"/>
            <a:ext cx="885698" cy="50425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508951" y="2961799"/>
            <a:ext cx="1509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change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6667" y1="6154" x2="45111" y2="88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29" y="4681012"/>
            <a:ext cx="885698" cy="50425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31400" y="4679977"/>
            <a:ext cx="1509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change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56694" y="4671527"/>
            <a:ext cx="1509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Transitions to NWRR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6667" y1="6154" x2="45111" y2="88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624" y="4691543"/>
            <a:ext cx="885698" cy="5042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6667" y1="6154" x2="45111" y2="88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669" y="4695773"/>
            <a:ext cx="885698" cy="50425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472508" y="4671527"/>
            <a:ext cx="1509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off-flow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6667" y1="6154" x2="45111" y2="88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654" y="5411013"/>
            <a:ext cx="1456837" cy="829417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74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INFORM2 fits into a larger suite of working age models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Working Age Modelling &amp; Forecasting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343663" y="1950733"/>
            <a:ext cx="6456673" cy="3458517"/>
            <a:chOff x="1957243" y="2042173"/>
            <a:chExt cx="6456673" cy="3458517"/>
          </a:xfrm>
        </p:grpSpPr>
        <p:sp>
          <p:nvSpPr>
            <p:cNvPr id="7" name="Rectangle 6"/>
            <p:cNvSpPr/>
            <p:nvPr/>
          </p:nvSpPr>
          <p:spPr>
            <a:xfrm>
              <a:off x="1957243" y="2074863"/>
              <a:ext cx="1647968" cy="161527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INFORM2 Volumes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57243" y="3890060"/>
              <a:ext cx="1647968" cy="161063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Legacy Rundown Model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87450" y="2073349"/>
              <a:ext cx="1647968" cy="16167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INFORM2 AAM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40431" y="2073349"/>
              <a:ext cx="1647968" cy="16167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UC AME Forecast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87450" y="3890060"/>
              <a:ext cx="1647968" cy="1610629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Legacy Models (JSA, ESA, IS, TCs, HB)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17657" y="3890060"/>
              <a:ext cx="1647968" cy="1610629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Legacy AME Forecast</a:t>
              </a:r>
            </a:p>
          </p:txBody>
        </p:sp>
        <p:sp>
          <p:nvSpPr>
            <p:cNvPr id="13" name="Oval 12"/>
            <p:cNvSpPr/>
            <p:nvPr/>
          </p:nvSpPr>
          <p:spPr>
            <a:xfrm rot="5400000">
              <a:off x="6224406" y="3311179"/>
              <a:ext cx="3458516" cy="92050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PSM (Policy Costings)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3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266505"/>
              </p:ext>
            </p:extLst>
          </p:nvPr>
        </p:nvGraphicFramePr>
        <p:xfrm>
          <a:off x="-82261" y="1203157"/>
          <a:ext cx="9308523" cy="3368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then Covid-19 happened…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800600"/>
            <a:ext cx="7886700" cy="137636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>
                <a:latin typeface="Arial"/>
                <a:cs typeface="Arial"/>
              </a:rPr>
              <a:t>Large increase in </a:t>
            </a:r>
            <a:r>
              <a:rPr lang="en-GB" dirty="0" err="1">
                <a:latin typeface="Arial"/>
                <a:cs typeface="Arial"/>
              </a:rPr>
              <a:t>onflows</a:t>
            </a:r>
            <a:endParaRPr lang="en-US" dirty="0"/>
          </a:p>
          <a:p>
            <a:r>
              <a:rPr lang="en-GB" dirty="0">
                <a:latin typeface="Arial"/>
                <a:cs typeface="Arial"/>
              </a:rPr>
              <a:t>Counterfactual = impossible</a:t>
            </a:r>
            <a:endParaRPr lang="en-GB" dirty="0"/>
          </a:p>
          <a:p>
            <a:r>
              <a:rPr lang="en-GB" dirty="0"/>
              <a:t>Needed a new approach/model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Working Age Modelling &amp; Forecasting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6</a:t>
            </a:fld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183139" y="2670529"/>
            <a:ext cx="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709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we built the “FAST” stock-flow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363075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>
                <a:latin typeface="Arial"/>
                <a:cs typeface="Arial"/>
              </a:rPr>
              <a:t>Daily cohorts of declarations;</a:t>
            </a:r>
            <a:endParaRPr lang="en-GB"/>
          </a:p>
          <a:p>
            <a:r>
              <a:rPr lang="en-GB" dirty="0">
                <a:latin typeface="Arial"/>
                <a:cs typeface="Arial"/>
              </a:rPr>
              <a:t>Convert declarations to payments;</a:t>
            </a:r>
            <a:endParaRPr lang="en-GB">
              <a:latin typeface="Arial"/>
              <a:cs typeface="Arial"/>
            </a:endParaRPr>
          </a:p>
          <a:p>
            <a:r>
              <a:rPr lang="en-GB" dirty="0">
                <a:latin typeface="Arial"/>
                <a:cs typeface="Arial"/>
              </a:rPr>
              <a:t>Use few-days-old data;</a:t>
            </a:r>
          </a:p>
          <a:p>
            <a:r>
              <a:rPr lang="en-GB" dirty="0"/>
              <a:t>DPMs based on past data and updated with new info;</a:t>
            </a:r>
          </a:p>
          <a:p>
            <a:r>
              <a:rPr lang="en-GB" dirty="0"/>
              <a:t>Catch-up correction based on past trends.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Made possible to capture the latest data to build into forecast assumptions and update frequently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Working Age Modelling &amp; Forecasting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7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099201" y="1843863"/>
            <a:ext cx="3744416" cy="648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Declarations into UC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99201" y="2650791"/>
            <a:ext cx="3024336" cy="648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Inflows into payment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23537" y="2650791"/>
            <a:ext cx="720080" cy="648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Drop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outs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99201" y="3457719"/>
            <a:ext cx="2304496" cy="648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Stock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being paid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03697" y="3459388"/>
            <a:ext cx="719840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flows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99201" y="4264647"/>
            <a:ext cx="1800200" cy="648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Stock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being paid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99401" y="4266316"/>
            <a:ext cx="720080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flows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99201" y="5071576"/>
            <a:ext cx="1296144" cy="648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Stock being paid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95345" y="5073245"/>
            <a:ext cx="720080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flows</a:t>
            </a:r>
          </a:p>
        </p:txBody>
      </p:sp>
    </p:spTree>
    <p:extLst>
      <p:ext uri="{BB962C8B-B14F-4D97-AF65-F5344CB8AC3E}">
        <p14:creationId xmlns:p14="http://schemas.microsoft.com/office/powerpoint/2010/main" val="2411524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747522" y="2898181"/>
            <a:ext cx="4940046" cy="1295134"/>
          </a:xfrm>
          <a:prstGeom prst="rect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rtlCol="0" anchor="t" anchorCtr="0"/>
          <a:lstStyle/>
          <a:p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Short-term forecast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developed </a:t>
            </a:r>
            <a:r>
              <a:rPr lang="en-GB" dirty="0" err="1"/>
              <a:t>Covid</a:t>
            </a:r>
            <a:r>
              <a:rPr lang="en-GB" dirty="0"/>
              <a:t> Overlay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522" y="4406819"/>
            <a:ext cx="7886700" cy="1997934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GB" dirty="0"/>
              <a:t>S</a:t>
            </a:r>
            <a:r>
              <a:rPr lang="en-GB" dirty="0" smtClean="0"/>
              <a:t>hock </a:t>
            </a:r>
            <a:r>
              <a:rPr lang="en-GB" dirty="0"/>
              <a:t>period captured by LM/FAST profile;</a:t>
            </a:r>
          </a:p>
          <a:p>
            <a:r>
              <a:rPr lang="en-GB" dirty="0"/>
              <a:t>Overlaid onto Spring ’20-consistent INFORM2/LRM;</a:t>
            </a:r>
          </a:p>
          <a:p>
            <a:r>
              <a:rPr lang="en-GB" dirty="0">
                <a:latin typeface="Arial"/>
                <a:cs typeface="Arial"/>
              </a:rPr>
              <a:t>Consistent application of LM assumptions in FAST and combination tool;</a:t>
            </a:r>
          </a:p>
          <a:p>
            <a:r>
              <a:rPr lang="en-GB" dirty="0"/>
              <a:t>Policy changes handled off-model.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Working Age Modelling &amp; Forecasting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8</a:t>
            </a:fld>
            <a:endParaRPr lang="en-GB"/>
          </a:p>
        </p:txBody>
      </p:sp>
      <p:sp>
        <p:nvSpPr>
          <p:cNvPr id="29" name="Slide Number Placeholder 4"/>
          <p:cNvSpPr txBox="1">
            <a:spLocks/>
          </p:cNvSpPr>
          <p:nvPr/>
        </p:nvSpPr>
        <p:spPr>
          <a:xfrm>
            <a:off x="7568697" y="6611388"/>
            <a:ext cx="1575303" cy="246612"/>
          </a:xfrm>
          <a:prstGeom prst="rect">
            <a:avLst/>
          </a:prstGeom>
          <a:solidFill>
            <a:srgbClr val="00437B"/>
          </a:solidFill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6A14B1-64DA-4AD7-9550-3FA4A1BCA469}" type="slidenum">
              <a:rPr lang="en-GB" smtClean="0"/>
              <a:pPr/>
              <a:t>8</a:t>
            </a:fld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C7A383B-06ED-452B-9020-AACBF6D1DDD1}"/>
              </a:ext>
            </a:extLst>
          </p:cNvPr>
          <p:cNvGrpSpPr/>
          <p:nvPr/>
        </p:nvGrpSpPr>
        <p:grpSpPr>
          <a:xfrm>
            <a:off x="747523" y="1385435"/>
            <a:ext cx="7842232" cy="2693168"/>
            <a:chOff x="747523" y="1385435"/>
            <a:chExt cx="7842232" cy="2693168"/>
          </a:xfrm>
        </p:grpSpPr>
        <p:sp>
          <p:nvSpPr>
            <p:cNvPr id="114" name="Flowchart: Magnetic Disk 113"/>
            <p:cNvSpPr/>
            <p:nvPr/>
          </p:nvSpPr>
          <p:spPr>
            <a:xfrm>
              <a:off x="1385706" y="1878108"/>
              <a:ext cx="1118534" cy="477584"/>
            </a:xfrm>
            <a:prstGeom prst="flowChartMagneticDisk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LRM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47523" y="1389372"/>
              <a:ext cx="2527476" cy="1354682"/>
            </a:xfrm>
            <a:prstGeom prst="rect">
              <a:avLst/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36000" rtlCol="0" anchor="t" anchorCtr="0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Baseline forecast (Spring ‘20 consistent)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443216" y="1385435"/>
              <a:ext cx="3622171" cy="2601245"/>
            </a:xfrm>
            <a:prstGeom prst="rect">
              <a:avLst/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36000" rtlCol="0" anchor="t" anchorCtr="0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Medium-term forecast</a:t>
              </a:r>
            </a:p>
          </p:txBody>
        </p:sp>
        <p:sp>
          <p:nvSpPr>
            <p:cNvPr id="30" name="Flowchart: Alternate Process 29"/>
            <p:cNvSpPr/>
            <p:nvPr/>
          </p:nvSpPr>
          <p:spPr>
            <a:xfrm>
              <a:off x="4082720" y="1805574"/>
              <a:ext cx="1276214" cy="624813"/>
            </a:xfrm>
            <a:prstGeom prst="flowChartAlternateProcess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Combination Tool</a:t>
              </a:r>
            </a:p>
          </p:txBody>
        </p:sp>
        <p:sp>
          <p:nvSpPr>
            <p:cNvPr id="31" name="Flowchart: Magnetic Disk 30"/>
            <p:cNvSpPr/>
            <p:nvPr/>
          </p:nvSpPr>
          <p:spPr>
            <a:xfrm>
              <a:off x="2289985" y="3197360"/>
              <a:ext cx="756745" cy="377534"/>
            </a:xfrm>
            <a:prstGeom prst="flowChartMagneticDisk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FAST</a:t>
              </a:r>
            </a:p>
          </p:txBody>
        </p:sp>
        <p:sp>
          <p:nvSpPr>
            <p:cNvPr id="32" name="Flowchart: Alternate Process 31"/>
            <p:cNvSpPr/>
            <p:nvPr/>
          </p:nvSpPr>
          <p:spPr>
            <a:xfrm>
              <a:off x="3635027" y="3037900"/>
              <a:ext cx="1105190" cy="632779"/>
            </a:xfrm>
            <a:prstGeom prst="flowChartAlternateProcess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Labour market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assumptions</a:t>
              </a:r>
            </a:p>
          </p:txBody>
        </p:sp>
        <p:sp>
          <p:nvSpPr>
            <p:cNvPr id="33" name="Flowchart: Alternate Process 32"/>
            <p:cNvSpPr/>
            <p:nvPr/>
          </p:nvSpPr>
          <p:spPr>
            <a:xfrm>
              <a:off x="2369908" y="3699055"/>
              <a:ext cx="596897" cy="379548"/>
            </a:xfrm>
            <a:prstGeom prst="flowChartAlternateProcess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</a:t>
              </a:r>
            </a:p>
          </p:txBody>
        </p:sp>
        <p:sp>
          <p:nvSpPr>
            <p:cNvPr id="35" name="Flowchart: Magnetic Disk 34"/>
            <p:cNvSpPr/>
            <p:nvPr/>
          </p:nvSpPr>
          <p:spPr>
            <a:xfrm>
              <a:off x="929471" y="2222791"/>
              <a:ext cx="1118534" cy="477584"/>
            </a:xfrm>
            <a:prstGeom prst="flowChartMagneticDisk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 2</a:t>
              </a:r>
            </a:p>
          </p:txBody>
        </p:sp>
        <p:cxnSp>
          <p:nvCxnSpPr>
            <p:cNvPr id="36" name="Straight Arrow Connector 35"/>
            <p:cNvCxnSpPr>
              <a:stCxn id="33" idx="0"/>
            </p:cNvCxnSpPr>
            <p:nvPr/>
          </p:nvCxnSpPr>
          <p:spPr>
            <a:xfrm flipV="1">
              <a:off x="2668357" y="3517925"/>
              <a:ext cx="1" cy="1811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32" idx="0"/>
              <a:endCxn id="30" idx="2"/>
            </p:cNvCxnSpPr>
            <p:nvPr/>
          </p:nvCxnSpPr>
          <p:spPr>
            <a:xfrm flipV="1">
              <a:off x="4187622" y="2430387"/>
              <a:ext cx="533205" cy="6075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endCxn id="30" idx="1"/>
            </p:cNvCxnSpPr>
            <p:nvPr/>
          </p:nvCxnSpPr>
          <p:spPr>
            <a:xfrm flipV="1">
              <a:off x="3046730" y="2117981"/>
              <a:ext cx="1035990" cy="12396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4" idx="4"/>
              <a:endCxn id="30" idx="1"/>
            </p:cNvCxnSpPr>
            <p:nvPr/>
          </p:nvCxnSpPr>
          <p:spPr>
            <a:xfrm>
              <a:off x="2504240" y="2116900"/>
              <a:ext cx="1578480" cy="10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4690872" y="3061697"/>
              <a:ext cx="9888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Additional volumes above baseline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62727" y="3155683"/>
              <a:ext cx="14856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Short-term forecasting tool covering to end of FY2021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660528" y="2189899"/>
              <a:ext cx="127561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Combines FAST output with LM assumptions and SB20 baseline data</a:t>
              </a:r>
            </a:p>
            <a:p>
              <a:pPr algn="ctr"/>
              <a:endPara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8" name="Straight Arrow Connector 47"/>
            <p:cNvCxnSpPr>
              <a:stCxn id="32" idx="1"/>
            </p:cNvCxnSpPr>
            <p:nvPr/>
          </p:nvCxnSpPr>
          <p:spPr>
            <a:xfrm flipH="1">
              <a:off x="3046730" y="3354290"/>
              <a:ext cx="588297" cy="33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0" idx="3"/>
              <a:endCxn id="50" idx="1"/>
            </p:cNvCxnSpPr>
            <p:nvPr/>
          </p:nvCxnSpPr>
          <p:spPr>
            <a:xfrm>
              <a:off x="5358934" y="2117981"/>
              <a:ext cx="2020624" cy="6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7379558" y="1914352"/>
              <a:ext cx="1210197" cy="408623"/>
            </a:xfrm>
            <a:prstGeom prst="flowChartAlternateProcess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Forecast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9561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Resulting in our forecasts being accepted at Autumn </a:t>
            </a:r>
            <a:r>
              <a:rPr lang="en-GB" dirty="0" smtClean="0"/>
              <a:t>’20 and Spring ‘21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Working Age Modelling &amp; Forecasting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9</a:t>
            </a:fld>
            <a:endParaRPr lang="en-GB"/>
          </a:p>
        </p:txBody>
      </p:sp>
      <p:sp>
        <p:nvSpPr>
          <p:cNvPr id="6" name="AutoShape 2" descr="blob:https://teams.microsoft.com/e8eb8c37-aaff-43d1-8370-9885cccbb62c"/>
          <p:cNvSpPr>
            <a:spLocks noChangeAspect="1" noChangeArrowheads="1"/>
          </p:cNvSpPr>
          <p:nvPr/>
        </p:nvSpPr>
        <p:spPr bwMode="auto">
          <a:xfrm>
            <a:off x="155575" y="-1143000"/>
            <a:ext cx="42291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358941"/>
              </p:ext>
            </p:extLst>
          </p:nvPr>
        </p:nvGraphicFramePr>
        <p:xfrm>
          <a:off x="155575" y="1037779"/>
          <a:ext cx="8844046" cy="5287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6724825"/>
      </p:ext>
    </p:extLst>
  </p:cSld>
  <p:clrMapOvr>
    <a:masterClrMapping/>
  </p:clrMapOvr>
</p:sld>
</file>

<file path=ppt/theme/theme1.xml><?xml version="1.0" encoding="utf-8"?>
<a:theme xmlns:a="http://schemas.openxmlformats.org/drawingml/2006/main" name="New AC Style">
  <a:themeElements>
    <a:clrScheme name="DWP publication +">
      <a:dk1>
        <a:sysClr val="windowText" lastClr="000000"/>
      </a:dk1>
      <a:lt1>
        <a:sysClr val="window" lastClr="FFFFFF"/>
      </a:lt1>
      <a:dk2>
        <a:srgbClr val="00437B"/>
      </a:dk2>
      <a:lt2>
        <a:srgbClr val="E7E6E6"/>
      </a:lt2>
      <a:accent1>
        <a:srgbClr val="00437B"/>
      </a:accent1>
      <a:accent2>
        <a:srgbClr val="F79646"/>
      </a:accent2>
      <a:accent3>
        <a:srgbClr val="4F81BD"/>
      </a:accent3>
      <a:accent4>
        <a:srgbClr val="8EB4E3"/>
      </a:accent4>
      <a:accent5>
        <a:srgbClr val="A5A5A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WP M-F blank slides" id="{2BC7E723-A5BE-4467-AB93-A23E3E3D6A8C}" vid="{EC0111BA-D2F3-4C33-AE21-D225B1FB5DC9}"/>
    </a:ext>
  </a:extLst>
</a:theme>
</file>

<file path=ppt/theme/theme2.xml><?xml version="1.0" encoding="utf-8"?>
<a:theme xmlns:a="http://schemas.openxmlformats.org/drawingml/2006/main" name="1_DWP SLIDES SCREEN E">
  <a:themeElements>
    <a:clrScheme name="DWP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513184"/>
      </a:accent4>
      <a:accent5>
        <a:srgbClr val="00C0B5"/>
      </a:accent5>
      <a:accent6>
        <a:srgbClr val="F79646"/>
      </a:accent6>
      <a:hlink>
        <a:srgbClr val="0000FF"/>
      </a:hlink>
      <a:folHlink>
        <a:srgbClr val="800080"/>
      </a:folHlink>
    </a:clrScheme>
    <a:fontScheme name="1_DWP SLIDES SCREEN 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solidFill>
            <a:schemeClr val="accent4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4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WP M-F blank slides" id="{2BC7E723-A5BE-4467-AB93-A23E3E3D6A8C}" vid="{E736E5B3-E28D-4357-BC1D-B35537FCF3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5BB455E3C0846A6DC72B03DEA373A" ma:contentTypeVersion="11" ma:contentTypeDescription="Create a new document." ma:contentTypeScope="" ma:versionID="8b1f5731821673580b728e40a08f193c">
  <xsd:schema xmlns:xsd="http://www.w3.org/2001/XMLSchema" xmlns:xs="http://www.w3.org/2001/XMLSchema" xmlns:p="http://schemas.microsoft.com/office/2006/metadata/properties" xmlns:ns2="21eb59ff-9970-4b44-8a76-c2c81f0249b7" xmlns:ns3="f3062c35-02c0-430f-ba7d-052395873ae0" targetNamespace="http://schemas.microsoft.com/office/2006/metadata/properties" ma:root="true" ma:fieldsID="9143e0256a5c9651390c4323018697bf" ns2:_="" ns3:_="">
    <xsd:import namespace="21eb59ff-9970-4b44-8a76-c2c81f0249b7"/>
    <xsd:import namespace="f3062c35-02c0-430f-ba7d-052395873a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eb59ff-9970-4b44-8a76-c2c81f0249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14" nillable="true" ma:displayName="Sign-off status" ma:internalName="Sign_x002d_off_x0020_status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62c35-02c0-430f-ba7d-052395873ae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1eb59ff-9970-4b44-8a76-c2c81f0249b7" xsi:nil="true"/>
  </documentManagement>
</p:properties>
</file>

<file path=customXml/itemProps1.xml><?xml version="1.0" encoding="utf-8"?>
<ds:datastoreItem xmlns:ds="http://schemas.openxmlformats.org/officeDocument/2006/customXml" ds:itemID="{EBF78BFF-735A-485F-9EC8-7C5CD2B6C7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eb59ff-9970-4b44-8a76-c2c81f0249b7"/>
    <ds:schemaRef ds:uri="f3062c35-02c0-430f-ba7d-052395873a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B397E0-5F83-4B03-A79E-FD88E47B56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56D9AA-6346-47D7-9DCD-C53EE0EFE00A}">
  <ds:schemaRefs>
    <ds:schemaRef ds:uri="http://purl.org/dc/elements/1.1/"/>
    <ds:schemaRef ds:uri="http://purl.org/dc/terms/"/>
    <ds:schemaRef ds:uri="f3062c35-02c0-430f-ba7d-052395873ae0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21eb59ff-9970-4b44-8a76-c2c81f0249b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DWP M-F blank slides</Template>
  <TotalTime>1520</TotalTime>
  <Words>533</Words>
  <Application>Microsoft Office PowerPoint</Application>
  <PresentationFormat>On-screen Show (4:3)</PresentationFormat>
  <Paragraphs>132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New AC Style</vt:lpstr>
      <vt:lpstr>1_DWP SLIDES SCREEN E</vt:lpstr>
      <vt:lpstr>How DWP adapted to meet the forecasting challenges of Covid-19</vt:lpstr>
      <vt:lpstr>We have a strong track record in microsimulation</vt:lpstr>
      <vt:lpstr>We had existing plan to transform our forecasting infrastructure for Universal Credit</vt:lpstr>
      <vt:lpstr>Central to this plan is “INFORM2”</vt:lpstr>
      <vt:lpstr>INFORM2 fits into a larger suite of working age models</vt:lpstr>
      <vt:lpstr>And then Covid-19 happened…</vt:lpstr>
      <vt:lpstr>So we built the “FAST” stock-flow model</vt:lpstr>
      <vt:lpstr>And developed Covid Overlay approach</vt:lpstr>
      <vt:lpstr>Resulting in our forecasts being accepted at Autumn ’20 and Spring ‘21</vt:lpstr>
      <vt:lpstr>…within an evolving economic picture Mar ’21 OBR Economic and Fiscal Outlook</vt:lpstr>
      <vt:lpstr>Our current position and outlook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Pankhurst Dave POLICY GROUP EMPLOYMENT, YOUTH AND SKILLS</cp:lastModifiedBy>
  <cp:revision>116</cp:revision>
  <dcterms:created xsi:type="dcterms:W3CDTF">2020-11-09T17:03:13Z</dcterms:created>
  <dcterms:modified xsi:type="dcterms:W3CDTF">2021-06-28T08:33:30Z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0x0101007515BB455E3C0846A6DC72B03DEA373A</vt:lpwstr>
  </property>
</Properties>
</file>