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9" r:id="rId5"/>
    <p:sldId id="282" r:id="rId6"/>
    <p:sldId id="283" r:id="rId7"/>
    <p:sldId id="284" r:id="rId8"/>
    <p:sldId id="285" r:id="rId9"/>
    <p:sldId id="28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C6176-2854-4E6F-B4DA-554832A16FF6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451702-6FE4-42C6-9B6C-A9DFF322A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530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B083-CC3D-433D-B38E-767AA695F7F6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EA9D-D22B-4C85-959E-13ADEC943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183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B083-CC3D-433D-B38E-767AA695F7F6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EA9D-D22B-4C85-959E-13ADEC943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560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B083-CC3D-433D-B38E-767AA695F7F6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EA9D-D22B-4C85-959E-13ADEC943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5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B083-CC3D-433D-B38E-767AA695F7F6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EA9D-D22B-4C85-959E-13ADEC943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619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B083-CC3D-433D-B38E-767AA695F7F6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EA9D-D22B-4C85-959E-13ADEC943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268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B083-CC3D-433D-B38E-767AA695F7F6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EA9D-D22B-4C85-959E-13ADEC943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311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B083-CC3D-433D-B38E-767AA695F7F6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EA9D-D22B-4C85-959E-13ADEC943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406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B083-CC3D-433D-B38E-767AA695F7F6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EA9D-D22B-4C85-959E-13ADEC943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472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B083-CC3D-433D-B38E-767AA695F7F6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EA9D-D22B-4C85-959E-13ADEC943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949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B083-CC3D-433D-B38E-767AA695F7F6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EA9D-D22B-4C85-959E-13ADEC943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196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B083-CC3D-433D-B38E-767AA695F7F6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EA9D-D22B-4C85-959E-13ADEC943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22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1B083-CC3D-433D-B38E-767AA695F7F6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EEA9D-D22B-4C85-959E-13ADEC943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167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b="1" dirty="0" smtClean="0">
                <a:solidFill>
                  <a:schemeClr val="accent1"/>
                </a:solidFill>
                <a:latin typeface="DM Sans"/>
                <a:ea typeface="DM Sans"/>
                <a:cs typeface="DM Sans"/>
                <a:sym typeface="DM Sans"/>
              </a:rPr>
              <a:t>NIHR </a:t>
            </a:r>
            <a:r>
              <a:rPr lang="en-GB" sz="3000" b="1" dirty="0" smtClean="0">
                <a:solidFill>
                  <a:schemeClr val="accent1"/>
                </a:solidFill>
                <a:latin typeface="DM Sans"/>
                <a:ea typeface="DM Sans"/>
                <a:cs typeface="DM Sans"/>
                <a:sym typeface="DM Sans"/>
              </a:rPr>
              <a:t>MH Research Priorities 2020</a:t>
            </a:r>
            <a:endParaRPr lang="en-GB" sz="3000" b="1" dirty="0">
              <a:solidFill>
                <a:schemeClr val="accent1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1690688"/>
            <a:ext cx="10781714" cy="46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DM Sans"/>
              <a:buChar char="▫"/>
              <a:defRPr sz="2400" b="0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marL="914400" marR="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DM Sans"/>
              <a:buChar char="▫"/>
              <a:defRPr sz="2400" b="0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marL="1371600" marR="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DM Sans"/>
              <a:buChar char="▫"/>
              <a:defRPr sz="2400" b="0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marL="1828800" marR="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DM Sans"/>
              <a:buChar char="▫"/>
              <a:defRPr sz="2400" b="0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marL="2286000" marR="0" lvl="4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DM Sans"/>
              <a:buChar char="▫"/>
              <a:defRPr sz="2400" b="0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marL="2743200" marR="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DM Sans"/>
              <a:buChar char="▫"/>
              <a:defRPr sz="2400" b="0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marL="3200400" marR="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DM Sans"/>
              <a:buChar char="▫"/>
              <a:defRPr sz="2400" b="0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marL="3657600" marR="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DM Sans"/>
              <a:buChar char="▫"/>
              <a:defRPr sz="2400" b="0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marL="4114800" marR="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DM Sans"/>
              <a:buChar char="▫"/>
              <a:defRPr sz="2400" b="0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pPr marL="76200" indent="0">
              <a:buNone/>
            </a:pPr>
            <a:r>
              <a:rPr lang="en-GB" dirty="0" smtClean="0">
                <a:latin typeface="Bahnschrift Light" panose="020B0502040204020203" pitchFamily="34" charset="0"/>
              </a:rPr>
              <a:t>Research </a:t>
            </a:r>
            <a:r>
              <a:rPr lang="en-GB" dirty="0">
                <a:latin typeface="Bahnschrift Light" panose="020B0502040204020203" pitchFamily="34" charset="0"/>
              </a:rPr>
              <a:t>that</a:t>
            </a:r>
            <a:r>
              <a:rPr lang="en-GB" dirty="0" smtClean="0">
                <a:latin typeface="Bahnschrift Light" panose="020B0502040204020203" pitchFamily="34" charset="0"/>
              </a:rPr>
              <a:t>:</a:t>
            </a:r>
          </a:p>
          <a:p>
            <a:pPr marL="76200" indent="0">
              <a:buNone/>
            </a:pPr>
            <a:r>
              <a:rPr lang="en-GB" dirty="0" smtClean="0">
                <a:latin typeface="Bahnschrift Light" panose="020B0502040204020203" pitchFamily="34" charset="0"/>
              </a:rPr>
              <a:t> </a:t>
            </a:r>
          </a:p>
          <a:p>
            <a:r>
              <a:rPr lang="en-GB" dirty="0" smtClean="0">
                <a:latin typeface="Bahnschrift Light" panose="020B0502040204020203" pitchFamily="34" charset="0"/>
              </a:rPr>
              <a:t>Improves </a:t>
            </a:r>
            <a:r>
              <a:rPr lang="en-GB" dirty="0">
                <a:latin typeface="Bahnschrift Light" panose="020B0502040204020203" pitchFamily="34" charset="0"/>
              </a:rPr>
              <a:t>the mental health of children and young people</a:t>
            </a:r>
          </a:p>
          <a:p>
            <a:r>
              <a:rPr lang="en-GB" dirty="0">
                <a:latin typeface="Bahnschrift Light" panose="020B0502040204020203" pitchFamily="34" charset="0"/>
              </a:rPr>
              <a:t>Furthers our understanding of the links between physical and mental health </a:t>
            </a:r>
          </a:p>
          <a:p>
            <a:r>
              <a:rPr lang="en-GB" dirty="0">
                <a:latin typeface="Bahnschrift Light" panose="020B0502040204020203" pitchFamily="34" charset="0"/>
              </a:rPr>
              <a:t>Develops and improves the support and interventions we can offer</a:t>
            </a:r>
          </a:p>
          <a:p>
            <a:r>
              <a:rPr lang="en-GB" dirty="0">
                <a:latin typeface="Bahnschrift Light" panose="020B0502040204020203" pitchFamily="34" charset="0"/>
              </a:rPr>
              <a:t>Ensures we can provide access and choice to good mental health care in a range of appropriate and accessible </a:t>
            </a:r>
            <a:r>
              <a:rPr lang="en-GB" dirty="0" smtClean="0">
                <a:latin typeface="Bahnschrift Light" panose="020B0502040204020203" pitchFamily="34" charset="0"/>
              </a:rPr>
              <a:t>settings </a:t>
            </a:r>
            <a:endParaRPr lang="en-GB" dirty="0">
              <a:latin typeface="Bahnschrift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  <a:latin typeface="DM Sans"/>
                <a:ea typeface="DM Sans"/>
                <a:cs typeface="DM Sans"/>
                <a:sym typeface="DM Sans"/>
              </a:rPr>
              <a:t>Mental Health </a:t>
            </a:r>
            <a:r>
              <a:rPr lang="en-GB" b="1" dirty="0">
                <a:solidFill>
                  <a:schemeClr val="accent1"/>
                </a:solidFill>
                <a:latin typeface="DM Sans"/>
                <a:ea typeface="DM Sans"/>
                <a:cs typeface="DM Sans"/>
                <a:sym typeface="DM Sans"/>
              </a:rPr>
              <a:t>Research Priorities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>
              <a:latin typeface="Bahnschrift Light" panose="020B0502040204020203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Bahnschrift Light" panose="020B0502040204020203" pitchFamily="34" charset="0"/>
              </a:rPr>
              <a:t>Mental </a:t>
            </a:r>
            <a:r>
              <a:rPr lang="en-GB" dirty="0">
                <a:latin typeface="Bahnschrift Light" panose="020B0502040204020203" pitchFamily="34" charset="0"/>
              </a:rPr>
              <a:t>health isn’t just a healthcare </a:t>
            </a:r>
            <a:r>
              <a:rPr lang="en-GB" dirty="0" smtClean="0">
                <a:latin typeface="Bahnschrift Light" panose="020B0502040204020203" pitchFamily="34" charset="0"/>
              </a:rPr>
              <a:t>concern</a:t>
            </a:r>
          </a:p>
          <a:p>
            <a:pPr marL="0" indent="0">
              <a:buNone/>
            </a:pPr>
            <a:endParaRPr lang="en-GB" dirty="0" smtClean="0">
              <a:latin typeface="Bahnschrift Light" panose="020B0502040204020203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Bahnschrift Light" panose="020B0502040204020203" pitchFamily="34" charset="0"/>
              </a:rPr>
              <a:t>Understanding </a:t>
            </a:r>
            <a:r>
              <a:rPr lang="en-GB" dirty="0">
                <a:latin typeface="Bahnschrift Light" panose="020B0502040204020203" pitchFamily="34" charset="0"/>
              </a:rPr>
              <a:t>the wider social and economic context is critical to </a:t>
            </a:r>
            <a:r>
              <a:rPr lang="en-GB" dirty="0" smtClean="0">
                <a:latin typeface="Bahnschrift Light" panose="020B0502040204020203" pitchFamily="34" charset="0"/>
              </a:rPr>
              <a:t>improving </a:t>
            </a:r>
            <a:r>
              <a:rPr lang="en-GB" dirty="0" smtClean="0">
                <a:latin typeface="Bahnschrift Light" panose="020B0502040204020203" pitchFamily="34" charset="0"/>
              </a:rPr>
              <a:t>how </a:t>
            </a:r>
            <a:r>
              <a:rPr lang="en-GB" dirty="0">
                <a:latin typeface="Bahnschrift Light" panose="020B0502040204020203" pitchFamily="34" charset="0"/>
              </a:rPr>
              <a:t>mental health is viewed and </a:t>
            </a:r>
            <a:r>
              <a:rPr lang="en-GB" dirty="0" smtClean="0">
                <a:latin typeface="Bahnschrift Light" panose="020B0502040204020203" pitchFamily="34" charset="0"/>
              </a:rPr>
              <a:t>how mental health inequalities </a:t>
            </a:r>
            <a:r>
              <a:rPr lang="en-GB" dirty="0">
                <a:latin typeface="Bahnschrift Light" panose="020B0502040204020203" pitchFamily="34" charset="0"/>
              </a:rPr>
              <a:t>are </a:t>
            </a:r>
            <a:r>
              <a:rPr lang="en-GB" dirty="0" smtClean="0">
                <a:latin typeface="Bahnschrift Light" panose="020B0502040204020203" pitchFamily="34" charset="0"/>
              </a:rPr>
              <a:t>tackled</a:t>
            </a:r>
            <a:r>
              <a:rPr lang="en-GB" dirty="0">
                <a:latin typeface="Bahnschrift Light" panose="020B0502040204020203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3470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r>
              <a:rPr lang="en-GB" b="1" dirty="0">
                <a:solidFill>
                  <a:schemeClr val="accent1"/>
                </a:solidFill>
                <a:latin typeface="DM Sans"/>
                <a:ea typeface="DM Sans"/>
                <a:cs typeface="DM Sans"/>
                <a:sym typeface="DM Sans"/>
              </a:rPr>
              <a:t>Mental Health </a:t>
            </a:r>
            <a:r>
              <a:rPr lang="en-GB" b="1" dirty="0" smtClean="0">
                <a:solidFill>
                  <a:schemeClr val="accent1"/>
                </a:solidFill>
                <a:latin typeface="DM Sans"/>
                <a:ea typeface="DM Sans"/>
                <a:cs typeface="DM Sans"/>
                <a:sym typeface="DM Sans"/>
              </a:rPr>
              <a:t>and CV 19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Bahnschrift Light" panose="020B0502040204020203" pitchFamily="34" charset="0"/>
              </a:rPr>
              <a:t>The current pandemic has affected mental as well as physical health and served </a:t>
            </a:r>
            <a:r>
              <a:rPr lang="en-GB" dirty="0" smtClean="0">
                <a:latin typeface="Bahnschrift Light" panose="020B0502040204020203" pitchFamily="34" charset="0"/>
              </a:rPr>
              <a:t>to </a:t>
            </a:r>
            <a:r>
              <a:rPr lang="en-GB" dirty="0" smtClean="0">
                <a:latin typeface="Bahnschrift Light" panose="020B0502040204020203" pitchFamily="34" charset="0"/>
              </a:rPr>
              <a:t>highlight further </a:t>
            </a:r>
            <a:r>
              <a:rPr lang="en-GB" dirty="0" smtClean="0">
                <a:latin typeface="Bahnschrift Light" panose="020B0502040204020203" pitchFamily="34" charset="0"/>
              </a:rPr>
              <a:t>the importance of a focus </a:t>
            </a:r>
            <a:r>
              <a:rPr lang="en-GB" dirty="0">
                <a:latin typeface="Bahnschrift Light" panose="020B0502040204020203" pitchFamily="34" charset="0"/>
              </a:rPr>
              <a:t>on mental health</a:t>
            </a:r>
          </a:p>
          <a:p>
            <a:pPr marL="0" indent="0">
              <a:buNone/>
            </a:pPr>
            <a:r>
              <a:rPr lang="en-GB" dirty="0">
                <a:latin typeface="Bahnschrift Light" panose="020B0502040204020203" pitchFamily="34" charset="0"/>
              </a:rPr>
              <a:t> </a:t>
            </a:r>
          </a:p>
          <a:p>
            <a:pPr marL="0" indent="0">
              <a:buNone/>
            </a:pPr>
            <a:r>
              <a:rPr lang="en-GB" dirty="0">
                <a:latin typeface="Bahnschrift Light" panose="020B0502040204020203" pitchFamily="34" charset="0"/>
              </a:rPr>
              <a:t>This needs to be done at: </a:t>
            </a:r>
          </a:p>
          <a:p>
            <a:pPr marL="0" indent="0">
              <a:buNone/>
            </a:pPr>
            <a:r>
              <a:rPr lang="en-GB" dirty="0">
                <a:latin typeface="Bahnschrift Light" panose="020B0502040204020203" pitchFamily="34" charset="0"/>
              </a:rPr>
              <a:t>an individual level</a:t>
            </a:r>
          </a:p>
          <a:p>
            <a:pPr marL="0" indent="0">
              <a:buNone/>
            </a:pPr>
            <a:r>
              <a:rPr lang="en-GB" smtClean="0">
                <a:latin typeface="Bahnschrift Light" panose="020B0502040204020203" pitchFamily="34" charset="0"/>
              </a:rPr>
              <a:t>at </a:t>
            </a:r>
            <a:r>
              <a:rPr lang="en-GB" dirty="0">
                <a:latin typeface="Bahnschrift Light" panose="020B0502040204020203" pitchFamily="34" charset="0"/>
              </a:rPr>
              <a:t>a service level </a:t>
            </a:r>
          </a:p>
          <a:p>
            <a:pPr marL="0" indent="0">
              <a:buNone/>
            </a:pPr>
            <a:r>
              <a:rPr lang="en-GB" dirty="0">
                <a:latin typeface="Bahnschrift Light" panose="020B0502040204020203" pitchFamily="34" charset="0"/>
              </a:rPr>
              <a:t>in particular risk groups e.g. people who had Covid-19 </a:t>
            </a:r>
          </a:p>
          <a:p>
            <a:pPr marL="0" indent="0">
              <a:buNone/>
            </a:pPr>
            <a:r>
              <a:rPr lang="en-GB" dirty="0">
                <a:latin typeface="Bahnschrift Light" panose="020B0502040204020203" pitchFamily="34" charset="0"/>
              </a:rPr>
              <a:t>and at a population </a:t>
            </a:r>
            <a:r>
              <a:rPr lang="en-GB" dirty="0" smtClean="0">
                <a:latin typeface="Bahnschrift Light" panose="020B0502040204020203" pitchFamily="34" charset="0"/>
              </a:rPr>
              <a:t>level</a:t>
            </a:r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8152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  <a:latin typeface="DM Sans"/>
                <a:sym typeface="DM Sans"/>
              </a:rPr>
              <a:t>How does MH research respond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>
                <a:latin typeface="Bahnschrift Light" panose="020B0502040204020203" pitchFamily="34" charset="0"/>
              </a:rPr>
              <a:t>We must accelerate improvements in care </a:t>
            </a:r>
          </a:p>
          <a:p>
            <a:pPr marL="0" indent="0">
              <a:buNone/>
            </a:pPr>
            <a:endParaRPr lang="en-GB" dirty="0" smtClean="0">
              <a:latin typeface="Bahnschrift Light" panose="020B0502040204020203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Bahnschrift Light" panose="020B0502040204020203" pitchFamily="34" charset="0"/>
              </a:rPr>
              <a:t>Continuing </a:t>
            </a:r>
            <a:r>
              <a:rPr lang="en-GB" dirty="0">
                <a:latin typeface="Bahnschrift Light" panose="020B0502040204020203" pitchFamily="34" charset="0"/>
              </a:rPr>
              <a:t>to increase the breadth of effective resources</a:t>
            </a:r>
          </a:p>
          <a:p>
            <a:pPr marL="0" indent="0">
              <a:buNone/>
            </a:pPr>
            <a:endParaRPr lang="en-GB" dirty="0" smtClean="0">
              <a:latin typeface="Bahnschrift Light" panose="020B0502040204020203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Bahnschrift Light" panose="020B0502040204020203" pitchFamily="34" charset="0"/>
              </a:rPr>
              <a:t>Implement </a:t>
            </a:r>
            <a:r>
              <a:rPr lang="en-GB" dirty="0">
                <a:latin typeface="Bahnschrift Light" panose="020B0502040204020203" pitchFamily="34" charset="0"/>
              </a:rPr>
              <a:t>what we know works for whom, in what context and why </a:t>
            </a:r>
          </a:p>
          <a:p>
            <a:pPr marL="0" indent="0">
              <a:buNone/>
            </a:pPr>
            <a:endParaRPr lang="en-GB" dirty="0" smtClean="0">
              <a:latin typeface="Bahnschrift Light" panose="020B0502040204020203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Bahnschrift Light" panose="020B0502040204020203" pitchFamily="34" charset="0"/>
              </a:rPr>
              <a:t>Ensuring </a:t>
            </a:r>
            <a:r>
              <a:rPr lang="en-GB" dirty="0">
                <a:latin typeface="Bahnschrift Light" panose="020B0502040204020203" pitchFamily="34" charset="0"/>
              </a:rPr>
              <a:t>we meet needs of the entire community, from the very young to the very </a:t>
            </a:r>
            <a:r>
              <a:rPr lang="en-GB" dirty="0" smtClean="0">
                <a:latin typeface="Bahnschrift Light" panose="020B0502040204020203" pitchFamily="34" charset="0"/>
              </a:rPr>
              <a:t>old</a:t>
            </a:r>
            <a:endParaRPr lang="en-GB" dirty="0">
              <a:latin typeface="Bahnschrift Light" panose="020B0502040204020203" pitchFamily="34" charset="0"/>
            </a:endParaRPr>
          </a:p>
          <a:p>
            <a:pPr marL="0" indent="0">
              <a:buNone/>
            </a:pPr>
            <a:endParaRPr lang="en-GB" dirty="0" smtClean="0">
              <a:latin typeface="Bahnschrift Light" panose="020B0502040204020203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Bahnschrift Light" panose="020B0502040204020203" pitchFamily="34" charset="0"/>
              </a:rPr>
              <a:t>Ensuring regional and national representation </a:t>
            </a:r>
          </a:p>
          <a:p>
            <a:pPr marL="0" indent="0">
              <a:buNone/>
            </a:pPr>
            <a:r>
              <a:rPr lang="en-GB" dirty="0">
                <a:latin typeface="Bahnschrift Light" panose="020B0502040204020203" pitchFamily="34" charset="0"/>
              </a:rPr>
              <a:t>	</a:t>
            </a:r>
            <a:r>
              <a:rPr lang="en-GB" dirty="0" smtClean="0">
                <a:latin typeface="Bahnschrift Light" panose="020B0502040204020203" pitchFamily="34" charset="0"/>
              </a:rPr>
              <a:t>Research that properly aligns with the national/local burden of disease</a:t>
            </a:r>
          </a:p>
          <a:p>
            <a:pPr marL="0" indent="0">
              <a:buNone/>
            </a:pPr>
            <a:r>
              <a:rPr lang="en-GB" dirty="0">
                <a:latin typeface="Bahnschrift Light" panose="020B0502040204020203" pitchFamily="34" charset="0"/>
              </a:rPr>
              <a:t>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274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  <a:latin typeface="DM Sans"/>
                <a:sym typeface="DM Sans"/>
              </a:rPr>
              <a:t>How does MH research respond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Bahnschrift Light" panose="020B0502040204020203" pitchFamily="34" charset="0"/>
              </a:rPr>
              <a:t>People with lived experience need to be at the heart of all our research endeavours:</a:t>
            </a:r>
          </a:p>
          <a:p>
            <a:pPr marL="0" indent="0">
              <a:buNone/>
            </a:pPr>
            <a:r>
              <a:rPr lang="en-GB" dirty="0">
                <a:latin typeface="Bahnschrift Light" panose="020B0502040204020203" pitchFamily="34" charset="0"/>
              </a:rPr>
              <a:t> </a:t>
            </a:r>
          </a:p>
          <a:p>
            <a:pPr marL="0" indent="0">
              <a:buNone/>
            </a:pPr>
            <a:r>
              <a:rPr lang="en-GB" dirty="0">
                <a:latin typeface="Bahnschrift Light" panose="020B0502040204020203" pitchFamily="34" charset="0"/>
              </a:rPr>
              <a:t>- shaping what research is </a:t>
            </a:r>
            <a:r>
              <a:rPr lang="en-GB" dirty="0" smtClean="0">
                <a:latin typeface="Bahnschrift Light" panose="020B0502040204020203" pitchFamily="34" charset="0"/>
              </a:rPr>
              <a:t>commissioned</a:t>
            </a:r>
            <a:endParaRPr lang="en-GB" dirty="0">
              <a:latin typeface="Bahnschrift Light" panose="020B0502040204020203" pitchFamily="34" charset="0"/>
            </a:endParaRPr>
          </a:p>
          <a:p>
            <a:pPr marL="0" indent="0">
              <a:buNone/>
            </a:pPr>
            <a:r>
              <a:rPr lang="en-GB" dirty="0">
                <a:latin typeface="Bahnschrift Light" panose="020B0502040204020203" pitchFamily="34" charset="0"/>
              </a:rPr>
              <a:t>-how research is undertaken </a:t>
            </a:r>
          </a:p>
          <a:p>
            <a:pPr marL="0" indent="0">
              <a:buNone/>
            </a:pPr>
            <a:r>
              <a:rPr lang="en-GB" dirty="0">
                <a:latin typeface="Bahnschrift Light" panose="020B0502040204020203" pitchFamily="34" charset="0"/>
              </a:rPr>
              <a:t>-broadening dissemination of research beyond traditional academic </a:t>
            </a:r>
            <a:r>
              <a:rPr lang="en-GB" dirty="0" smtClean="0">
                <a:latin typeface="Bahnschrift Light" panose="020B0502040204020203" pitchFamily="34" charset="0"/>
              </a:rPr>
              <a:t>boundaries</a:t>
            </a:r>
          </a:p>
          <a:p>
            <a:pPr marL="0" indent="0">
              <a:buNone/>
            </a:pPr>
            <a:r>
              <a:rPr lang="en-GB" dirty="0" smtClean="0">
                <a:latin typeface="Bahnschrift Light" panose="020B0502040204020203" pitchFamily="34" charset="0"/>
              </a:rPr>
              <a:t>-ensuring underserved populations are properly represented</a:t>
            </a:r>
          </a:p>
          <a:p>
            <a:pPr marL="0" indent="0">
              <a:buNone/>
            </a:pPr>
            <a:endParaRPr lang="en-GB" dirty="0">
              <a:latin typeface="Bahnschrift Light" panose="020B0502040204020203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336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  <a:latin typeface="DM Sans"/>
                <a:sym typeface="DM Sans"/>
              </a:rPr>
              <a:t>Data and mental health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>
              <a:latin typeface="Bahnschrift Light" panose="020B0502040204020203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Bahnschrift Light" panose="020B0502040204020203" pitchFamily="34" charset="0"/>
              </a:rPr>
              <a:t>Research </a:t>
            </a:r>
            <a:r>
              <a:rPr lang="en-GB" dirty="0">
                <a:latin typeface="Bahnschrift Light" panose="020B0502040204020203" pitchFamily="34" charset="0"/>
              </a:rPr>
              <a:t>that accelerates understanding using regional and national datasets </a:t>
            </a:r>
          </a:p>
          <a:p>
            <a:pPr marL="0" indent="0">
              <a:buNone/>
            </a:pPr>
            <a:r>
              <a:rPr lang="en-GB" dirty="0">
                <a:latin typeface="Bahnschrift Light" panose="020B0502040204020203" pitchFamily="34" charset="0"/>
              </a:rPr>
              <a:t>	more and better data collection </a:t>
            </a:r>
          </a:p>
          <a:p>
            <a:pPr marL="0" indent="0">
              <a:buNone/>
            </a:pPr>
            <a:r>
              <a:rPr lang="en-GB" dirty="0" smtClean="0">
                <a:latin typeface="Bahnschrift Light" panose="020B0502040204020203" pitchFamily="34" charset="0"/>
              </a:rPr>
              <a:t>	agreements on data quality and interoperability</a:t>
            </a:r>
            <a:endParaRPr lang="en-GB" dirty="0"/>
          </a:p>
          <a:p>
            <a:pPr marL="0" indent="0">
              <a:buNone/>
            </a:pPr>
            <a:r>
              <a:rPr lang="en-GB" dirty="0">
                <a:latin typeface="Bahnschrift Light" panose="020B0502040204020203" pitchFamily="34" charset="0"/>
              </a:rPr>
              <a:t>	more and better data sharing </a:t>
            </a:r>
          </a:p>
          <a:p>
            <a:pPr marL="0" indent="0">
              <a:buNone/>
            </a:pPr>
            <a:r>
              <a:rPr lang="en-GB" dirty="0">
                <a:latin typeface="Bahnschrift Light" panose="020B0502040204020203" pitchFamily="34" charset="0"/>
              </a:rPr>
              <a:t>	</a:t>
            </a:r>
            <a:r>
              <a:rPr lang="en-GB" dirty="0" smtClean="0">
                <a:latin typeface="Bahnschrift Light" panose="020B0502040204020203" pitchFamily="34" charset="0"/>
              </a:rPr>
              <a:t>social license for collection &amp; sharing of mental health data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44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F6673513213E47851DA09FACF84433" ma:contentTypeVersion="4" ma:contentTypeDescription="Create a new document." ma:contentTypeScope="" ma:versionID="d6872f82498c3ec3541243fb46fd7809">
  <xsd:schema xmlns:xsd="http://www.w3.org/2001/XMLSchema" xmlns:xs="http://www.w3.org/2001/XMLSchema" xmlns:p="http://schemas.microsoft.com/office/2006/metadata/properties" xmlns:ns3="db4257c5-c1bb-4f42-817a-c5ed313d6230" targetNamespace="http://schemas.microsoft.com/office/2006/metadata/properties" ma:root="true" ma:fieldsID="b688409f7d293654c2ab39c079d43705" ns3:_="">
    <xsd:import namespace="db4257c5-c1bb-4f42-817a-c5ed313d623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4257c5-c1bb-4f42-817a-c5ed313d62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68F939F-A373-4D8C-8773-D7C2794984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4257c5-c1bb-4f42-817a-c5ed313d62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B5284E4-4CBE-4258-9DB9-E3D0565F0E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A6C794-1627-4C50-B368-7009EAA7FF08}">
  <ds:schemaRefs>
    <ds:schemaRef ds:uri="http://schemas.microsoft.com/office/2006/documentManagement/types"/>
    <ds:schemaRef ds:uri="http://schemas.microsoft.com/office/infopath/2007/PartnerControls"/>
    <ds:schemaRef ds:uri="db4257c5-c1bb-4f42-817a-c5ed313d6230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1037</TotalTime>
  <Words>314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Bahnschrift Light</vt:lpstr>
      <vt:lpstr>Calibri</vt:lpstr>
      <vt:lpstr>Calibri Light</vt:lpstr>
      <vt:lpstr>DM Sans</vt:lpstr>
      <vt:lpstr>Office Theme</vt:lpstr>
      <vt:lpstr>NIHR MH Research Priorities 2020</vt:lpstr>
      <vt:lpstr>Mental Health Research Priorities</vt:lpstr>
      <vt:lpstr> Mental Health and CV 19</vt:lpstr>
      <vt:lpstr>How does MH research respond</vt:lpstr>
      <vt:lpstr>How does MH research respond</vt:lpstr>
      <vt:lpstr>Data and mental health research</vt:lpstr>
    </vt:vector>
  </TitlesOfParts>
  <Company>University of Manchester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health epidemiology in secondary datasets: parental mental illness and the impact of the COVID-19 pandemic</dc:title>
  <dc:creator>Matthias Pierce</dc:creator>
  <cp:lastModifiedBy>Kathryn Abel</cp:lastModifiedBy>
  <cp:revision>195</cp:revision>
  <dcterms:created xsi:type="dcterms:W3CDTF">2021-02-02T11:10:33Z</dcterms:created>
  <dcterms:modified xsi:type="dcterms:W3CDTF">2021-02-16T14:43:30Z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0x01010038F6673513213E47851DA09FACF84433</vt:lpwstr>
  </property>
</Properties>
</file>